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gif" ContentType="image/gif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.xml" ContentType="application/vnd.openxmlformats-officedocument.theme+xml"/>
  <Override PartName="/ppt/slideMasters/slideMaster2.xml" ContentType="application/vnd.openxmlformats-officedocument.presentationml.slideMaster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  <p:sldMasterId id="2147483649" r:id="rId2"/>
  </p:sldMasterIdLst>
  <p:notesMasterIdLst>
    <p:notesMasterId r:id="rId3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type="screen4x3" cy="6858000" cx="9144000"/>
  <p:notesSz cx="6858000" cy="91440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15588" autoAdjust="0"/>
    <p:restoredTop sz="97513" autoAdjust="0"/>
  </p:normalViewPr>
  <p:slideViewPr>
    <p:cSldViewPr>
      <p:cViewPr>
        <p:scale>
          <a:sx n="63" d="100"/>
          <a:sy n="63" d="100"/>
        </p:scale>
        <p:origin x="-1596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tableStyles" Target="tableStyles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7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18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AEE208D2-38F5-4500-9014-4CCD91AAB53F}" type="datetimeFigureOut">
              <a:rPr lang="en-US" smtClean="0"/>
              <a:t>2/19/2014</a:t>
            </a:fld>
            <a:endParaRPr lang="en-US"/>
          </a:p>
        </p:txBody>
      </p:sp>
      <p:sp>
        <p:nvSpPr>
          <p:cNvPr id="1048719" name="Slide Image Placeholder 3"/>
          <p:cNvSpPr>
            <a:spLocks noChangeAspect="1" noRot="1" noGrp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lang="en-US"/>
          </a:p>
        </p:txBody>
      </p:sp>
      <p:sp>
        <p:nvSpPr>
          <p:cNvPr id="1048720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bIns="45720" lIns="91440" rIns="91440" rtlCol="0" tIns="45720" vert="horz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21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22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8B585D09-BD6E-42EB-91A3-86B054667290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2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2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8B585D09-BD6E-42EB-91A3-86B054667290}" type="slidenum">
              <a:rPr lang="en-US" smtClean="0"/>
              <a:t>3</a:t>
            </a:fld>
            <a:endParaRPr dirty="0"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1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1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8B585D09-BD6E-42EB-91A3-86B054667290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 indent="0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2/19/2014</a:t>
            </a:fld>
            <a:endParaRPr 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88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8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2/19/2014</a:t>
            </a:fld>
            <a:endParaRPr lang="en-US"/>
          </a:p>
        </p:txBody>
      </p:sp>
      <p:sp>
        <p:nvSpPr>
          <p:cNvPr id="104869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9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77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7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2/19/2014</a:t>
            </a:fld>
            <a:endParaRPr lang="en-US"/>
          </a:p>
        </p:txBody>
      </p:sp>
      <p:sp>
        <p:nvSpPr>
          <p:cNvPr id="104867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8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7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2/19/2014</a:t>
            </a:fld>
            <a:endParaRPr lang="en-US"/>
          </a:p>
        </p:txBody>
      </p:sp>
      <p:sp>
        <p:nvSpPr>
          <p:cNvPr id="104867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7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标题幻灯片"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en-US" lang="zh-CN" smtClean="0"/>
              <a:t>单击此处编辑母版标题样式</a:t>
            </a:r>
            <a:endParaRPr dirty="0" lang="en-US"/>
          </a:p>
        </p:txBody>
      </p:sp>
      <p:sp>
        <p:nvSpPr>
          <p:cNvPr id="1048664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en-US" lang="zh-CN" smtClean="0"/>
              <a:t>单击此处编辑母版副标题样式</a:t>
            </a:r>
            <a:endParaRPr dirty="0" lang="en-US"/>
          </a:p>
        </p:txBody>
      </p:sp>
      <p:sp>
        <p:nvSpPr>
          <p:cNvPr id="104866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346817E-0B45-4720-AA23-C2196F400BBE}" type="datetimeFigureOut">
              <a:rPr altLang="en-US" lang="zh-CN" smtClean="0"/>
              <a:t>2015/2/2</a:t>
            </a:fld>
            <a:endParaRPr altLang="en-US" lang="zh-CN"/>
          </a:p>
        </p:txBody>
      </p:sp>
      <p:sp>
        <p:nvSpPr>
          <p:cNvPr id="104866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6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279700D-8087-46DD-9E4C-2E27B4C0B8C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89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9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2/19/2014</a:t>
            </a:fld>
            <a:endParaRPr lang="en-US"/>
          </a:p>
        </p:txBody>
      </p:sp>
      <p:sp>
        <p:nvSpPr>
          <p:cNvPr id="104859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9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b="1" cap="all"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9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2/19/2014</a:t>
            </a:fld>
            <a:endParaRPr lang="en-US"/>
          </a:p>
        </p:txBody>
      </p:sp>
      <p:sp>
        <p:nvSpPr>
          <p:cNvPr id="10486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9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99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0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2/19/2014</a:t>
            </a:fld>
            <a:endParaRPr lang="en-US"/>
          </a:p>
        </p:txBody>
      </p:sp>
      <p:sp>
        <p:nvSpPr>
          <p:cNvPr id="104870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0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04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05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0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07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0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2/19/2014</a:t>
            </a:fld>
            <a:endParaRPr lang="en-US"/>
          </a:p>
        </p:txBody>
      </p:sp>
      <p:sp>
        <p:nvSpPr>
          <p:cNvPr id="104870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6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2/19/2014</a:t>
            </a:fld>
            <a:endParaRPr lang="en-US"/>
          </a:p>
        </p:txBody>
      </p:sp>
      <p:sp>
        <p:nvSpPr>
          <p:cNvPr id="104867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7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2/19/2014</a:t>
            </a:fld>
            <a:endParaRPr lang="en-US"/>
          </a:p>
        </p:txBody>
      </p:sp>
      <p:sp>
        <p:nvSpPr>
          <p:cNvPr id="104859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9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1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12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13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1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2/19/2014</a:t>
            </a:fld>
            <a:endParaRPr lang="en-US"/>
          </a:p>
        </p:txBody>
      </p:sp>
      <p:sp>
        <p:nvSpPr>
          <p:cNvPr id="104871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1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1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82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683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8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2/19/2014</a:t>
            </a:fld>
            <a:endParaRPr lang="en-US"/>
          </a:p>
        </p:txBody>
      </p:sp>
      <p:sp>
        <p:nvSpPr>
          <p:cNvPr id="104868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8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/Relationships>
</file>

<file path=ppt/slideMasters/_rels/slideMaster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2/19/2014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defTabSz="914400" eaLnBrk="1" hangingPunct="1" latinLnBrk="0" rtl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342900" latinLnBrk="0" marL="342900" rtl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85750" latinLnBrk="0" marL="742950" rtl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5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6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2/19/2014</a:t>
            </a:fld>
            <a:endParaRPr lang="en-US"/>
          </a:p>
        </p:txBody>
      </p:sp>
      <p:sp>
        <p:nvSpPr>
          <p:cNvPr id="104866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66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62" r:id="rId1"/>
  </p:sldLayoutIdLst>
  <p:txStyles>
    <p:titleStyle>
      <a:lvl1pPr algn="ctr" defTabSz="914400" eaLnBrk="1" hangingPunct="1" latinLnBrk="0" rtl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342900" latinLnBrk="0" marL="342900" rtl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85750" latinLnBrk="0" marL="742950" rtl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gif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jpe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9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image" Target="../media/image29.jpeg"/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5" Type="http://schemas.openxmlformats.org/officeDocument/2006/relationships/slideLayout" Target="../slideLayouts/slideLayout1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7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image" Target="../media/image32.gif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jpeg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slideLayout" Target="../slideLayouts/slideLayout7.xml"/><Relationship Id="rId8" Type="http://schemas.openxmlformats.org/officeDocument/2006/relationships/notesSlide" Target="../notesSlides/notesSlide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Title 1"/>
          <p:cNvSpPr>
            <a:spLocks noGrp="1"/>
          </p:cNvSpPr>
          <p:nvPr>
            <p:ph type="ctrTitle"/>
          </p:nvPr>
        </p:nvSpPr>
        <p:spPr>
          <a:xfrm>
            <a:off x="819442" y="533400"/>
            <a:ext cx="7162800" cy="1524000"/>
          </a:xfrm>
          <a:prstGeom prst="downArrowCallout">
            <a:avLst>
              <a:gd name="adj1" fmla="val 42366"/>
              <a:gd name="adj2" fmla="val 121183"/>
              <a:gd name="adj3" fmla="val 25000"/>
              <a:gd name="adj4" fmla="val 64977"/>
            </a:avLst>
          </a:prstGeom>
          <a:ln>
            <a:solidFill>
              <a:srgbClr val="C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p>
            <a:r>
              <a:rPr dirty="0" sz="9600" lang="bn-BD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শুভেচ্ছা ও স্বাগতম </a:t>
            </a:r>
            <a:endParaRPr dirty="0" sz="9600" lang="en-US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65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914400" y="2253175"/>
            <a:ext cx="7315200" cy="4172177"/>
          </a:xfrm>
          <a:prstGeom prst="rect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458200" cy="4495800"/>
          </a:xfrm>
          <a:blipFill>
            <a:blip xmlns:r="http://schemas.openxmlformats.org/officeDocument/2006/relationships" r:embed="rId1"/>
            <a:tile algn="tl" flip="none" sx="100000" sy="100000" tx="0" ty="0"/>
          </a:blipFill>
        </p:spPr>
        <p:txBody>
          <a:bodyPr>
            <a:noAutofit/>
          </a:bodyPr>
          <a:p>
            <a:r>
              <a:rPr dirty="0" sz="4800" lang="bn-BD" smtClean="0">
                <a:blipFill>
                  <a:blip xmlns:r="http://schemas.openxmlformats.org/officeDocument/2006/relationships" r:embed="rId2"/>
                  <a:tile algn="tl" flip="none" sx="100000" sy="100000" tx="0" ty="0"/>
                </a:blipFill>
                <a:latin typeface="NikoshBAN" pitchFamily="2" charset="0"/>
                <a:cs typeface="NikoshBAN" pitchFamily="2" charset="0"/>
              </a:rPr>
              <a:t>ফসলের  অস্বাভাবিক অবস্থা দেখা দেয়।</a:t>
            </a:r>
          </a:p>
          <a:p>
            <a:r>
              <a:rPr dirty="0" sz="4800" lang="bn-BD" smtClean="0">
                <a:blipFill>
                  <a:blip xmlns:r="http://schemas.openxmlformats.org/officeDocument/2006/relationships" r:embed="rId2"/>
                  <a:tile algn="tl" flip="none" sx="100000" sy="100000" tx="0" ty="0"/>
                </a:blipFill>
                <a:latin typeface="NikoshBAN" pitchFamily="2" charset="0"/>
                <a:cs typeface="NikoshBAN" pitchFamily="2" charset="0"/>
              </a:rPr>
              <a:t>ফসল দেখতে দুর্বল ও লিকলিকে হয়।</a:t>
            </a:r>
          </a:p>
          <a:p>
            <a:r>
              <a:rPr dirty="0" sz="4800" lang="bn-BD" smtClean="0">
                <a:blipFill>
                  <a:blip xmlns:r="http://schemas.openxmlformats.org/officeDocument/2006/relationships" r:embed="rId2"/>
                  <a:tile algn="tl" flip="none" sx="100000" sy="100000" tx="0" ty="0"/>
                </a:blipFill>
                <a:latin typeface="NikoshBAN" pitchFamily="2" charset="0"/>
                <a:cs typeface="NikoshBAN" pitchFamily="2" charset="0"/>
              </a:rPr>
              <a:t>ফসলের বাড়-বাড়তি ঠিকমত হয়না।</a:t>
            </a:r>
          </a:p>
          <a:p>
            <a:r>
              <a:rPr dirty="0" sz="4800" lang="bn-BD" smtClean="0">
                <a:blipFill>
                  <a:blip xmlns:r="http://schemas.openxmlformats.org/officeDocument/2006/relationships" r:embed="rId2"/>
                  <a:tile algn="tl" flip="none" sx="100000" sy="100000" tx="0" ty="0"/>
                </a:blipFill>
                <a:latin typeface="NikoshBAN" pitchFamily="2" charset="0"/>
                <a:cs typeface="NikoshBAN" pitchFamily="2" charset="0"/>
              </a:rPr>
              <a:t>ফুল অথবা ফল ঝড়ে যায়</a:t>
            </a:r>
            <a:r>
              <a:rPr dirty="0" lang="bn-BD" smtClean="0">
                <a:blipFill>
                  <a:blip xmlns:r="http://schemas.openxmlformats.org/officeDocument/2006/relationships" r:embed="rId2"/>
                  <a:tile algn="tl" flip="none" sx="100000" sy="100000" tx="0" ty="0"/>
                </a:blipFill>
              </a:rPr>
              <a:t>।</a:t>
            </a:r>
          </a:p>
          <a:p>
            <a:r>
              <a:rPr dirty="0" sz="4800" lang="bn-BD" smtClean="0">
                <a:blipFill>
                  <a:blip xmlns:r="http://schemas.openxmlformats.org/officeDocument/2006/relationships" r:embed="rId2"/>
                  <a:tile algn="tl" flip="none" sx="100000" sy="100000" tx="0" ty="0"/>
                </a:blipFill>
                <a:latin typeface="NikoshBAN" pitchFamily="2" charset="0"/>
                <a:cs typeface="NikoshBAN" pitchFamily="2" charset="0"/>
              </a:rPr>
              <a:t>ফসল নষ্ট হয়ে যায়। </a:t>
            </a:r>
            <a:endParaRPr dirty="0" sz="4800" lang="en-US">
              <a:blipFill>
                <a:blip xmlns:r="http://schemas.openxmlformats.org/officeDocument/2006/relationships" r:embed="rId2"/>
                <a:tile algn="tl" flip="none" sx="100000" sy="100000" tx="0" ty="0"/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27" name="Down Arrow 3"/>
          <p:cNvSpPr/>
          <p:nvPr/>
        </p:nvSpPr>
        <p:spPr>
          <a:xfrm>
            <a:off x="2057400" y="441960"/>
            <a:ext cx="4690403" cy="1143000"/>
          </a:xfrm>
          <a:prstGeom prst="downArrow">
            <a:avLst>
              <a:gd name="adj1" fmla="val 62153"/>
              <a:gd name="adj2" fmla="val 45385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6600" lang="bn-BD">
                <a:solidFill>
                  <a:prstClr val="black"/>
                </a:solidFill>
                <a:latin typeface="NikoshBAN" pitchFamily="2" charset="0"/>
                <a:ea typeface="+mj-ea"/>
                <a:cs typeface="NikoshBAN" pitchFamily="2" charset="0"/>
              </a:rPr>
              <a:t>সমাধানঃ</a:t>
            </a:r>
            <a:endParaRPr dirty="0" sz="3200" lang="en-US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62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62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048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1048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048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048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048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048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048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048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>
                      <p:stCondLst>
                        <p:cond delay="indefinite"/>
                      </p:stCondLst>
                      <p:childTnLst>
                        <p:par>
                          <p:cTn fill="hold" id="3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1048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1048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6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Cloud Callout 1"/>
          <p:cNvSpPr/>
          <p:nvPr/>
        </p:nvSpPr>
        <p:spPr>
          <a:xfrm>
            <a:off x="1029393" y="228600"/>
            <a:ext cx="6934200" cy="1143000"/>
          </a:xfrm>
          <a:prstGeom prst="cloudCallout"/>
          <a:blipFill>
            <a:blip xmlns:r="http://schemas.openxmlformats.org/officeDocument/2006/relationships" r:embed="rId1"/>
            <a:tile algn="tl" flip="none" sx="100000" sy="100000" tx="0" ty="0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dirty="0" sz="4800" lang="bn-BD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নিচের ছবিগুলো দেখ </a:t>
            </a:r>
            <a:endParaRPr dirty="0" sz="4800" lang="en-US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67" name="Picture 5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/>
          <a:srcRect l="77503" t="12500" r="2500" b="68403"/>
          <a:stretch>
            <a:fillRect/>
          </a:stretch>
        </p:blipFill>
        <p:spPr>
          <a:xfrm>
            <a:off x="5410200" y="1311812"/>
            <a:ext cx="3200400" cy="2168234"/>
          </a:xfrm>
          <a:prstGeom prst="rect"/>
        </p:spPr>
      </p:pic>
      <p:pic>
        <p:nvPicPr>
          <p:cNvPr id="2097168" name="Picture 6"/>
          <p:cNvPicPr>
            <a:picLocks noChangeAspect="1"/>
          </p:cNvPicPr>
          <p:nvPr/>
        </p:nvPicPr>
        <p:blipFill>
          <a:blip xmlns:r="http://schemas.openxmlformats.org/officeDocument/2006/relationships" r:embed="rId3" cstate="print"/>
          <a:stretch>
            <a:fillRect/>
          </a:stretch>
        </p:blipFill>
        <p:spPr>
          <a:xfrm>
            <a:off x="538089" y="1402348"/>
            <a:ext cx="4281866" cy="2196369"/>
          </a:xfrm>
          <a:prstGeom prst="rect"/>
        </p:spPr>
      </p:pic>
      <p:sp>
        <p:nvSpPr>
          <p:cNvPr id="1048629" name="TextBox 2"/>
          <p:cNvSpPr txBox="1"/>
          <p:nvPr/>
        </p:nvSpPr>
        <p:spPr>
          <a:xfrm>
            <a:off x="1325880" y="3526671"/>
            <a:ext cx="2209800" cy="461665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lang="bn-BD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2400" lang="bn-BD" smtClean="0">
                <a:latin typeface="NikoshBAN" pitchFamily="2" charset="0"/>
                <a:cs typeface="NikoshBAN" pitchFamily="2" charset="0"/>
              </a:rPr>
              <a:t>ধানের দাগ রোগ </a:t>
            </a:r>
            <a:endParaRPr dirty="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30" name="TextBox 3"/>
          <p:cNvSpPr txBox="1"/>
          <p:nvPr/>
        </p:nvSpPr>
        <p:spPr>
          <a:xfrm>
            <a:off x="5791200" y="3526670"/>
            <a:ext cx="2667000" cy="461665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2400" lang="bn-BD" smtClean="0">
                <a:latin typeface="NikoshBAN" pitchFamily="2" charset="0"/>
                <a:cs typeface="NikoshBAN" pitchFamily="2" charset="0"/>
              </a:rPr>
              <a:t>ধানের ধসা রোগ</a:t>
            </a:r>
            <a:endParaRPr dirty="0" sz="2400" lang="en-US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69" name="Picture 9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4"/>
          <a:srcRect l="2348" t="683" r="35743" b="51412"/>
          <a:stretch>
            <a:fillRect/>
          </a:stretch>
        </p:blipFill>
        <p:spPr>
          <a:xfrm>
            <a:off x="522849" y="4141557"/>
            <a:ext cx="3851031" cy="2007957"/>
          </a:xfrm>
          <a:prstGeom prst="rect"/>
        </p:spPr>
      </p:pic>
      <p:pic>
        <p:nvPicPr>
          <p:cNvPr id="2097170" name="Picture 11"/>
          <p:cNvPicPr>
            <a:picLocks noChangeAspect="1"/>
          </p:cNvPicPr>
          <p:nvPr/>
        </p:nvPicPr>
        <p:blipFill>
          <a:blip xmlns:r="http://schemas.openxmlformats.org/officeDocument/2006/relationships" r:embed="rId5"/>
          <a:stretch>
            <a:fillRect/>
          </a:stretch>
        </p:blipFill>
        <p:spPr>
          <a:xfrm>
            <a:off x="6532262" y="4191000"/>
            <a:ext cx="2225364" cy="2007957"/>
          </a:xfrm>
          <a:prstGeom prst="rect"/>
        </p:spPr>
      </p:pic>
      <p:sp>
        <p:nvSpPr>
          <p:cNvPr id="1048631" name="TextBox 12"/>
          <p:cNvSpPr txBox="1"/>
          <p:nvPr/>
        </p:nvSpPr>
        <p:spPr>
          <a:xfrm>
            <a:off x="1524000" y="6164754"/>
            <a:ext cx="2590800" cy="461665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2400" lang="bn-BD" smtClean="0">
                <a:latin typeface="NikoshBAN" pitchFamily="2" charset="0"/>
                <a:cs typeface="NikoshBAN" pitchFamily="2" charset="0"/>
              </a:rPr>
              <a:t>মোজাইক রোগ </a:t>
            </a:r>
            <a:endParaRPr dirty="0" sz="24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32" name="TextBox 14"/>
          <p:cNvSpPr txBox="1"/>
          <p:nvPr/>
        </p:nvSpPr>
        <p:spPr>
          <a:xfrm>
            <a:off x="4496492" y="6250530"/>
            <a:ext cx="4586547" cy="461665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2400" lang="bn-BD" smtClean="0">
                <a:latin typeface="NikoshBAN" pitchFamily="2" charset="0"/>
                <a:cs typeface="NikoshBAN" pitchFamily="2" charset="0"/>
              </a:rPr>
              <a:t>পাতা কুঁকড়িয়ে  যাওয়া রোগ </a:t>
            </a:r>
            <a:endParaRPr dirty="0" sz="2400" lang="en-US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71" name="Picture 15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4"/>
          <a:srcRect l="65342" t="48793" r="2920" b="5547"/>
          <a:stretch>
            <a:fillRect/>
          </a:stretch>
        </p:blipFill>
        <p:spPr>
          <a:xfrm>
            <a:off x="4496493" y="4191000"/>
            <a:ext cx="1904307" cy="1913844"/>
          </a:xfrm>
          <a:prstGeom prst="rect"/>
        </p:spPr>
      </p:pic>
      <p:sp>
        <p:nvSpPr>
          <p:cNvPr id="1048633" name="Oval 16"/>
          <p:cNvSpPr/>
          <p:nvPr/>
        </p:nvSpPr>
        <p:spPr>
          <a:xfrm>
            <a:off x="5855968" y="1689697"/>
            <a:ext cx="1867593" cy="1621670"/>
          </a:xfrm>
          <a:prstGeom prst="ellipse"/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48634" name="Oval 18"/>
          <p:cNvSpPr/>
          <p:nvPr/>
        </p:nvSpPr>
        <p:spPr>
          <a:xfrm>
            <a:off x="5181600" y="4191000"/>
            <a:ext cx="1219200" cy="1003978"/>
          </a:xfrm>
          <a:prstGeom prst="ellipse"/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pic>
        <p:nvPicPr>
          <p:cNvPr id="2097172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6"/>
          <a:srcRect/>
          <a:stretch>
            <a:fillRect/>
          </a:stretch>
        </p:blipFill>
        <p:spPr bwMode="auto">
          <a:xfrm>
            <a:off x="2914173" y="4495800"/>
            <a:ext cx="1243013" cy="1023937"/>
          </a:xfrm>
          <a:prstGeom prst="rect"/>
          <a:noFill/>
          <a:ln>
            <a:noFill/>
          </a:ln>
          <a:effectLst/>
        </p:spPr>
      </p:pic>
      <p:pic>
        <p:nvPicPr>
          <p:cNvPr id="2097173" name="Picture 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6"/>
          <a:srcRect/>
          <a:stretch>
            <a:fillRect/>
          </a:stretch>
        </p:blipFill>
        <p:spPr bwMode="auto">
          <a:xfrm>
            <a:off x="614289" y="4200048"/>
            <a:ext cx="1243013" cy="1023937"/>
          </a:xfrm>
          <a:prstGeom prst="rect"/>
          <a:noFill/>
          <a:ln>
            <a:noFill/>
          </a:ln>
          <a:effectLst/>
        </p:spPr>
      </p:pic>
      <p:pic>
        <p:nvPicPr>
          <p:cNvPr id="2097174" name="Picture 4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6"/>
          <a:srcRect/>
          <a:stretch>
            <a:fillRect/>
          </a:stretch>
        </p:blipFill>
        <p:spPr bwMode="auto">
          <a:xfrm>
            <a:off x="7023437" y="4200049"/>
            <a:ext cx="1587163" cy="1591152"/>
          </a:xfrm>
          <a:prstGeom prst="rect"/>
          <a:noFill/>
          <a:ln>
            <a:noFill/>
          </a:ln>
          <a:effectLst/>
        </p:spPr>
      </p:pic>
      <p:sp>
        <p:nvSpPr>
          <p:cNvPr id="1048635" name="Right Arrow 20"/>
          <p:cNvSpPr/>
          <p:nvPr/>
        </p:nvSpPr>
        <p:spPr>
          <a:xfrm>
            <a:off x="6629400" y="4712016"/>
            <a:ext cx="394037" cy="511969"/>
          </a:xfrm>
          <a:prstGeom prst="rightArrow"/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pic>
        <p:nvPicPr>
          <p:cNvPr id="2097175" name="Picture 5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7"/>
          <a:srcRect/>
          <a:stretch>
            <a:fillRect/>
          </a:stretch>
        </p:blipFill>
        <p:spPr bwMode="auto">
          <a:xfrm>
            <a:off x="4662646" y="4543714"/>
            <a:ext cx="420687" cy="585787"/>
          </a:xfrm>
          <a:prstGeom prst="rect"/>
          <a:noFill/>
          <a:ln>
            <a:noFill/>
          </a:ln>
          <a:effectLst/>
        </p:spPr>
      </p:pic>
      <p:pic>
        <p:nvPicPr>
          <p:cNvPr id="2097176" name="Picture 6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7"/>
          <a:srcRect/>
          <a:stretch>
            <a:fillRect/>
          </a:stretch>
        </p:blipFill>
        <p:spPr bwMode="auto">
          <a:xfrm>
            <a:off x="2493486" y="4692989"/>
            <a:ext cx="420687" cy="585787"/>
          </a:xfrm>
          <a:prstGeom prst="rect"/>
          <a:noFill/>
          <a:ln>
            <a:noFill/>
          </a:ln>
          <a:effectLst/>
        </p:spPr>
      </p:pic>
      <p:pic>
        <p:nvPicPr>
          <p:cNvPr id="2097177" name="Picture 7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7"/>
          <a:srcRect/>
          <a:stretch>
            <a:fillRect/>
          </a:stretch>
        </p:blipFill>
        <p:spPr bwMode="auto">
          <a:xfrm>
            <a:off x="339779" y="1973632"/>
            <a:ext cx="420687" cy="585787"/>
          </a:xfrm>
          <a:prstGeom prst="rect"/>
          <a:noFill/>
          <a:ln>
            <a:noFill/>
          </a:ln>
          <a:effectLst/>
        </p:spPr>
      </p:pic>
      <p:pic>
        <p:nvPicPr>
          <p:cNvPr id="2097178" name="Picture 8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7"/>
          <a:srcRect/>
          <a:stretch>
            <a:fillRect/>
          </a:stretch>
        </p:blipFill>
        <p:spPr bwMode="auto">
          <a:xfrm>
            <a:off x="5448646" y="2207638"/>
            <a:ext cx="420687" cy="585787"/>
          </a:xfrm>
          <a:prstGeom prst="rect"/>
          <a:noFill/>
          <a:ln>
            <a:noFill/>
          </a:ln>
          <a:effectLst/>
        </p:spPr>
      </p:pic>
      <p:sp>
        <p:nvSpPr>
          <p:cNvPr id="1048636" name="Up Arrow 21"/>
          <p:cNvSpPr/>
          <p:nvPr/>
        </p:nvSpPr>
        <p:spPr>
          <a:xfrm>
            <a:off x="1029393" y="5278776"/>
            <a:ext cx="494607" cy="512425"/>
          </a:xfrm>
          <a:prstGeom prst="upArrow"/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pic>
        <p:nvPicPr>
          <p:cNvPr id="2097179" name="Picture 9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6"/>
          <a:srcRect/>
          <a:stretch>
            <a:fillRect/>
          </a:stretch>
        </p:blipFill>
        <p:spPr bwMode="auto">
          <a:xfrm>
            <a:off x="708385" y="1424234"/>
            <a:ext cx="1970637" cy="1684582"/>
          </a:xfrm>
          <a:prstGeom prst="rect"/>
          <a:noFill/>
          <a:ln>
            <a:noFill/>
          </a:ln>
          <a:effectLst/>
        </p:spPr>
      </p:pic>
      <p:pic>
        <p:nvPicPr>
          <p:cNvPr id="2097180" name="Picture 10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6"/>
          <a:srcRect/>
          <a:stretch>
            <a:fillRect/>
          </a:stretch>
        </p:blipFill>
        <p:spPr bwMode="auto">
          <a:xfrm>
            <a:off x="3116320" y="1524000"/>
            <a:ext cx="1546326" cy="1447800"/>
          </a:xfrm>
          <a:prstGeom prst="rect"/>
          <a:noFill/>
          <a:ln>
            <a:noFill/>
          </a:ln>
          <a:effectLst/>
        </p:spPr>
      </p:pic>
      <p:pic>
        <p:nvPicPr>
          <p:cNvPr id="2097181" name="Picture 11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8"/>
          <a:srcRect/>
          <a:stretch>
            <a:fillRect/>
          </a:stretch>
        </p:blipFill>
        <p:spPr bwMode="auto">
          <a:xfrm>
            <a:off x="3335446" y="2937121"/>
            <a:ext cx="554037" cy="542925"/>
          </a:xfrm>
          <a:prstGeom prst="rect"/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209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209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209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209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209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209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>
                      <p:stCondLst>
                        <p:cond delay="indefinite"/>
                      </p:stCondLst>
                      <p:childTnLst>
                        <p:par>
                          <p:cTn fill="hold" id="32">
                            <p:stCondLst>
                              <p:cond delay="0"/>
                            </p:stCondLst>
                            <p:childTnLst>
                              <p:par>
                                <p:cTn fill="hold" id="3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209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209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209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209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209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209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209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209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1">
                      <p:stCondLst>
                        <p:cond delay="indefinite"/>
                      </p:stCondLst>
                      <p:childTnLst>
                        <p:par>
                          <p:cTn fill="hold" id="62">
                            <p:stCondLst>
                              <p:cond delay="0"/>
                            </p:stCondLst>
                            <p:childTnLst>
                              <p:par>
                                <p:cTn fill="hold" id="6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5"/>
                                        <p:tgtEl>
                                          <p:spTgt spid="209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6"/>
                                        <p:tgtEl>
                                          <p:spTgt spid="209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9"/>
                                        <p:tgtEl>
                                          <p:spTgt spid="209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0"/>
                                        <p:tgtEl>
                                          <p:spTgt spid="209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3"/>
                                        <p:tgtEl>
                                          <p:spTgt spid="209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4"/>
                                        <p:tgtEl>
                                          <p:spTgt spid="209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7"/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8"/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1"/>
                                        <p:tgtEl>
                                          <p:spTgt spid="209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2"/>
                                        <p:tgtEl>
                                          <p:spTgt spid="209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8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5"/>
                                        <p:tgtEl>
                                          <p:spTgt spid="209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6"/>
                                        <p:tgtEl>
                                          <p:spTgt spid="209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9"/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0"/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1">
                      <p:stCondLst>
                        <p:cond delay="indefinite"/>
                      </p:stCondLst>
                      <p:childTnLst>
                        <p:par>
                          <p:cTn fill="hold" id="9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5"/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6"/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7">
                      <p:stCondLst>
                        <p:cond delay="indefinite"/>
                      </p:stCondLst>
                      <p:childTnLst>
                        <p:par>
                          <p:cTn fill="hold" id="9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1"/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2"/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3">
                      <p:stCondLst>
                        <p:cond delay="indefinite"/>
                      </p:stCondLst>
                      <p:childTnLst>
                        <p:par>
                          <p:cTn fill="hold" id="10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7"/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8"/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9">
                      <p:stCondLst>
                        <p:cond delay="indefinite"/>
                      </p:stCondLst>
                      <p:childTnLst>
                        <p:par>
                          <p:cTn fill="hold" id="1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3"/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4"/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9" grpId="0"/>
      <p:bldP spid="1048630" grpId="0"/>
      <p:bldP spid="1048631" grpId="0"/>
      <p:bldP spid="1048632" grpId="0"/>
      <p:bldP spid="1048633" grpId="0" animBg="1"/>
      <p:bldP spid="1048634" grpId="0" animBg="1"/>
      <p:bldP spid="1048635" grpId="0" animBg="1"/>
      <p:bldP spid="10486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Title 1"/>
          <p:cNvSpPr>
            <a:spLocks noGrp="1"/>
          </p:cNvSpPr>
          <p:nvPr>
            <p:ph type="ctrTitle"/>
          </p:nvPr>
        </p:nvSpPr>
        <p:spPr>
          <a:xfrm>
            <a:off x="2133600" y="533400"/>
            <a:ext cx="5029200" cy="1219200"/>
          </a:xfrm>
          <a:prstGeom prst="ellipseRibbon">
            <a:avLst>
              <a:gd name="adj1" fmla="val 25000"/>
              <a:gd name="adj2" fmla="val 43333"/>
              <a:gd name="adj3" fmla="val 1250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p>
            <a:r>
              <a:rPr dirty="0" sz="4800" lang="bn-BD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কর্মপত্রঃ ২</a:t>
            </a:r>
            <a:endParaRPr dirty="0" sz="4800" lang="en-US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38" name="Subtitle 2"/>
          <p:cNvSpPr>
            <a:spLocks noGrp="1"/>
          </p:cNvSpPr>
          <p:nvPr>
            <p:ph type="subTitle" idx="1"/>
          </p:nvPr>
        </p:nvSpPr>
        <p:spPr>
          <a:xfrm>
            <a:off x="381000" y="2819400"/>
            <a:ext cx="8763000" cy="2590800"/>
          </a:xfrm>
          <a:solidFill>
            <a:srgbClr val="00B0F0"/>
          </a:solidFill>
          <a:ln>
            <a:solidFill>
              <a:schemeClr val="accent3"/>
            </a:solidFill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67500" lnSpcReduction="20000"/>
          </a:bodyPr>
          <a:p>
            <a:r>
              <a:rPr dirty="0" sz="7700" lang="bn-BD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জোড়ায় কাজঃ</a:t>
            </a:r>
            <a:r>
              <a:rPr dirty="0" sz="5800" lang="bn-BD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dirty="0" sz="4000" lang="bn-BD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------------</a:t>
            </a:r>
            <a:r>
              <a:rPr dirty="0" sz="4000" lang="en-US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-----------</a:t>
            </a:r>
            <a:r>
              <a:rPr dirty="0" sz="4000" lang="bn-BD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--</a:t>
            </a:r>
            <a:r>
              <a:rPr dirty="0" sz="4100" lang="bn-BD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সময়ঃ৫মিনিট</a:t>
            </a:r>
            <a:r>
              <a:rPr dirty="0" sz="4000" lang="bn-BD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indent="-514350" marL="514350">
              <a:buFont typeface="Wingdings" pitchFamily="2" charset="2"/>
              <a:buChar char="q"/>
            </a:pPr>
            <a:endParaRPr dirty="0" sz="5700" lang="bn-BD">
              <a:solidFill>
                <a:srgbClr val="00B050"/>
              </a:solidFill>
            </a:endParaRPr>
          </a:p>
          <a:p>
            <a:pPr indent="-514350" marL="514350">
              <a:buFont typeface="Wingdings" pitchFamily="2" charset="2"/>
              <a:buChar char="q"/>
            </a:pPr>
            <a:r>
              <a:rPr dirty="0" sz="7700" lang="bn-BD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ফসলের বিভিন্ন রোগের লক্ষণসহ নাম লিখ।</a:t>
            </a:r>
            <a:endParaRPr dirty="0" sz="77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48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48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9"/>
                                        <p:tgtEl>
                                          <p:spTgt spid="1048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10486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10486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Can 6"/>
          <p:cNvSpPr/>
          <p:nvPr/>
        </p:nvSpPr>
        <p:spPr>
          <a:xfrm>
            <a:off x="2199914" y="152400"/>
            <a:ext cx="4876800" cy="1219200"/>
          </a:xfrm>
          <a:prstGeom prst="can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7200" lang="bn-BD" smtClean="0">
                <a:latin typeface="NikoshBAN" pitchFamily="2" charset="0"/>
                <a:cs typeface="NikoshBAN" pitchFamily="2" charset="0"/>
              </a:rPr>
              <a:t>সমাধান</a:t>
            </a:r>
            <a:endParaRPr dirty="0" sz="72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40" name="Rounded Rectangle 1"/>
          <p:cNvSpPr/>
          <p:nvPr/>
        </p:nvSpPr>
        <p:spPr>
          <a:xfrm>
            <a:off x="152400" y="1905000"/>
            <a:ext cx="8763000" cy="4419600"/>
          </a:xfrm>
          <a:prstGeom prst="roundRect"/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41" name="Rectangle 2"/>
          <p:cNvSpPr/>
          <p:nvPr/>
        </p:nvSpPr>
        <p:spPr>
          <a:xfrm>
            <a:off x="182880" y="2321005"/>
            <a:ext cx="8763000" cy="4892039"/>
          </a:xfrm>
          <a:prstGeom prst="rect"/>
        </p:spPr>
        <p:txBody>
          <a:bodyPr wrap="square">
            <a:spAutoFit/>
          </a:bodyPr>
          <a:p>
            <a:pPr indent="-285750" lvl="0" marL="285750">
              <a:buFont typeface="Wingdings" pitchFamily="2" charset="2"/>
              <a:buChar char="ü"/>
            </a:pPr>
            <a:r>
              <a:rPr dirty="0" sz="3600" lang="bn-BD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দাগ </a:t>
            </a:r>
            <a:r>
              <a:rPr dirty="0" sz="3600" lang="bn-BD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রোগঃ-    পাতায়</a:t>
            </a:r>
            <a:r>
              <a:rPr dirty="0" sz="3600" lang="bn-BD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 কান্ডে, ফলের গায়ে,দাগ দেখা যায়।</a:t>
            </a:r>
          </a:p>
          <a:p>
            <a:pPr indent="-285750" lvl="0" marL="285750">
              <a:buFont typeface="Wingdings" pitchFamily="2" charset="2"/>
              <a:buChar char="ü"/>
            </a:pPr>
            <a:r>
              <a:rPr dirty="0" sz="3600" lang="bn-BD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ধসা </a:t>
            </a:r>
            <a:r>
              <a:rPr dirty="0" sz="3600" lang="bn-BD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রোগঃ-    পাতা </a:t>
            </a:r>
            <a:r>
              <a:rPr dirty="0" sz="3600" lang="bn-BD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ঝড়ে যায়।</a:t>
            </a:r>
          </a:p>
          <a:p>
            <a:pPr indent="-285750" lvl="0" marL="285750">
              <a:buFont typeface="Wingdings" pitchFamily="2" charset="2"/>
              <a:buChar char="ü"/>
            </a:pPr>
            <a:r>
              <a:rPr dirty="0" sz="3600" lang="bn-BD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মোজাইকঃ-    ফসলের </a:t>
            </a:r>
            <a:r>
              <a:rPr dirty="0" sz="3600" lang="bn-BD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পাতায় গাঢ় ও হালকা</a:t>
            </a:r>
            <a:r>
              <a:rPr dirty="0" sz="3600" lang="bn-BD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হলদে-</a:t>
            </a:r>
            <a:r>
              <a:rPr dirty="0" sz="3600" lang="bn-BD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সবুজ</a:t>
            </a:r>
            <a:r>
              <a:rPr dirty="0" sz="3600" lang="bn-BD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bn-BD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দাগ </a:t>
            </a:r>
            <a:r>
              <a:rPr dirty="0" sz="3600" lang="bn-BD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হয়।</a:t>
            </a:r>
            <a:endParaRPr dirty="0" sz="3600" lang="bn-BD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indent="-285750" lvl="0" marL="285750">
              <a:buFont typeface="Wingdings" pitchFamily="2" charset="2"/>
              <a:buChar char="ü"/>
            </a:pPr>
            <a:r>
              <a:rPr dirty="0" sz="3600" lang="bn-BD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ঢলে পড়া </a:t>
            </a:r>
            <a:r>
              <a:rPr dirty="0" sz="3600" lang="bn-BD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রোগঃ- ফসলের </a:t>
            </a:r>
            <a:r>
              <a:rPr dirty="0" sz="3600" lang="bn-BD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কান্ড ও শিকর ঝুলে পড়ে।</a:t>
            </a:r>
          </a:p>
          <a:p>
            <a:pPr indent="-285750" lvl="0" marL="285750">
              <a:buFont typeface="Wingdings" pitchFamily="2" charset="2"/>
              <a:buChar char="ü"/>
            </a:pPr>
            <a:r>
              <a:rPr dirty="0" sz="3600" lang="bn-BD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পাতা কঁকড়িয়ে যাওয়া </a:t>
            </a:r>
            <a:r>
              <a:rPr dirty="0" sz="3600" lang="bn-BD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রোগঃ-    পাতা  </a:t>
            </a:r>
            <a:r>
              <a:rPr dirty="0" sz="3600" lang="bn-BD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কঁকড়িয়ে যায়। </a:t>
            </a:r>
            <a:endParaRPr dirty="0" sz="3600" lang="en-US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mph" presetID="1" presetSubtype="2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dur="2000" fill="hold" id="6"/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dur="2000" fill="hold" id="7"/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dur="2000" fill="hold" id="8"/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9"/>
                                        <p:tgtEl>
                                          <p:spTgt spid="1048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0" grpId="0" animBg="1"/>
      <p:bldP spid="10486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Oval 3"/>
          <p:cNvSpPr/>
          <p:nvPr/>
        </p:nvSpPr>
        <p:spPr>
          <a:xfrm>
            <a:off x="259081" y="533400"/>
            <a:ext cx="8382000" cy="914400"/>
          </a:xfrm>
          <a:prstGeom prst="ellipse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5400" lang="bn-BD">
                <a:solidFill>
                  <a:prstClr val="black"/>
                </a:solidFill>
                <a:latin typeface="NikoshBAN" pitchFamily="2" charset="0"/>
                <a:ea typeface="+mj-ea"/>
                <a:cs typeface="NikoshBAN" pitchFamily="2" charset="0"/>
              </a:rPr>
              <a:t>নিচের ছবিগুলো লক্ষ্য কর</a:t>
            </a:r>
            <a:endParaRPr dirty="0" sz="1200" lang="en-US"/>
          </a:p>
        </p:txBody>
      </p:sp>
      <p:pic>
        <p:nvPicPr>
          <p:cNvPr id="2097182" name="Picture 6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406791" y="1600200"/>
            <a:ext cx="3648075" cy="2514600"/>
          </a:xfrm>
          <a:prstGeom prst="rect"/>
        </p:spPr>
      </p:pic>
      <p:pic>
        <p:nvPicPr>
          <p:cNvPr id="2097183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4450081" y="4321711"/>
            <a:ext cx="4343399" cy="2231489"/>
          </a:xfrm>
          <a:prstGeom prst="rect"/>
        </p:spPr>
      </p:pic>
      <p:pic>
        <p:nvPicPr>
          <p:cNvPr id="2097184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4450081" y="1600200"/>
            <a:ext cx="4343399" cy="2514600"/>
          </a:xfrm>
          <a:prstGeom prst="rect"/>
        </p:spPr>
      </p:pic>
      <p:pic>
        <p:nvPicPr>
          <p:cNvPr id="2097185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406791" y="4321711"/>
            <a:ext cx="3648075" cy="2362199"/>
          </a:xfrm>
          <a:prstGeom prst="rect"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7"/>
                                        <p:tgtEl>
                                          <p:spTgt spid="209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2"/>
                                        <p:tgtEl>
                                          <p:spTgt spid="209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7"/>
                                        <p:tgtEl>
                                          <p:spTgt spid="209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22"/>
                                        <p:tgtEl>
                                          <p:spTgt spid="209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TextBox 1"/>
          <p:cNvSpPr txBox="1"/>
          <p:nvPr/>
        </p:nvSpPr>
        <p:spPr>
          <a:xfrm>
            <a:off x="2209800" y="533400"/>
            <a:ext cx="4191000" cy="993140"/>
          </a:xfrm>
          <a:prstGeom prst="flowChartMagneticTape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wrap="square">
            <a:spAutoFit/>
          </a:bodyPr>
          <a:p>
            <a:r>
              <a:rPr dirty="0" sz="6000" lang="bn-BD" smtClean="0">
                <a:latin typeface="NikoshBAN" pitchFamily="2" charset="0"/>
                <a:cs typeface="NikoshBAN" pitchFamily="2" charset="0"/>
              </a:rPr>
              <a:t>কর্মপত্রঃ-৩</a:t>
            </a:r>
            <a:endParaRPr dirty="0" sz="60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44" name="TextBox 2"/>
          <p:cNvSpPr txBox="1"/>
          <p:nvPr/>
        </p:nvSpPr>
        <p:spPr>
          <a:xfrm>
            <a:off x="801914" y="2590799"/>
            <a:ext cx="7656286" cy="4117340"/>
          </a:xfrm>
          <a:prstGeom prst="rect"/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dir="t" rig="chilly">
              <a:rot lat="0" lon="0" rev="18480000"/>
            </a:lightRig>
          </a:scene3d>
          <a:sp3d prstMaterial="clear">
            <a:bevelT h="63500"/>
          </a:sp3d>
        </p:spPr>
        <p:txBody>
          <a:bodyPr rtlCol="0" wrap="square">
            <a:spAutoFit/>
          </a:bodyPr>
          <a:p>
            <a:pPr indent="-571500" marL="571500">
              <a:buFont typeface="Wingdings" pitchFamily="2" charset="2"/>
              <a:buChar char="q"/>
            </a:pPr>
            <a:r>
              <a:rPr dirty="0" sz="4400" lang="bn-BD" smtClean="0">
                <a:latin typeface="NikoshBAN" pitchFamily="2" charset="0"/>
                <a:cs typeface="NikoshBAN" pitchFamily="2" charset="0"/>
              </a:rPr>
              <a:t>দলীয় কাজঃ----------</a:t>
            </a:r>
            <a:r>
              <a:rPr dirty="0" sz="4400" lang="en-US" smtClean="0">
                <a:latin typeface="NikoshBAN" pitchFamily="2" charset="0"/>
                <a:cs typeface="NikoshBAN" pitchFamily="2" charset="0"/>
              </a:rPr>
              <a:t>------</a:t>
            </a:r>
            <a:r>
              <a:rPr dirty="0" sz="2800" lang="bn-BD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dirty="0" sz="2800" lang="en-US" smtClean="0">
                <a:latin typeface="NikoshBAN" pitchFamily="2" charset="0"/>
                <a:cs typeface="NikoshBAN" pitchFamily="2" charset="0"/>
              </a:rPr>
              <a:t>  </a:t>
            </a:r>
            <a:r>
              <a:rPr dirty="0" sz="2800" lang="bn-BD" smtClean="0">
                <a:latin typeface="NikoshBAN" pitchFamily="2" charset="0"/>
                <a:cs typeface="NikoshBAN" pitchFamily="2" charset="0"/>
              </a:rPr>
              <a:t>১২</a:t>
            </a:r>
            <a:r>
              <a:rPr dirty="0" sz="28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bn-BD" smtClean="0">
                <a:latin typeface="NikoshBAN" pitchFamily="2" charset="0"/>
                <a:cs typeface="NikoshBAN" pitchFamily="2" charset="0"/>
              </a:rPr>
              <a:t>মিনিট</a:t>
            </a:r>
          </a:p>
          <a:p>
            <a:endParaRPr dirty="0" sz="4400" lang="bn-BD">
              <a:latin typeface="NikoshBAN" pitchFamily="2" charset="0"/>
              <a:cs typeface="NikoshBAN" pitchFamily="2" charset="0"/>
            </a:endParaRPr>
          </a:p>
          <a:p>
            <a:pPr indent="-457200" marL="457200">
              <a:buFont typeface="Wingdings" pitchFamily="2" charset="2"/>
              <a:buChar char="Ø"/>
            </a:pPr>
            <a:r>
              <a:rPr dirty="0" sz="4400" lang="bn-BD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ফসলের রোগ প্রতিরোধের উপায় লিখ।</a:t>
            </a:r>
          </a:p>
          <a:p>
            <a:pPr indent="-457200" marL="457200">
              <a:buFont typeface="Wingdings" pitchFamily="2" charset="2"/>
              <a:buChar char="Ø"/>
            </a:pPr>
            <a:endParaRPr dirty="0" sz="3200" lang="bn-BD"/>
          </a:p>
          <a:p>
            <a:endParaRPr dirty="0" sz="3200" lang="en-US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7"/>
                                        <p:tgtEl>
                                          <p:spTgt spid="1048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048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048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4"/>
                                        <p:tgtEl>
                                          <p:spTgt spid="1048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9"/>
                                        <p:tgtEl>
                                          <p:spTgt spid="1048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Title 1"/>
          <p:cNvSpPr>
            <a:spLocks noGrp="1"/>
          </p:cNvSpPr>
          <p:nvPr>
            <p:ph type="title"/>
          </p:nvPr>
        </p:nvSpPr>
        <p:spPr>
          <a:xfrm>
            <a:off x="2057400" y="838200"/>
            <a:ext cx="3886200" cy="1143000"/>
          </a:xfrm>
          <a:prstGeom prst="flowChartMagneticDisk"/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p>
            <a:r>
              <a:rPr dirty="0" sz="7200" lang="bn-BD" smtClean="0">
                <a:latin typeface="NikoshBAN" pitchFamily="2" charset="0"/>
                <a:cs typeface="NikoshBAN" pitchFamily="2" charset="0"/>
              </a:rPr>
              <a:t>সমাধানঃ</a:t>
            </a:r>
            <a:endParaRPr dirty="0" sz="72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46" name="Content Placeholder 2"/>
          <p:cNvSpPr>
            <a:spLocks noGrp="1"/>
          </p:cNvSpPr>
          <p:nvPr>
            <p:ph idx="1"/>
          </p:nvPr>
        </p:nvSpPr>
        <p:spPr>
          <a:xfrm>
            <a:off x="304800" y="2286000"/>
            <a:ext cx="8229600" cy="3581400"/>
          </a:xfrm>
          <a:solidFill>
            <a:schemeClr val="bg1">
              <a:lumMod val="95000"/>
            </a:schemeClr>
          </a:solidFill>
          <a:ln>
            <a:noFill/>
          </a:ln>
          <a:effectLst>
            <a:outerShdw algn="ctr" blurRad="149987" dir="8460000" dist="25019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dir="t" rig="contrasting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5455" lnSpcReduction="20000"/>
          </a:bodyPr>
          <a:p>
            <a:pPr>
              <a:buFont typeface="Wingdings" pitchFamily="2" charset="2"/>
              <a:buChar char="ü"/>
            </a:pPr>
            <a:r>
              <a:rPr dirty="0" sz="4400" lang="bn-BD" smtClean="0">
                <a:latin typeface="NikoshBAN" pitchFamily="2" charset="0"/>
                <a:cs typeface="NikoshBAN" pitchFamily="2" charset="0"/>
              </a:rPr>
              <a:t>জীবানুমক্ত বীজ ব্যবহার করতে হবে।</a:t>
            </a:r>
          </a:p>
          <a:p>
            <a:pPr>
              <a:buFont typeface="Wingdings" pitchFamily="2" charset="2"/>
              <a:buChar char="ü"/>
            </a:pPr>
            <a:r>
              <a:rPr dirty="0" sz="4400" lang="bn-BD" smtClean="0">
                <a:latin typeface="NikoshBAN" pitchFamily="2" charset="0"/>
                <a:cs typeface="NikoshBAN" pitchFamily="2" charset="0"/>
              </a:rPr>
              <a:t>বীজ শোধন করতে হবে।</a:t>
            </a:r>
          </a:p>
          <a:p>
            <a:pPr>
              <a:buFont typeface="Wingdings" pitchFamily="2" charset="2"/>
              <a:buChar char="ü"/>
            </a:pPr>
            <a:r>
              <a:rPr dirty="0" sz="4400" lang="bn-BD" smtClean="0">
                <a:latin typeface="NikoshBAN" pitchFamily="2" charset="0"/>
                <a:cs typeface="NikoshBAN" pitchFamily="2" charset="0"/>
              </a:rPr>
              <a:t>আগাছা পরিস্কার করে চাষাবাদ করতে হবে।</a:t>
            </a:r>
          </a:p>
          <a:p>
            <a:pPr>
              <a:buFont typeface="Wingdings" pitchFamily="2" charset="2"/>
              <a:buChar char="ü"/>
            </a:pPr>
            <a:r>
              <a:rPr dirty="0" sz="4400" lang="bn-BD" smtClean="0">
                <a:latin typeface="NikoshBAN" pitchFamily="2" charset="0"/>
                <a:cs typeface="NikoshBAN" pitchFamily="2" charset="0"/>
              </a:rPr>
              <a:t>রোগাক্রান্ত গাছ পুড়িয়ে  ফেলতে হবে। </a:t>
            </a:r>
            <a:endParaRPr dirty="0" sz="4400" lang="en-US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0486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10486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0486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0486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0486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0486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Content Placeholder 2"/>
          <p:cNvSpPr>
            <a:spLocks noGrp="1"/>
          </p:cNvSpPr>
          <p:nvPr>
            <p:ph idx="1"/>
          </p:nvPr>
        </p:nvSpPr>
        <p:spPr>
          <a:xfrm>
            <a:off x="419100" y="1951037"/>
            <a:ext cx="8229600" cy="452596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5833" lnSpcReduction="20000"/>
          </a:bodyPr>
          <a:p>
            <a:pPr indent="0" marL="0">
              <a:buNone/>
            </a:pPr>
            <a:r>
              <a:rPr dirty="0" sz="4400" lang="bn-BD" smtClean="0">
                <a:latin typeface="NikoshBAN" pitchFamily="2" charset="0"/>
                <a:cs typeface="NikoshBAN" pitchFamily="2" charset="0"/>
              </a:rPr>
              <a:t>১।কোনটির কারনে দাগ রোগ হয়?</a:t>
            </a:r>
          </a:p>
          <a:p>
            <a:pPr indent="0" marL="0">
              <a:buNone/>
            </a:pPr>
            <a:r>
              <a:rPr dirty="0" sz="3900" lang="bn-BD" smtClean="0">
                <a:latin typeface="NikoshBAN" pitchFamily="2" charset="0"/>
                <a:cs typeface="NikoshBAN" pitchFamily="2" charset="0"/>
              </a:rPr>
              <a:t>   </a:t>
            </a:r>
            <a:r>
              <a:rPr dirty="0" sz="3000" lang="bn-BD" smtClean="0">
                <a:latin typeface="NikoshBAN" pitchFamily="2" charset="0"/>
                <a:cs typeface="NikoshBAN" pitchFamily="2" charset="0"/>
              </a:rPr>
              <a:t>ক) ভাইরাস        খ) </a:t>
            </a:r>
            <a:r>
              <a:rPr dirty="0" sz="3000" lang="bn-BD">
                <a:latin typeface="NikoshBAN" pitchFamily="2" charset="0"/>
                <a:cs typeface="NikoshBAN" pitchFamily="2" charset="0"/>
              </a:rPr>
              <a:t>ব্যাক্টরিয়া      </a:t>
            </a:r>
            <a:r>
              <a:rPr dirty="0" sz="3000" lang="bn-BD" smtClean="0">
                <a:latin typeface="NikoshBAN" pitchFamily="2" charset="0"/>
                <a:cs typeface="NikoshBAN" pitchFamily="2" charset="0"/>
              </a:rPr>
              <a:t>গ) ছত্রাক          ঘ)খাদ্য ঘাটতি</a:t>
            </a:r>
          </a:p>
          <a:p>
            <a:pPr indent="0" marL="0">
              <a:buNone/>
            </a:pPr>
            <a:r>
              <a:rPr dirty="0" sz="4400" lang="bn-BD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২।পাতা ধসা রোগের লক্ষণ কি কি?                                                   </a:t>
            </a:r>
          </a:p>
          <a:p>
            <a:pPr indent="-514350" marL="514350">
              <a:buFont typeface="+mj-lt"/>
              <a:buAutoNum type="romanLcPeriod"/>
            </a:pPr>
            <a:r>
              <a:rPr dirty="0" sz="2400" lang="bn-BD" smtClean="0">
                <a:latin typeface="NikoshBAN" pitchFamily="2" charset="0"/>
                <a:cs typeface="NikoshBAN" pitchFamily="2" charset="0"/>
              </a:rPr>
              <a:t>পাতায় দাগ</a:t>
            </a:r>
          </a:p>
          <a:p>
            <a:pPr indent="-514350" marL="514350">
              <a:buFont typeface="+mj-lt"/>
              <a:buAutoNum type="romanLcPeriod"/>
            </a:pPr>
            <a:r>
              <a:rPr dirty="0" sz="2400" lang="bn-BD" smtClean="0">
                <a:latin typeface="NikoshBAN" pitchFamily="2" charset="0"/>
                <a:cs typeface="NikoshBAN" pitchFamily="2" charset="0"/>
              </a:rPr>
              <a:t>পাতা ঝলসে যাওয়া</a:t>
            </a:r>
          </a:p>
          <a:p>
            <a:pPr indent="-514350" marL="514350">
              <a:buFont typeface="+mj-lt"/>
              <a:buAutoNum type="romanLcPeriod"/>
            </a:pPr>
            <a:r>
              <a:rPr dirty="0" sz="2400" lang="bn-BD" smtClean="0">
                <a:latin typeface="NikoshBAN" pitchFamily="2" charset="0"/>
                <a:cs typeface="NikoshBAN" pitchFamily="2" charset="0"/>
              </a:rPr>
              <a:t>পাতা কোঁকড়িয়ে যাওয়া</a:t>
            </a:r>
          </a:p>
          <a:p>
            <a:pPr indent="0" marL="0">
              <a:buNone/>
            </a:pPr>
            <a:r>
              <a:rPr dirty="0" sz="3600" lang="bn-BD" smtClean="0">
                <a:latin typeface="NikoshBAN" pitchFamily="2" charset="0"/>
                <a:cs typeface="NikoshBAN" pitchFamily="2" charset="0"/>
              </a:rPr>
              <a:t>নিচের কোনটি সঠিক?</a:t>
            </a:r>
          </a:p>
          <a:p>
            <a:pPr indent="0" marL="0">
              <a:buNone/>
            </a:pPr>
            <a:r>
              <a:rPr dirty="0" sz="2400" lang="bn-BD" smtClean="0">
                <a:latin typeface="NikoshBAN" pitchFamily="2" charset="0"/>
                <a:cs typeface="NikoshBAN" pitchFamily="2" charset="0"/>
              </a:rPr>
              <a:t>        ক)  </a:t>
            </a:r>
            <a:r>
              <a:rPr dirty="0" sz="2400" lang="en-US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dirty="0" sz="2400" lang="bn-BD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24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2400" lang="bn-BD" smtClean="0">
                <a:latin typeface="NikoshBAN" pitchFamily="2" charset="0"/>
                <a:cs typeface="NikoshBAN" pitchFamily="2" charset="0"/>
              </a:rPr>
              <a:t>                 খ) </a:t>
            </a:r>
            <a:r>
              <a:rPr dirty="0" sz="2400" lang="en-US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ii </a:t>
            </a:r>
            <a:r>
              <a:rPr dirty="0" sz="2400" lang="bn-BD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      গ)</a:t>
            </a:r>
            <a:r>
              <a:rPr dirty="0" sz="2400" lang="en-US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400" lang="en-US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dirty="0" sz="2400" lang="bn-BD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dirty="0" sz="2400" lang="en-US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dirty="0" sz="2400" lang="bn-BD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                    ঘ)</a:t>
            </a:r>
            <a:r>
              <a:rPr dirty="0" sz="2400" lang="en-US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400" lang="en-US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dirty="0" sz="2400" lang="bn-BD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dirty="0" sz="2400" lang="en-US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dirty="0" sz="2400" lang="bn-BD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dirty="0" sz="2400" lang="en-US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iii </a:t>
            </a:r>
            <a:endParaRPr dirty="0" sz="24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48" name="Flowchart: Punched Tape 3"/>
          <p:cNvSpPr/>
          <p:nvPr/>
        </p:nvSpPr>
        <p:spPr>
          <a:xfrm>
            <a:off x="1120726" y="380999"/>
            <a:ext cx="6019800" cy="1281545"/>
          </a:xfrm>
          <a:prstGeom prst="flowChartPunchedTape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8800" lang="bn-BD" smtClean="0">
                <a:solidFill>
                  <a:prstClr val="black"/>
                </a:solidFill>
                <a:latin typeface="NikoshBAN" pitchFamily="2" charset="0"/>
                <a:ea typeface="+mj-ea"/>
                <a:cs typeface="NikoshBAN" pitchFamily="2" charset="0"/>
              </a:rPr>
              <a:t>মূল্যায়নঃ </a:t>
            </a:r>
            <a:endParaRPr dirty="0" sz="2000" lang="en-US"/>
          </a:p>
        </p:txBody>
      </p:sp>
      <p:sp>
        <p:nvSpPr>
          <p:cNvPr id="1048649" name="Oval 7"/>
          <p:cNvSpPr/>
          <p:nvPr/>
        </p:nvSpPr>
        <p:spPr>
          <a:xfrm>
            <a:off x="4579620" y="2865120"/>
            <a:ext cx="381000" cy="381000"/>
          </a:xfrm>
          <a:prstGeom prst="ellips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50" name="Oval 8"/>
          <p:cNvSpPr/>
          <p:nvPr/>
        </p:nvSpPr>
        <p:spPr>
          <a:xfrm>
            <a:off x="2655864" y="5806440"/>
            <a:ext cx="381000" cy="457200"/>
          </a:xfrm>
          <a:prstGeom prst="ellips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048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0"/>
                                        <p:tgtEl>
                                          <p:spTgt spid="1048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10486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0486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10486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10486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id="2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0486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10486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">
                      <p:stCondLst>
                        <p:cond delay="indefinite"/>
                      </p:stCondLst>
                      <p:childTnLst>
                        <p:par>
                          <p:cTn fill="hold" id="30">
                            <p:stCondLst>
                              <p:cond delay="0"/>
                            </p:stCondLst>
                            <p:childTnLst>
                              <p:par>
                                <p:cTn fill="hold" id="3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10486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10486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>
                      <p:stCondLst>
                        <p:cond delay="indefinite"/>
                      </p:stCondLst>
                      <p:childTnLst>
                        <p:par>
                          <p:cTn fill="hold" id="36">
                            <p:stCondLst>
                              <p:cond delay="0"/>
                            </p:stCondLst>
                            <p:childTnLst>
                              <p:par>
                                <p:cTn fill="hold" id="3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10486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10486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1">
                      <p:stCondLst>
                        <p:cond delay="indefinite"/>
                      </p:stCondLst>
                      <p:childTnLst>
                        <p:par>
                          <p:cTn fill="hold" id="42">
                            <p:stCondLst>
                              <p:cond delay="0"/>
                            </p:stCondLst>
                            <p:childTnLst>
                              <p:par>
                                <p:cTn fill="hold" id="43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45"/>
                                        <p:tgtEl>
                                          <p:spTgt spid="10486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10486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10486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8">
                      <p:stCondLst>
                        <p:cond delay="indefinite"/>
                      </p:stCondLst>
                      <p:childTnLst>
                        <p:par>
                          <p:cTn fill="hold" id="49">
                            <p:stCondLst>
                              <p:cond delay="0"/>
                            </p:stCondLst>
                            <p:childTnLst>
                              <p:par>
                                <p:cTn fill="hold" id="5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52"/>
                                        <p:tgtEl>
                                          <p:spTgt spid="10486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10486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10486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5">
                      <p:stCondLst>
                        <p:cond delay="indefinite"/>
                      </p:stCondLst>
                      <p:childTnLst>
                        <p:par>
                          <p:cTn fill="hold" id="5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1048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1048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1">
                      <p:stCondLst>
                        <p:cond delay="indefinite"/>
                      </p:stCondLst>
                      <p:childTnLst>
                        <p:par>
                          <p:cTn fill="hold" id="6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5"/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6"/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9" grpId="0" animBg="1"/>
      <p:bldP spid="104865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TextBox 1"/>
          <p:cNvSpPr txBox="1"/>
          <p:nvPr/>
        </p:nvSpPr>
        <p:spPr>
          <a:xfrm>
            <a:off x="182880" y="914400"/>
            <a:ext cx="8686800" cy="7432040"/>
          </a:xfrm>
          <a:prstGeom prst="rect"/>
          <a:solidFill>
            <a:schemeClr val="accent5">
              <a:lumMod val="20000"/>
              <a:lumOff val="80000"/>
            </a:schemeClr>
          </a:solidFill>
        </p:spPr>
        <p:txBody>
          <a:bodyPr rtlCol="0" wrap="square">
            <a:spAutoFit/>
          </a:bodyPr>
          <a:p>
            <a:r>
              <a:rPr dirty="0" sz="6000" lang="bn-BD" smtClean="0">
                <a:latin typeface="NikoshBAN" pitchFamily="2" charset="0"/>
                <a:cs typeface="NikoshBAN" pitchFamily="2" charset="0"/>
              </a:rPr>
              <a:t>১। </a:t>
            </a:r>
            <a:r>
              <a:rPr dirty="0" sz="5400" lang="bn-BD" smtClean="0">
                <a:latin typeface="NikoshBAN" pitchFamily="2" charset="0"/>
                <a:cs typeface="NikoshBAN" pitchFamily="2" charset="0"/>
              </a:rPr>
              <a:t>কোনটির কারণে মোজাইক রোগ হয়?</a:t>
            </a:r>
          </a:p>
          <a:p>
            <a:r>
              <a:rPr dirty="0" sz="3200" lang="bn-BD"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bn-BD" smtClean="0">
                <a:latin typeface="NikoshBAN" pitchFamily="2" charset="0"/>
                <a:cs typeface="NikoshBAN" pitchFamily="2" charset="0"/>
              </a:rPr>
              <a:t>        ক) ভাইরাস   খ) ব্যাক্টরিয়া  গ) ছত্রাক  ঘ) খাদ্যঘাটতি  </a:t>
            </a:r>
          </a:p>
          <a:p>
            <a:endParaRPr dirty="0" sz="3200" lang="bn-BD" smtClean="0">
              <a:latin typeface="NikoshBAN" pitchFamily="2" charset="0"/>
              <a:cs typeface="NikoshBAN" pitchFamily="2" charset="0"/>
            </a:endParaRPr>
          </a:p>
          <a:p>
            <a:r>
              <a:rPr dirty="0" sz="5400" lang="bn-BD" smtClean="0">
                <a:latin typeface="NikoshBAN" pitchFamily="2" charset="0"/>
                <a:cs typeface="NikoshBAN" pitchFamily="2" charset="0"/>
              </a:rPr>
              <a:t>২। রোগাক্রন্ত গাছটিকে কি করতে হয়?</a:t>
            </a:r>
          </a:p>
          <a:p>
            <a:pPr indent="-400050" lvl="2" marL="1314450">
              <a:buFont typeface="+mj-lt"/>
              <a:buAutoNum type="romanLcPeriod"/>
            </a:pPr>
            <a:r>
              <a:rPr dirty="0" sz="3200" lang="bn-BD" smtClean="0">
                <a:latin typeface="NikoshBAN" pitchFamily="2" charset="0"/>
                <a:cs typeface="NikoshBAN" pitchFamily="2" charset="0"/>
              </a:rPr>
              <a:t>গাছটি তুলে ফেলতে হয়</a:t>
            </a:r>
          </a:p>
          <a:p>
            <a:pPr indent="-400050" lvl="2" marL="1314450">
              <a:buFont typeface="+mj-lt"/>
              <a:buAutoNum type="romanLcPeriod"/>
            </a:pPr>
            <a:r>
              <a:rPr dirty="0" sz="3200" lang="bn-BD" smtClean="0">
                <a:latin typeface="NikoshBAN" pitchFamily="2" charset="0"/>
                <a:cs typeface="NikoshBAN" pitchFamily="2" charset="0"/>
              </a:rPr>
              <a:t>মাটিতে পুতে ফেলতে হয়</a:t>
            </a:r>
          </a:p>
          <a:p>
            <a:pPr indent="-400050" lvl="2" marL="1314450">
              <a:buFont typeface="+mj-lt"/>
              <a:buAutoNum type="romanLcPeriod"/>
            </a:pPr>
            <a:r>
              <a:rPr dirty="0" sz="3200" lang="bn-BD" smtClean="0">
                <a:latin typeface="NikoshBAN" pitchFamily="2" charset="0"/>
                <a:cs typeface="NikoshBAN" pitchFamily="2" charset="0"/>
              </a:rPr>
              <a:t>পুড়িয়ে ফেলতে হয়   </a:t>
            </a:r>
          </a:p>
          <a:p>
            <a:r>
              <a:rPr dirty="0" sz="4000" lang="en-US" smtClean="0">
                <a:latin typeface="NikoshBAN" pitchFamily="2" charset="0"/>
                <a:cs typeface="NikoshBAN" pitchFamily="2" charset="0"/>
              </a:rPr>
              <a:t>    </a:t>
            </a:r>
            <a:r>
              <a:rPr dirty="0" sz="4400" lang="bn-BD" smtClean="0">
                <a:latin typeface="NikoshBAN" pitchFamily="2" charset="0"/>
                <a:cs typeface="NikoshBAN" pitchFamily="2" charset="0"/>
              </a:rPr>
              <a:t>নিচের কোনটি সঠিক?</a:t>
            </a:r>
          </a:p>
          <a:p>
            <a:r>
              <a:rPr dirty="0" sz="3200" lang="en-US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dirty="0" sz="3200" lang="bn-BD" smtClean="0">
                <a:latin typeface="NikoshBAN" pitchFamily="2" charset="0"/>
                <a:cs typeface="NikoshBAN" pitchFamily="2" charset="0"/>
              </a:rPr>
              <a:t>ক)</a:t>
            </a:r>
            <a:r>
              <a:rPr dirty="0" sz="32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dirty="0" sz="3200" lang="bn-BD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smtClean="0">
                <a:latin typeface="NikoshBAN" pitchFamily="2" charset="0"/>
                <a:cs typeface="NikoshBAN" pitchFamily="2" charset="0"/>
              </a:rPr>
              <a:t>  </a:t>
            </a:r>
            <a:r>
              <a:rPr dirty="0" sz="3200" lang="bn-BD" smtClean="0">
                <a:latin typeface="NikoshBAN" pitchFamily="2" charset="0"/>
                <a:cs typeface="NikoshBAN" pitchFamily="2" charset="0"/>
              </a:rPr>
              <a:t>খ) </a:t>
            </a:r>
            <a:r>
              <a:rPr dirty="0" sz="3200" lang="bn-BD">
                <a:latin typeface="NikoshBAN" pitchFamily="2" charset="0"/>
                <a:cs typeface="NikoshBAN" pitchFamily="2" charset="0"/>
              </a:rPr>
              <a:t>)</a:t>
            </a:r>
            <a:r>
              <a:rPr dirty="0" sz="3200" lang="en-US"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smtClean="0">
                <a:latin typeface="NikoshBAN" pitchFamily="2" charset="0"/>
                <a:cs typeface="NikoshBAN" pitchFamily="2" charset="0"/>
              </a:rPr>
              <a:t>ii</a:t>
            </a:r>
            <a:r>
              <a:rPr dirty="0" sz="3200" lang="bn-BD" smtClean="0">
                <a:latin typeface="NikoshBAN" pitchFamily="2" charset="0"/>
                <a:cs typeface="NikoshBAN" pitchFamily="2" charset="0"/>
              </a:rPr>
              <a:t>   গ)</a:t>
            </a:r>
            <a:r>
              <a:rPr dirty="0" sz="32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>
                <a:latin typeface="NikoshBAN" pitchFamily="2" charset="0"/>
                <a:cs typeface="NikoshBAN" pitchFamily="2" charset="0"/>
              </a:rPr>
              <a:t>i</a:t>
            </a:r>
            <a:r>
              <a:rPr dirty="0" sz="3200" lang="bn-BD">
                <a:latin typeface="NikoshBAN" pitchFamily="2" charset="0"/>
                <a:cs typeface="NikoshBAN" pitchFamily="2" charset="0"/>
              </a:rPr>
              <a:t> ও</a:t>
            </a:r>
            <a:r>
              <a:rPr dirty="0" sz="3200" lang="bn-BD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smtClean="0">
                <a:latin typeface="NikoshBAN" pitchFamily="2" charset="0"/>
                <a:cs typeface="NikoshBAN" pitchFamily="2" charset="0"/>
              </a:rPr>
              <a:t>ii</a:t>
            </a:r>
            <a:r>
              <a:rPr dirty="0" sz="3200" lang="bn-BD" smtClean="0">
                <a:latin typeface="NikoshBAN" pitchFamily="2" charset="0"/>
                <a:cs typeface="NikoshBAN" pitchFamily="2" charset="0"/>
              </a:rPr>
              <a:t>  ঘ)</a:t>
            </a:r>
            <a:r>
              <a:rPr dirty="0" sz="32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dirty="0" sz="2800" lang="en-US" smtClean="0">
                <a:latin typeface="NikoshBAN" pitchFamily="2" charset="0"/>
                <a:cs typeface="NikoshBAN" pitchFamily="2" charset="0"/>
              </a:rPr>
              <a:t>,</a:t>
            </a:r>
            <a:r>
              <a:rPr dirty="0" sz="2800" lang="bn-BD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smtClean="0">
                <a:latin typeface="NikoshBAN" pitchFamily="2" charset="0"/>
                <a:cs typeface="NikoshBAN" pitchFamily="2" charset="0"/>
              </a:rPr>
              <a:t>ii</a:t>
            </a:r>
            <a:r>
              <a:rPr dirty="0" sz="2800" lang="bn-BD" smtClean="0">
                <a:latin typeface="NikoshBAN" pitchFamily="2" charset="0"/>
                <a:cs typeface="NikoshBAN" pitchFamily="2" charset="0"/>
              </a:rPr>
              <a:t> ও </a:t>
            </a:r>
            <a:r>
              <a:rPr dirty="0" sz="2800" lang="en-US" smtClean="0">
                <a:latin typeface="NikoshBAN" pitchFamily="2" charset="0"/>
                <a:cs typeface="NikoshBAN" pitchFamily="2" charset="0"/>
              </a:rPr>
              <a:t>iii</a:t>
            </a:r>
            <a:r>
              <a:rPr dirty="0" sz="2800" lang="bn-BD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048652" name="Oval 2"/>
          <p:cNvSpPr/>
          <p:nvPr/>
        </p:nvSpPr>
        <p:spPr>
          <a:xfrm>
            <a:off x="1143000" y="1912620"/>
            <a:ext cx="457200" cy="449580"/>
          </a:xfrm>
          <a:prstGeom prst="ellips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53" name="Oval 3"/>
          <p:cNvSpPr/>
          <p:nvPr/>
        </p:nvSpPr>
        <p:spPr>
          <a:xfrm>
            <a:off x="4526280" y="5844540"/>
            <a:ext cx="350520" cy="381000"/>
          </a:xfrm>
          <a:prstGeom prst="ellips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7"/>
                                        <p:tgtEl>
                                          <p:spTgt spid="1048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0"/>
                                        <p:tgtEl>
                                          <p:spTgt spid="1048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5"/>
                                        <p:tgtEl>
                                          <p:spTgt spid="1048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8"/>
                                        <p:tgtEl>
                                          <p:spTgt spid="1048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21"/>
                                        <p:tgtEl>
                                          <p:spTgt spid="1048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24"/>
                                        <p:tgtEl>
                                          <p:spTgt spid="1048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27"/>
                                        <p:tgtEl>
                                          <p:spTgt spid="1048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30"/>
                                        <p:tgtEl>
                                          <p:spTgt spid="1048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>
                      <p:stCondLst>
                        <p:cond delay="indefinite"/>
                      </p:stCondLst>
                      <p:childTnLst>
                        <p:par>
                          <p:cTn fill="hold" id="3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1048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1048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7">
                      <p:stCondLst>
                        <p:cond delay="indefinite"/>
                      </p:stCondLst>
                      <p:childTnLst>
                        <p:par>
                          <p:cTn fill="hold" id="3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2" grpId="0" animBg="1"/>
      <p:bldP spid="104865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Flowchart: Merge 3"/>
          <p:cNvSpPr/>
          <p:nvPr/>
        </p:nvSpPr>
        <p:spPr>
          <a:xfrm>
            <a:off x="1310640" y="198120"/>
            <a:ext cx="6690360" cy="1219200"/>
          </a:xfrm>
          <a:prstGeom prst="flowChartMerge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t" rtlCol="0"/>
          <a:p>
            <a:pPr algn="ctr"/>
            <a:r>
              <a:rPr dirty="0" sz="6600" lang="bn-BD" smtClean="0">
                <a:ln>
                  <a:solidFill>
                    <a:prstClr val="black"/>
                  </a:solidFill>
                </a:ln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dirty="0" lang="en-US">
              <a:solidFill>
                <a:schemeClr val="accent3"/>
              </a:solidFill>
            </a:endParaRPr>
          </a:p>
        </p:txBody>
      </p:sp>
      <p:sp>
        <p:nvSpPr>
          <p:cNvPr id="1048655" name="Rounded Rectangle 1"/>
          <p:cNvSpPr/>
          <p:nvPr/>
        </p:nvSpPr>
        <p:spPr>
          <a:xfrm>
            <a:off x="533400" y="1463040"/>
            <a:ext cx="8001000" cy="3368040"/>
          </a:xfrm>
          <a:prstGeom prst="roundRect"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 rtlCol="0"/>
          <a:p>
            <a:r>
              <a:rPr dirty="0" sz="3200" lang="bn-BD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উদ্দীপকটি ভালকরে পড় ও নিচের প্রশ্নটির উত্তর দাওঃ-</a:t>
            </a:r>
          </a:p>
          <a:p>
            <a:r>
              <a:rPr dirty="0" sz="4000" lang="bn-BD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শিবগঞ্জের  একজন  কৃষক  রহিম আলী।  তিনি এবার কয়েক একর জমিতে আলু চাষ করেছেন। কিন্তু আলুতে মোড়ক লেগে ফসল নষ্ট হয়ে যায়। একারণে তিনি ক্ষতিগ্রস্থ হন।   </a:t>
            </a:r>
            <a:endParaRPr dirty="0" sz="4000" lang="en-US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56" name="TextBox 4"/>
          <p:cNvSpPr txBox="1"/>
          <p:nvPr/>
        </p:nvSpPr>
        <p:spPr>
          <a:xfrm>
            <a:off x="944880" y="5029200"/>
            <a:ext cx="7421880" cy="1475741"/>
          </a:xfrm>
          <a:prstGeom prst="rect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dirty="0" sz="4400" lang="bn-BD" smtClean="0">
                <a:latin typeface="NikoshBAN" pitchFamily="2" charset="0"/>
                <a:cs typeface="NikoshBAN" pitchFamily="2" charset="0"/>
              </a:rPr>
              <a:t>১।ফসলের রোগ অর্থনীতিতে  কি প্রভাব ফেলে তা ব্যাখ্যা কর</a:t>
            </a:r>
            <a:r>
              <a:rPr dirty="0" sz="4800" lang="bn-BD" smtClean="0">
                <a:latin typeface="NikoshBAN" pitchFamily="2" charset="0"/>
                <a:cs typeface="NikoshBAN" pitchFamily="2" charset="0"/>
              </a:rPr>
              <a:t> ।</a:t>
            </a:r>
            <a:endParaRPr dirty="0" sz="4800" lang="en-US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3"/>
                                        <p:tgtEl>
                                          <p:spTgt spid="1048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5" grpId="0" animBg="1"/>
      <p:bldP spid="104865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extBox 1"/>
          <p:cNvSpPr txBox="1"/>
          <p:nvPr/>
        </p:nvSpPr>
        <p:spPr>
          <a:xfrm>
            <a:off x="457200" y="2286000"/>
            <a:ext cx="6172200" cy="6472544"/>
          </a:xfrm>
          <a:prstGeom prst="roundRect"/>
          <a:blipFill>
            <a:blip xmlns:r="http://schemas.openxmlformats.org/officeDocument/2006/relationships" r:embed="rId1"/>
            <a:tile algn="tl" flip="none" sx="100000" sy="100000" tx="0" ty="0"/>
          </a:blip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altLang="en-US" dirty="0" sz="7200" lang="en-GB" smtClean="0">
                <a:latin typeface="NikoshBAN" pitchFamily="2" charset="0"/>
                <a:cs typeface="NikoshBAN" pitchFamily="2" charset="0"/>
              </a:rPr>
              <a:t>সৈ</a:t>
            </a:r>
            <a:r>
              <a:rPr altLang="en-US" dirty="0" sz="7200" lang="en-GB" smtClean="0">
                <a:latin typeface="NikoshBAN" pitchFamily="2" charset="0"/>
                <a:cs typeface="NikoshBAN" pitchFamily="2" charset="0"/>
              </a:rPr>
              <a:t>ক</a:t>
            </a:r>
            <a:r>
              <a:rPr altLang="en-US" dirty="0" sz="7200" lang="en-GB" smtClean="0">
                <a:latin typeface="NikoshBAN" pitchFamily="2" charset="0"/>
                <a:cs typeface="NikoshBAN" pitchFamily="2" charset="0"/>
              </a:rPr>
              <a:t>ত</a:t>
            </a:r>
            <a:r>
              <a:rPr altLang="en-US" dirty="0" sz="72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altLang="en-US" dirty="0" sz="7200" lang="en-GB" smtClean="0">
                <a:latin typeface="NikoshBAN" pitchFamily="2" charset="0"/>
                <a:cs typeface="NikoshBAN" pitchFamily="2" charset="0"/>
              </a:rPr>
              <a:t>দ</a:t>
            </a:r>
            <a:r>
              <a:rPr altLang="en-US" dirty="0" sz="7200" lang="en-GB" smtClean="0">
                <a:latin typeface="NikoshBAN" pitchFamily="2" charset="0"/>
                <a:cs typeface="NikoshBAN" pitchFamily="2" charset="0"/>
              </a:rPr>
              <a:t>ে</a:t>
            </a:r>
            <a:r>
              <a:rPr altLang="en-US" dirty="0" sz="7200" lang="en-GB" smtClean="0">
                <a:latin typeface="NikoshBAN" pitchFamily="2" charset="0"/>
                <a:cs typeface="NikoshBAN" pitchFamily="2" charset="0"/>
              </a:rPr>
              <a:t>ব</a:t>
            </a:r>
            <a:endParaRPr dirty="0" sz="7200" lang="en-US">
              <a:latin typeface="NikoshBAN" pitchFamily="2" charset="0"/>
              <a:cs typeface="NikoshBAN" pitchFamily="2" charset="0"/>
            </a:endParaRPr>
          </a:p>
          <a:p>
            <a:r>
              <a:rPr dirty="0" sz="4000" lang="bn-BD" smtClean="0">
                <a:latin typeface="NikoshBAN" pitchFamily="2" charset="0"/>
                <a:cs typeface="NikoshBAN" pitchFamily="2" charset="0"/>
              </a:rPr>
              <a:t>                    </a:t>
            </a:r>
            <a:r>
              <a:rPr dirty="0" sz="3200" lang="bn-BD" smtClean="0">
                <a:latin typeface="NikoshBAN" pitchFamily="2" charset="0"/>
                <a:cs typeface="NikoshBAN" pitchFamily="2" charset="0"/>
              </a:rPr>
              <a:t> </a:t>
            </a:r>
            <a:endParaRPr dirty="0" sz="4000" lang="bn-BD" smtClean="0">
              <a:latin typeface="NikoshBAN" pitchFamily="2" charset="0"/>
              <a:cs typeface="NikoshBAN" pitchFamily="2" charset="0"/>
            </a:endParaRPr>
          </a:p>
          <a:p>
            <a:r>
              <a:rPr dirty="0" sz="4000" lang="bn-BD" smtClean="0">
                <a:latin typeface="NikoshBAN" pitchFamily="2" charset="0"/>
                <a:cs typeface="NikoshBAN" pitchFamily="2" charset="0"/>
              </a:rPr>
              <a:t>  সহকারি শিক্ষক   (</a:t>
            </a:r>
            <a:r>
              <a:rPr altLang="en-US" dirty="0" sz="4000" lang="en-GB" smtClean="0">
                <a:latin typeface="NikoshBAN" pitchFamily="2" charset="0"/>
                <a:cs typeface="NikoshBAN" pitchFamily="2" charset="0"/>
              </a:rPr>
              <a:t>কৃ</a:t>
            </a:r>
            <a:r>
              <a:rPr altLang="en-US" dirty="0" sz="4000" lang="en-GB" smtClean="0">
                <a:latin typeface="NikoshBAN" pitchFamily="2" charset="0"/>
                <a:cs typeface="NikoshBAN" pitchFamily="2" charset="0"/>
              </a:rPr>
              <a:t>ষি</a:t>
            </a:r>
            <a:r>
              <a:rPr altLang="en-US" dirty="0" sz="40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altLang="en-US" dirty="0" sz="4000" lang="en-GB" smtClean="0">
                <a:latin typeface="NikoshBAN" pitchFamily="2" charset="0"/>
                <a:cs typeface="NikoshBAN" pitchFamily="2" charset="0"/>
              </a:rPr>
              <a:t>শিক্ষ</a:t>
            </a:r>
            <a:r>
              <a:rPr altLang="en-US" dirty="0" sz="4000" lang="en-GB" smtClean="0">
                <a:latin typeface="NikoshBAN" pitchFamily="2" charset="0"/>
                <a:cs typeface="NikoshBAN" pitchFamily="2" charset="0"/>
              </a:rPr>
              <a:t>া</a:t>
            </a:r>
            <a:r>
              <a:rPr dirty="0" sz="4000" lang="bn-BD" smtClean="0">
                <a:latin typeface="NikoshBAN" pitchFamily="2" charset="0"/>
                <a:cs typeface="NikoshBAN" pitchFamily="2" charset="0"/>
              </a:rPr>
              <a:t>)</a:t>
            </a:r>
            <a:endParaRPr altLang="en-US" lang="zh-CN"/>
          </a:p>
          <a:p/>
          <a:p>
            <a:r>
              <a:rPr altLang="en-US" dirty="0" sz="4400" lang="en-GB" smtClean="0">
                <a:latin typeface="NikoshBAN" pitchFamily="2" charset="0"/>
                <a:cs typeface="NikoshBAN" pitchFamily="2" charset="0"/>
              </a:rPr>
              <a:t>বঙ</a:t>
            </a:r>
            <a:r>
              <a:rPr altLang="en-US" dirty="0" sz="4400" lang="en-GB" smtClean="0">
                <a:latin typeface="NikoshBAN" pitchFamily="2" charset="0"/>
                <a:cs typeface="NikoshBAN" pitchFamily="2" charset="0"/>
              </a:rPr>
              <a:t>্গ</a:t>
            </a:r>
            <a:r>
              <a:rPr altLang="en-US" dirty="0" sz="4400" lang="en-GB" smtClean="0">
                <a:latin typeface="NikoshBAN" pitchFamily="2" charset="0"/>
                <a:cs typeface="NikoshBAN" pitchFamily="2" charset="0"/>
              </a:rPr>
              <a:t>ম</a:t>
            </a:r>
            <a:r>
              <a:rPr altLang="en-US" dirty="0" sz="4400" lang="en-GB" smtClean="0">
                <a:latin typeface="NikoshBAN" pitchFamily="2" charset="0"/>
                <a:cs typeface="NikoshBAN" pitchFamily="2" charset="0"/>
              </a:rPr>
              <a:t>া</a:t>
            </a:r>
            <a:r>
              <a:rPr altLang="en-US" dirty="0" sz="4400" lang="en-GB" smtClean="0">
                <a:latin typeface="NikoshBAN" pitchFamily="2" charset="0"/>
                <a:cs typeface="NikoshBAN" pitchFamily="2" charset="0"/>
              </a:rPr>
              <a:t>ত</a:t>
            </a:r>
            <a:r>
              <a:rPr altLang="en-US" dirty="0" sz="4400" lang="en-GB" smtClean="0">
                <a:latin typeface="NikoshBAN" pitchFamily="2" charset="0"/>
                <a:cs typeface="NikoshBAN" pitchFamily="2" charset="0"/>
              </a:rPr>
              <a:t>া</a:t>
            </a:r>
            <a:r>
              <a:rPr altLang="en-US" dirty="0" sz="44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altLang="en-US" dirty="0" sz="4400" lang="en-GB" smtClean="0">
                <a:latin typeface="NikoshBAN" pitchFamily="2" charset="0"/>
                <a:cs typeface="NikoshBAN" pitchFamily="2" charset="0"/>
              </a:rPr>
              <a:t>শ</a:t>
            </a:r>
            <a:r>
              <a:rPr altLang="en-US" dirty="0" sz="4400" lang="en-GB" smtClean="0">
                <a:latin typeface="NikoshBAN" pitchFamily="2" charset="0"/>
                <a:cs typeface="NikoshBAN" pitchFamily="2" charset="0"/>
              </a:rPr>
              <a:t>ে</a:t>
            </a:r>
            <a:r>
              <a:rPr altLang="en-US" dirty="0" sz="4400" lang="en-GB" smtClean="0">
                <a:latin typeface="NikoshBAN" pitchFamily="2" charset="0"/>
                <a:cs typeface="NikoshBAN" pitchFamily="2" charset="0"/>
              </a:rPr>
              <a:t>খ</a:t>
            </a:r>
            <a:r>
              <a:rPr altLang="en-US" dirty="0" sz="44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altLang="en-US" dirty="0" sz="4400" lang="en-GB" smtClean="0">
                <a:latin typeface="NikoshBAN" pitchFamily="2" charset="0"/>
                <a:cs typeface="NikoshBAN" pitchFamily="2" charset="0"/>
              </a:rPr>
              <a:t>ফজিলাতুন্নেছা</a:t>
            </a:r>
            <a:r>
              <a:rPr altLang="en-US" dirty="0" sz="44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altLang="en-US" dirty="0" sz="4400" lang="en-GB" smtClean="0">
                <a:latin typeface="NikoshBAN" pitchFamily="2" charset="0"/>
                <a:cs typeface="NikoshBAN" pitchFamily="2" charset="0"/>
              </a:rPr>
              <a:t>মুজিব</a:t>
            </a:r>
            <a:r>
              <a:rPr altLang="en-US" dirty="0" sz="44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altLang="en-US" dirty="0" sz="4400" lang="en-GB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altLang="en-US" dirty="0" sz="44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altLang="en-US" dirty="0" sz="4400" lang="en-GB" smtClean="0">
                <a:latin typeface="NikoshBAN" pitchFamily="2" charset="0"/>
                <a:cs typeface="NikoshBAN" pitchFamily="2" charset="0"/>
              </a:rPr>
              <a:t>বালিকা</a:t>
            </a:r>
            <a:r>
              <a:rPr altLang="en-US" dirty="0" sz="44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altLang="en-US" dirty="0" sz="4400" lang="en-GB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altLang="en-US" dirty="0" sz="44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altLang="en-US" dirty="0" sz="4400" lang="en-GB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altLang="en-US" dirty="0" sz="44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4400" lang="bn-BD" smtClean="0">
                <a:latin typeface="NikoshBAN" pitchFamily="2" charset="0"/>
                <a:cs typeface="NikoshBAN" pitchFamily="2" charset="0"/>
              </a:rPr>
              <a:t>  </a:t>
            </a:r>
            <a:endParaRPr dirty="0" sz="44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25" name="Vertical Scroll 2"/>
          <p:cNvSpPr/>
          <p:nvPr/>
        </p:nvSpPr>
        <p:spPr>
          <a:xfrm>
            <a:off x="838200" y="609600"/>
            <a:ext cx="7315200" cy="1440873"/>
          </a:xfrm>
          <a:prstGeom prst="verticalScrol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9600" lang="bn-BD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dirty="0" lang="en-US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66" name="Picture 5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/>
          <a:srcRect t="10817" b="10817"/>
          <a:stretch>
            <a:fillRect/>
          </a:stretch>
        </p:blipFill>
        <p:spPr>
          <a:xfrm>
            <a:off x="6284808" y="2701102"/>
            <a:ext cx="2667000" cy="2590800"/>
          </a:xfrm>
          <a:prstGeom prst="ellipse"/>
          <a:ln w="63500" cap="rnd">
            <a:solidFill>
              <a:srgbClr val="333333"/>
            </a:solidFill>
          </a:ln>
          <a:effectLst>
            <a:outerShdw blurRad="381000" dir="5400000" dist="29210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Oval 4"/>
          <p:cNvSpPr/>
          <p:nvPr/>
        </p:nvSpPr>
        <p:spPr>
          <a:xfrm>
            <a:off x="838200" y="457200"/>
            <a:ext cx="7772400" cy="762000"/>
          </a:xfrm>
          <a:prstGeom prst="ellips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lvl="0"/>
            <a:r>
              <a:rPr dirty="0" sz="6600" lang="bn-BD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সবাইকে ধন্যবাদ  </a:t>
            </a:r>
            <a:endParaRPr dirty="0" sz="6600" lang="en-US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86" name="Picture 2" descr="C:\Users\Doel-1612i3\Pictures\flowerqa.gif"/>
          <p:cNvPicPr>
            <a:picLocks noChangeAspect="1" noChangeArrowheads="1" noCrop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838200" y="1524000"/>
            <a:ext cx="7772400" cy="4848225"/>
          </a:xfrm>
          <a:prstGeom prst="rect"/>
          <a:noFill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0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1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2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3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4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5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16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7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18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9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2097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2097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27"/>
                                        <p:tgtEl>
                                          <p:spTgt spid="209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Down Arrow 4"/>
          <p:cNvSpPr/>
          <p:nvPr/>
        </p:nvSpPr>
        <p:spPr>
          <a:xfrm>
            <a:off x="1447800" y="304800"/>
            <a:ext cx="5791200" cy="2017487"/>
          </a:xfrm>
          <a:prstGeom prst="downArrow">
            <a:avLst>
              <a:gd name="adj1" fmla="val 75474"/>
              <a:gd name="adj2" fmla="val 4709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8000" lang="bn-BD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dirty="0" sz="8000" lang="en-US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19" name="Rounded Rectangle 2"/>
          <p:cNvSpPr/>
          <p:nvPr/>
        </p:nvSpPr>
        <p:spPr>
          <a:xfrm>
            <a:off x="609600" y="2312907"/>
            <a:ext cx="7467600" cy="4078515"/>
          </a:xfrm>
          <a:prstGeom prst="roundRect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rtlCol="0"/>
          <a:p>
            <a:pPr lvl="0"/>
            <a:r>
              <a:rPr dirty="0" sz="5400" lang="bn-BD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শ্রেণীঃ</a:t>
            </a:r>
            <a:r>
              <a:rPr dirty="0" sz="5400" lang="en-US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dirty="0" sz="5400" lang="bn-BD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অষ্টম</a:t>
            </a:r>
          </a:p>
          <a:p>
            <a:pPr lvl="0"/>
            <a:r>
              <a:rPr dirty="0" sz="5400" lang="bn-BD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dirty="0" sz="5400" lang="en-US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5400" lang="bn-BD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কৃষি শিক্ষা</a:t>
            </a:r>
          </a:p>
          <a:p>
            <a:pPr lvl="0"/>
            <a:r>
              <a:rPr dirty="0" sz="5400" lang="bn-BD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অধ্যায়ঃ  দ্বিতীয়</a:t>
            </a:r>
          </a:p>
          <a:p>
            <a:pPr lvl="0"/>
            <a:r>
              <a:rPr dirty="0" sz="5400" lang="bn-BD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সময়ঃ  ৫০ মিনিট</a:t>
            </a:r>
          </a:p>
          <a:p>
            <a:pPr lvl="0"/>
            <a:r>
              <a:rPr dirty="0" sz="5400" lang="bn-BD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তারিখঃ ১৩/০২/২০১৪ইং</a:t>
            </a:r>
            <a:endParaRPr dirty="0" sz="5400" lang="en-US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472720" y="1981200"/>
            <a:ext cx="4084925" cy="3878199"/>
          </a:xfrm>
          <a:prstGeom prst="rect"/>
          <a:noFill/>
          <a:ln>
            <a:noFill/>
          </a:ln>
          <a:effectLst/>
        </p:spPr>
      </p:pic>
      <p:pic>
        <p:nvPicPr>
          <p:cNvPr id="2097163" name="Picture 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5053865" y="2058959"/>
            <a:ext cx="3528028" cy="3886200"/>
          </a:xfrm>
          <a:prstGeom prst="rect"/>
          <a:noFill/>
          <a:ln>
            <a:noFill/>
          </a:ln>
          <a:effectLst/>
        </p:spPr>
      </p:pic>
      <p:sp>
        <p:nvSpPr>
          <p:cNvPr id="1048612" name="Rectangle 1"/>
          <p:cNvSpPr/>
          <p:nvPr/>
        </p:nvSpPr>
        <p:spPr>
          <a:xfrm>
            <a:off x="304800" y="838200"/>
            <a:ext cx="8277093" cy="1691639"/>
          </a:xfrm>
          <a:prstGeom prst="rect"/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p>
            <a:r>
              <a:rPr dirty="0" sz="5400" lang="bn-BD">
                <a:solidFill>
                  <a:prstClr val="black"/>
                </a:solidFill>
                <a:latin typeface="NikoshBAN" pitchFamily="2" charset="0"/>
                <a:ea typeface="+mj-ea"/>
                <a:cs typeface="NikoshBAN" pitchFamily="2" charset="0"/>
              </a:rPr>
              <a:t>নিচের ছবি গুলো ভালকরে </a:t>
            </a:r>
            <a:r>
              <a:rPr dirty="0" sz="5400" lang="bn-BD" smtClean="0">
                <a:solidFill>
                  <a:prstClr val="black"/>
                </a:solidFill>
                <a:latin typeface="NikoshBAN" pitchFamily="2" charset="0"/>
                <a:ea typeface="+mj-ea"/>
                <a:cs typeface="NikoshBAN" pitchFamily="2" charset="0"/>
              </a:rPr>
              <a:t>লক্ষ্য</a:t>
            </a:r>
            <a:r>
              <a:rPr dirty="0" sz="5400" lang="en-US">
                <a:solidFill>
                  <a:prstClr val="black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dirty="0" sz="5400" lang="bn-BD" smtClean="0">
                <a:solidFill>
                  <a:prstClr val="black"/>
                </a:solidFill>
                <a:latin typeface="NikoshBAN" pitchFamily="2" charset="0"/>
                <a:ea typeface="+mj-ea"/>
                <a:cs typeface="NikoshBAN" pitchFamily="2" charset="0"/>
              </a:rPr>
              <a:t>করঃ </a:t>
            </a:r>
            <a:endParaRPr dirty="0" sz="2400" lang="en-US"/>
          </a:p>
        </p:txBody>
      </p:sp>
      <p:sp>
        <p:nvSpPr>
          <p:cNvPr id="1048613" name="TextBox 2"/>
          <p:cNvSpPr txBox="1"/>
          <p:nvPr/>
        </p:nvSpPr>
        <p:spPr>
          <a:xfrm>
            <a:off x="472137" y="5945159"/>
            <a:ext cx="3657600" cy="1158239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3600" lang="bn-BD" smtClean="0">
                <a:latin typeface="NikoshBAN" pitchFamily="2" charset="0"/>
                <a:cs typeface="NikoshBAN" pitchFamily="2" charset="0"/>
              </a:rPr>
              <a:t>ধানের ছত্রাক জনিত রোগ</a:t>
            </a:r>
            <a:endParaRPr dirty="0" sz="36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14" name="TextBox 3"/>
          <p:cNvSpPr txBox="1"/>
          <p:nvPr/>
        </p:nvSpPr>
        <p:spPr>
          <a:xfrm>
            <a:off x="5257800" y="5945159"/>
            <a:ext cx="2551112" cy="1158239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3600" lang="bn-BD" smtClean="0">
                <a:latin typeface="NikoshBAN" pitchFamily="2" charset="0"/>
                <a:cs typeface="NikoshBAN" pitchFamily="2" charset="0"/>
              </a:rPr>
              <a:t>রোগের জীবানু </a:t>
            </a:r>
            <a:endParaRPr dirty="0" sz="3600" lang="en-US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64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>
            <a:off x="472721" y="1981200"/>
            <a:ext cx="2651480" cy="3200400"/>
          </a:xfrm>
          <a:prstGeom prst="rect"/>
          <a:noFill/>
          <a:ln>
            <a:noFill/>
          </a:ln>
          <a:effectLst/>
        </p:spPr>
      </p:pic>
      <p:sp>
        <p:nvSpPr>
          <p:cNvPr id="1048615" name="Left Arrow 4"/>
          <p:cNvSpPr/>
          <p:nvPr/>
        </p:nvSpPr>
        <p:spPr>
          <a:xfrm>
            <a:off x="3352800" y="2590800"/>
            <a:ext cx="914400" cy="762000"/>
          </a:xfrm>
          <a:prstGeom prst="leftArrow"/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04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04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048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048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id="2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>
                      <p:stCondLst>
                        <p:cond delay="indefinite"/>
                      </p:stCondLst>
                      <p:childTnLst>
                        <p:par>
                          <p:cTn fill="hold" id="3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37"/>
                                        <p:tgtEl>
                                          <p:spTgt spid="104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284018" y="1219200"/>
            <a:ext cx="3965575" cy="3657600"/>
          </a:xfrm>
          <a:prstGeom prst="rect"/>
          <a:noFill/>
          <a:ln>
            <a:noFill/>
          </a:ln>
          <a:effectLst/>
        </p:spPr>
      </p:pic>
      <p:pic>
        <p:nvPicPr>
          <p:cNvPr id="2097153" name="Picture 2" descr="C:\Users\Doel-1612i3\Pictures\spary medicine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4495800" y="1219200"/>
            <a:ext cx="4416425" cy="3657599"/>
          </a:xfrm>
          <a:prstGeom prst="rect"/>
          <a:noFill/>
        </p:spPr>
      </p:pic>
      <p:sp>
        <p:nvSpPr>
          <p:cNvPr id="1048599" name="TextBox 1"/>
          <p:cNvSpPr txBox="1"/>
          <p:nvPr/>
        </p:nvSpPr>
        <p:spPr>
          <a:xfrm>
            <a:off x="152400" y="5218329"/>
            <a:ext cx="3965575" cy="646331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3600" lang="bn-BD" smtClean="0">
                <a:latin typeface="NikoshBAN" pitchFamily="2" charset="0"/>
                <a:cs typeface="NikoshBAN" pitchFamily="2" charset="0"/>
              </a:rPr>
              <a:t>আলুর পঁচা রোগ</a:t>
            </a:r>
            <a:endParaRPr dirty="0" sz="36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00" name="TextBox 3"/>
          <p:cNvSpPr txBox="1"/>
          <p:nvPr/>
        </p:nvSpPr>
        <p:spPr>
          <a:xfrm>
            <a:off x="4495800" y="5218329"/>
            <a:ext cx="4416425" cy="11582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600" lang="bn-BD" smtClean="0">
                <a:latin typeface="NikoshBAN" pitchFamily="2" charset="0"/>
                <a:cs typeface="NikoshBAN" pitchFamily="2" charset="0"/>
              </a:rPr>
              <a:t>রোগাক্রান্ত ফসলে ঔষধ দিচ্ছে </a:t>
            </a:r>
            <a:endParaRPr dirty="0" sz="36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01" name="Oval 2"/>
          <p:cNvSpPr/>
          <p:nvPr/>
        </p:nvSpPr>
        <p:spPr>
          <a:xfrm>
            <a:off x="284018" y="2286000"/>
            <a:ext cx="3833957" cy="2590799"/>
          </a:xfrm>
          <a:prstGeom prst="ellipse"/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048602" name="Down Arrow 4"/>
          <p:cNvSpPr/>
          <p:nvPr/>
        </p:nvSpPr>
        <p:spPr>
          <a:xfrm>
            <a:off x="1828800" y="1524000"/>
            <a:ext cx="838200" cy="762000"/>
          </a:xfrm>
          <a:prstGeom prst="downArrow"/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pic>
        <p:nvPicPr>
          <p:cNvPr id="2097154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>
            <a:off x="4571206" y="2120900"/>
            <a:ext cx="3859213" cy="2616200"/>
          </a:xfrm>
          <a:prstGeom prst="rect"/>
          <a:noFill/>
          <a:ln>
            <a:noFill/>
          </a:ln>
          <a:effectLst/>
        </p:spPr>
      </p:pic>
      <p:pic>
        <p:nvPicPr>
          <p:cNvPr id="2097155" name="Picture 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/>
          <a:srcRect/>
          <a:stretch>
            <a:fillRect/>
          </a:stretch>
        </p:blipFill>
        <p:spPr bwMode="auto">
          <a:xfrm>
            <a:off x="5789612" y="1328737"/>
            <a:ext cx="914400" cy="792163"/>
          </a:xfrm>
          <a:prstGeom prst="rect"/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048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048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048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048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7">
                      <p:stCondLst>
                        <p:cond delay="indefinite"/>
                      </p:stCondLst>
                      <p:childTnLst>
                        <p:par>
                          <p:cTn fill="hold" id="3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9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41"/>
                                        <p:tgtEl>
                                          <p:spTgt spid="1048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44"/>
                                        <p:tgtEl>
                                          <p:spTgt spid="2097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1" grpId="0" animBg="1"/>
      <p:bldP spid="104860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ctrTitle"/>
          </p:nvPr>
        </p:nvSpPr>
        <p:spPr>
          <a:xfrm>
            <a:off x="2133600" y="1219200"/>
            <a:ext cx="5181600" cy="12192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p>
            <a:r>
              <a:rPr dirty="0" sz="6600" lang="bn-BD" smtClean="0">
                <a:latin typeface="NikoshBAN" pitchFamily="2" charset="0"/>
                <a:cs typeface="NikoshBAN" pitchFamily="2" charset="0"/>
              </a:rPr>
              <a:t>আজকের পাঠ</a:t>
            </a:r>
            <a:endParaRPr dirty="0" sz="66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587" name="Subtitle 2"/>
          <p:cNvSpPr>
            <a:spLocks noGrp="1"/>
          </p:cNvSpPr>
          <p:nvPr>
            <p:ph type="subTitle" idx="1"/>
          </p:nvPr>
        </p:nvSpPr>
        <p:spPr>
          <a:xfrm>
            <a:off x="152400" y="3429000"/>
            <a:ext cx="8686800" cy="1524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53030" lnSpcReduction="20000"/>
          </a:bodyPr>
          <a:p>
            <a:r>
              <a:rPr dirty="0" sz="6600" lang="bn-BD" smtClean="0">
                <a:solidFill>
                  <a:srgbClr val="002060"/>
                </a:solidFill>
              </a:rPr>
              <a:t> </a:t>
            </a:r>
            <a:r>
              <a:rPr dirty="0" sz="11500" lang="bn-BD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ফসলের রোগ ও তার প্রতিকার </a:t>
            </a:r>
            <a:endParaRPr dirty="0" sz="6600" lang="en-US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58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58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048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1048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7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Content Placeholder 2"/>
          <p:cNvSpPr>
            <a:spLocks noGrp="1"/>
          </p:cNvSpPr>
          <p:nvPr>
            <p:ph idx="1"/>
          </p:nvPr>
        </p:nvSpPr>
        <p:spPr>
          <a:xfrm>
            <a:off x="15240" y="3886200"/>
            <a:ext cx="9144000" cy="2184738"/>
          </a:xfrm>
          <a:blipFill>
            <a:blip xmlns:r="http://schemas.openxmlformats.org/officeDocument/2006/relationships" r:embed="rId1"/>
            <a:tile algn="tl" flip="none" sx="100000" sy="100000" tx="0" ty="0"/>
          </a:blipFill>
        </p:spPr>
        <p:txBody>
          <a:bodyPr>
            <a:noAutofit/>
          </a:bodyPr>
          <a:p>
            <a:pPr>
              <a:buFont typeface="Wingdings" pitchFamily="2" charset="2"/>
              <a:buChar char="v"/>
            </a:pPr>
            <a:r>
              <a:rPr dirty="0" sz="4400" lang="bn-BD" smtClean="0">
                <a:latin typeface="NikoshBAN" pitchFamily="2" charset="0"/>
                <a:cs typeface="NikoshBAN" pitchFamily="2" charset="0"/>
              </a:rPr>
              <a:t>ফসলের রোগ বলতে কী</a:t>
            </a:r>
            <a:r>
              <a:rPr dirty="0" sz="44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4400" lang="bn-BD" smtClean="0">
                <a:latin typeface="NikoshBAN" pitchFamily="2" charset="0"/>
                <a:cs typeface="NikoshBAN" pitchFamily="2" charset="0"/>
              </a:rPr>
              <a:t>তা বলতে  পারবে।</a:t>
            </a:r>
          </a:p>
          <a:p>
            <a:pPr>
              <a:buFont typeface="Wingdings" pitchFamily="2" charset="2"/>
              <a:buChar char="v"/>
            </a:pPr>
            <a:r>
              <a:rPr dirty="0" sz="4000" lang="bn-BD" smtClean="0">
                <a:latin typeface="NikoshBAN" pitchFamily="2" charset="0"/>
                <a:cs typeface="NikoshBAN" pitchFamily="2" charset="0"/>
              </a:rPr>
              <a:t>ফসলের রোগের লক্ষনসমূহ চিহ্নিত করতে পারবে</a:t>
            </a:r>
            <a:r>
              <a:rPr dirty="0" sz="3600" lang="bn-BD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v"/>
            </a:pPr>
            <a:r>
              <a:rPr dirty="0" sz="4000" lang="bn-BD" smtClean="0">
                <a:latin typeface="NikoshBAN" pitchFamily="2" charset="0"/>
                <a:cs typeface="NikoshBAN" pitchFamily="2" charset="0"/>
              </a:rPr>
              <a:t>ফসলের রোগ প্রতিরোধের  উপায় ব্যাখ্যা  করতে পারবে</a:t>
            </a:r>
            <a:r>
              <a:rPr dirty="0" sz="3600" lang="bn-BD" smtClean="0">
                <a:latin typeface="NikoshBAN" pitchFamily="2" charset="0"/>
                <a:cs typeface="NikoshBAN" pitchFamily="2" charset="0"/>
              </a:rPr>
              <a:t>।  </a:t>
            </a:r>
            <a:endParaRPr dirty="0" sz="36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594" name="Rectangle 3"/>
          <p:cNvSpPr/>
          <p:nvPr/>
        </p:nvSpPr>
        <p:spPr>
          <a:xfrm>
            <a:off x="838200" y="2680723"/>
            <a:ext cx="7320280" cy="993140"/>
          </a:xfrm>
          <a:prstGeom prst="rect"/>
          <a:blipFill>
            <a:blip xmlns:r="http://schemas.openxmlformats.org/officeDocument/2006/relationships" r:embed="rId2"/>
            <a:tile algn="tl" flip="none" sx="100000" sy="100000" tx="0" ty="0"/>
          </a:blipFill>
          <a:ln>
            <a:solidFill>
              <a:schemeClr val="tx2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algn="ctr" blurRad="57785" dir="3180000" dist="3302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brightRoom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>
            <a:spAutoFit/>
          </a:bodyPr>
          <a:p>
            <a:r>
              <a:rPr dirty="0" sz="6000" lang="bn-BD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শিক্ষার্থীরা- </a:t>
            </a:r>
            <a:endParaRPr dirty="0" sz="6000" lang="en-US"/>
          </a:p>
        </p:txBody>
      </p:sp>
      <p:sp>
        <p:nvSpPr>
          <p:cNvPr id="1048595" name="Pentagon 7"/>
          <p:cNvSpPr/>
          <p:nvPr/>
        </p:nvSpPr>
        <p:spPr>
          <a:xfrm>
            <a:off x="762000" y="381000"/>
            <a:ext cx="5455920" cy="1752600"/>
          </a:xfrm>
          <a:prstGeom prst="homePlate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 rtlCol="0"/>
          <a:p>
            <a:r>
              <a:rPr dirty="0" sz="11500" lang="bn-BD" smtClean="0">
                <a:latin typeface="NikoshBAN" pitchFamily="2" charset="0"/>
                <a:cs typeface="NikoshBAN" pitchFamily="2" charset="0"/>
              </a:rPr>
              <a:t>শিখনফলঃ</a:t>
            </a:r>
            <a:r>
              <a:rPr dirty="0" lang="bn-BD" smtClean="0"/>
              <a:t> </a:t>
            </a:r>
            <a:endParaRPr dirty="0" lang="en-US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04859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104859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048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048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0485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0485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0485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0485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3" grpId="0" build="p" animBg="1"/>
      <p:bldP spid="104859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77881" y="1202946"/>
            <a:ext cx="3962400" cy="2426713"/>
          </a:xfrm>
          <a:prstGeom prst="rect"/>
        </p:spPr>
      </p:pic>
      <p:pic>
        <p:nvPicPr>
          <p:cNvPr id="2097157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4800600" y="1136143"/>
            <a:ext cx="4114800" cy="2426713"/>
          </a:xfrm>
          <a:prstGeom prst="rect"/>
        </p:spPr>
      </p:pic>
      <p:pic>
        <p:nvPicPr>
          <p:cNvPr id="2097158" name="Picture 5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4989623" y="3802379"/>
            <a:ext cx="3925777" cy="2362201"/>
          </a:xfrm>
          <a:prstGeom prst="rect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048603" name="Oval 7"/>
          <p:cNvSpPr/>
          <p:nvPr/>
        </p:nvSpPr>
        <p:spPr>
          <a:xfrm>
            <a:off x="6339840" y="1783080"/>
            <a:ext cx="2362200" cy="1594356"/>
          </a:xfrm>
          <a:prstGeom prst="ellipse"/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04" name="Double Wave 8"/>
          <p:cNvSpPr/>
          <p:nvPr/>
        </p:nvSpPr>
        <p:spPr>
          <a:xfrm>
            <a:off x="269100" y="106680"/>
            <a:ext cx="8646300" cy="914400"/>
          </a:xfrm>
          <a:prstGeom prst="doubleWave">
            <a:avLst>
              <a:gd name="adj1" fmla="val 11667"/>
              <a:gd name="adj2" fmla="val 535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 rtlCol="0"/>
          <a:p>
            <a:pPr algn="ctr" lvl="0"/>
            <a:r>
              <a:rPr dirty="0" sz="5400" i="1" lang="bn-BD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নিচের </a:t>
            </a:r>
            <a:r>
              <a:rPr b="1" dirty="0" sz="5400" i="1" lang="bn-BD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dirty="0" sz="5400" i="1" lang="bn-BD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লক্ষ্য কর</a:t>
            </a:r>
            <a:endParaRPr dirty="0" sz="1200" i="1" lang="en-US">
              <a:solidFill>
                <a:schemeClr val="accent6"/>
              </a:solidFill>
            </a:endParaRPr>
          </a:p>
        </p:txBody>
      </p:sp>
      <p:pic>
        <p:nvPicPr>
          <p:cNvPr id="2097159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/>
          <a:srcRect/>
          <a:stretch>
            <a:fillRect/>
          </a:stretch>
        </p:blipFill>
        <p:spPr bwMode="auto">
          <a:xfrm>
            <a:off x="277882" y="3827016"/>
            <a:ext cx="3962399" cy="2362200"/>
          </a:xfrm>
          <a:prstGeom prst="rect"/>
          <a:noFill/>
          <a:ln>
            <a:noFill/>
          </a:ln>
          <a:effectLst/>
        </p:spPr>
      </p:pic>
      <p:sp>
        <p:nvSpPr>
          <p:cNvPr id="1048605" name="Oval 3"/>
          <p:cNvSpPr/>
          <p:nvPr/>
        </p:nvSpPr>
        <p:spPr>
          <a:xfrm>
            <a:off x="754307" y="4378196"/>
            <a:ext cx="3446711" cy="1717804"/>
          </a:xfrm>
          <a:prstGeom prst="ellipse"/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pic>
        <p:nvPicPr>
          <p:cNvPr id="2097160" name="Picture 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5"/>
          <a:srcRect/>
          <a:stretch>
            <a:fillRect/>
          </a:stretch>
        </p:blipFill>
        <p:spPr bwMode="auto">
          <a:xfrm>
            <a:off x="5443151" y="4378196"/>
            <a:ext cx="3258889" cy="1841500"/>
          </a:xfrm>
          <a:prstGeom prst="rect"/>
          <a:noFill/>
          <a:ln>
            <a:noFill/>
          </a:ln>
          <a:effectLst/>
        </p:spPr>
      </p:pic>
      <p:sp>
        <p:nvSpPr>
          <p:cNvPr id="1048606" name="Down Arrow 4"/>
          <p:cNvSpPr/>
          <p:nvPr/>
        </p:nvSpPr>
        <p:spPr>
          <a:xfrm>
            <a:off x="5654040" y="3985260"/>
            <a:ext cx="685800" cy="563880"/>
          </a:xfrm>
          <a:prstGeom prst="downArrow"/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pic>
        <p:nvPicPr>
          <p:cNvPr id="2097161" name="Picture 8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6"/>
          <a:srcRect/>
          <a:stretch>
            <a:fillRect/>
          </a:stretch>
        </p:blipFill>
        <p:spPr bwMode="auto">
          <a:xfrm>
            <a:off x="609600" y="4015740"/>
            <a:ext cx="762000" cy="596900"/>
          </a:xfrm>
          <a:prstGeom prst="rect"/>
          <a:noFill/>
          <a:ln>
            <a:noFill/>
          </a:ln>
          <a:effectLst/>
        </p:spPr>
      </p:pic>
      <p:sp>
        <p:nvSpPr>
          <p:cNvPr id="1048607" name="Right Arrow 13"/>
          <p:cNvSpPr/>
          <p:nvPr/>
        </p:nvSpPr>
        <p:spPr>
          <a:xfrm>
            <a:off x="5443151" y="2349499"/>
            <a:ext cx="729049" cy="622301"/>
          </a:xfrm>
          <a:prstGeom prst="rightArrow"/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08" name="TextBox 14"/>
          <p:cNvSpPr txBox="1"/>
          <p:nvPr/>
        </p:nvSpPr>
        <p:spPr>
          <a:xfrm>
            <a:off x="754307" y="6096000"/>
            <a:ext cx="7780093" cy="646331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3600" lang="bn-BD" smtClean="0">
                <a:latin typeface="NikoshBAN" pitchFamily="2" charset="0"/>
                <a:cs typeface="NikoshBAN" pitchFamily="2" charset="0"/>
              </a:rPr>
              <a:t>রোগের বিভিন্ন ধরনের প্রভাব</a:t>
            </a:r>
            <a:endParaRPr dirty="0" sz="3600" lang="en-US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0"/>
                                        <p:tgtEl>
                                          <p:spTgt spid="209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8"/>
                                        <p:tgtEl>
                                          <p:spTgt spid="209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>
                      <p:stCondLst>
                        <p:cond delay="indefinite"/>
                      </p:stCondLst>
                      <p:childTnLst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fill="hold" id="21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26"/>
                                        <p:tgtEl>
                                          <p:spTgt spid="209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id="2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>
                      <p:stCondLst>
                        <p:cond delay="indefinite"/>
                      </p:stCondLst>
                      <p:childTnLst>
                        <p:par>
                          <p:cTn fill="hold" id="3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>
                      <p:stCondLst>
                        <p:cond delay="indefinite"/>
                      </p:stCondLst>
                      <p:childTnLst>
                        <p:par>
                          <p:cTn fill="hold" id="46">
                            <p:stCondLst>
                              <p:cond delay="0"/>
                            </p:stCondLst>
                            <p:childTnLst>
                              <p:par>
                                <p:cTn fill="hold" id="47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49"/>
                                        <p:tgtEl>
                                          <p:spTgt spid="209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52"/>
                                        <p:tgtEl>
                                          <p:spTgt spid="1048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55"/>
                                        <p:tgtEl>
                                          <p:spTgt spid="1048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6">
                      <p:stCondLst>
                        <p:cond delay="indefinite"/>
                      </p:stCondLst>
                      <p:childTnLst>
                        <p:par>
                          <p:cTn fill="hold" id="57">
                            <p:stCondLst>
                              <p:cond delay="0"/>
                            </p:stCondLst>
                            <p:childTnLst>
                              <p:par>
                                <p:cTn fill="hold" id="58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1048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1048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3" grpId="0" animBg="1"/>
      <p:bldP spid="1048605" grpId="0" animBg="1"/>
      <p:bldP spid="1048606" grpId="0" animBg="1"/>
      <p:bldP spid="104860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Content Placeholder 2"/>
          <p:cNvSpPr>
            <a:spLocks noGrp="1"/>
          </p:cNvSpPr>
          <p:nvPr>
            <p:ph idx="1"/>
          </p:nvPr>
        </p:nvSpPr>
        <p:spPr>
          <a:xfrm>
            <a:off x="533400" y="2819400"/>
            <a:ext cx="8229600" cy="3124200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87500" lnSpcReduction="10000"/>
          </a:bodyPr>
          <a:p>
            <a:pPr indent="0" marL="0">
              <a:buNone/>
            </a:pPr>
            <a:r>
              <a:rPr dirty="0" lang="bn-BD" smtClean="0"/>
              <a:t> </a:t>
            </a:r>
            <a:r>
              <a:rPr dirty="0" sz="6000" lang="bn-BD" smtClean="0">
                <a:latin typeface="NikoshBAN" pitchFamily="2" charset="0"/>
                <a:cs typeface="NikoshBAN" pitchFamily="2" charset="0"/>
              </a:rPr>
              <a:t>একক কাজঃ-</a:t>
            </a:r>
            <a:r>
              <a:rPr dirty="0" sz="4000" lang="bn-BD" smtClean="0">
                <a:latin typeface="NikoshBAN" pitchFamily="2" charset="0"/>
                <a:cs typeface="NikoshBAN" pitchFamily="2" charset="0"/>
              </a:rPr>
              <a:t>----------------</a:t>
            </a:r>
            <a:r>
              <a:rPr dirty="0" sz="3600" lang="bn-BD" smtClean="0">
                <a:latin typeface="NikoshBAN" pitchFamily="2" charset="0"/>
                <a:cs typeface="NikoshBAN" pitchFamily="2" charset="0"/>
              </a:rPr>
              <a:t>সময়ঃ ৩ মিনিট</a:t>
            </a:r>
          </a:p>
          <a:p>
            <a:pPr indent="0" marL="0">
              <a:buNone/>
            </a:pPr>
            <a:endParaRPr dirty="0" lang="bn-BD"/>
          </a:p>
          <a:p>
            <a:pPr indent="0" marL="0">
              <a:buNone/>
            </a:pPr>
            <a:endParaRPr dirty="0" lang="bn-BD" smtClean="0"/>
          </a:p>
          <a:p>
            <a:pPr>
              <a:buFont typeface="Wingdings" pitchFamily="2" charset="2"/>
              <a:buChar char="Ø"/>
            </a:pPr>
            <a:r>
              <a:rPr dirty="0" sz="6600" lang="bn-BD" smtClean="0">
                <a:latin typeface="NikoshBAN" pitchFamily="2" charset="0"/>
                <a:cs typeface="NikoshBAN" pitchFamily="2" charset="0"/>
              </a:rPr>
              <a:t>ফসলের রোগ কাকে বলে?</a:t>
            </a:r>
            <a:endParaRPr dirty="0" sz="66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17" name="Oval 1"/>
          <p:cNvSpPr/>
          <p:nvPr/>
        </p:nvSpPr>
        <p:spPr>
          <a:xfrm>
            <a:off x="1371600" y="457200"/>
            <a:ext cx="5562600" cy="1447800"/>
          </a:xfrm>
          <a:prstGeom prst="ellips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7200" lang="bn-BD" smtClean="0">
                <a:latin typeface="NikoshBAN" pitchFamily="2" charset="0"/>
                <a:cs typeface="NikoshBAN" pitchFamily="2" charset="0"/>
              </a:rPr>
              <a:t>কর্মপত্রঃ ১</a:t>
            </a:r>
            <a:r>
              <a:rPr dirty="0" sz="7200" lang="bn-BD" smtClean="0"/>
              <a:t> </a:t>
            </a:r>
            <a:endParaRPr dirty="0" sz="7200" lang="en-US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13"/>
                                        <p:tgtEl>
                                          <p:spTgt spid="1048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>
                      <p:stCondLst>
                        <p:cond delay="indefinite"/>
                      </p:stCondLst>
                      <p:childTnLst>
                        <p:par>
                          <p:cTn fill="hold" id="15">
                            <p:stCondLst>
                              <p:cond delay="0"/>
                            </p:stCondLst>
                            <p:childTnLst>
                              <p:par>
                                <p:cTn fill="hold" id="16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0486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0486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20"/>
                                        <p:tgtEl>
                                          <p:spTgt spid="10486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Polling Slide Design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 </dc:title>
  <dc:creator>Doel-1612i3</dc:creator>
  <cp:lastModifiedBy>Doel-1612i3</cp:lastModifiedBy>
  <dcterms:created xsi:type="dcterms:W3CDTF">2006-08-15T12:00:00Z</dcterms:created>
  <dcterms:modified xsi:type="dcterms:W3CDTF">2021-09-11T12:54:53Z</dcterms:modified>
</cp:coreProperties>
</file>