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3" r:id="rId8"/>
    <p:sldId id="264" r:id="rId9"/>
    <p:sldId id="265" r:id="rId10"/>
    <p:sldId id="266" r:id="rId11"/>
    <p:sldId id="267" r:id="rId12"/>
    <p:sldId id="269" r:id="rId13"/>
    <p:sldId id="273" r:id="rId14"/>
    <p:sldId id="271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66FF99"/>
    <a:srgbClr val="FF3399"/>
    <a:srgbClr val="C2A4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9/28/2021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9/28/2021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9/28/2021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rbel.jpg"/>
          <p:cNvPicPr>
            <a:picLocks noChangeAspect="1"/>
          </p:cNvPicPr>
          <p:nvPr/>
        </p:nvPicPr>
        <p:blipFill>
          <a:blip r:embed="rId2" cstate="print">
            <a:lum bright="76000"/>
          </a:blip>
          <a:stretch>
            <a:fillRect/>
          </a:stretch>
        </p:blipFill>
        <p:spPr>
          <a:xfrm>
            <a:off x="304800" y="228600"/>
            <a:ext cx="8305800" cy="3581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304800"/>
            <a:ext cx="7239000" cy="14465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8800" b="1" dirty="0" smtClean="0"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flower-images-hd-rose-and-wallpapers-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3844" y="1828800"/>
            <a:ext cx="7157156" cy="472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228600"/>
            <a:ext cx="3006402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ight Arrow Callout 2"/>
          <p:cNvSpPr/>
          <p:nvPr/>
        </p:nvSpPr>
        <p:spPr>
          <a:xfrm>
            <a:off x="914400" y="457200"/>
            <a:ext cx="4991761" cy="5947273"/>
          </a:xfrm>
          <a:prstGeom prst="rightArrowCallout">
            <a:avLst/>
          </a:prstGeom>
          <a:solidFill>
            <a:srgbClr val="FFFF00">
              <a:alpha val="62000"/>
            </a:srgb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 algn="ctr"/>
            <a:r>
              <a:rPr lang="bn-I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১. সামনে থেকে কে ষষ্ঠ ? </a:t>
            </a:r>
          </a:p>
          <a:p>
            <a:pPr marL="742950" indent="-742950" algn="ctr"/>
            <a:r>
              <a:rPr lang="bn-I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২.পিছনে  থেকে কে সপ্তম?</a:t>
            </a:r>
          </a:p>
          <a:p>
            <a:pPr marL="742950" indent="-742950" algn="ctr"/>
            <a:r>
              <a:rPr lang="bn-I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৩.সামনে থেকে কে নবম?</a:t>
            </a:r>
          </a:p>
          <a:p>
            <a:pPr marL="742950" indent="-742950" algn="ctr"/>
            <a:r>
              <a:rPr lang="bn-I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৪.পিছন থেকে কে দশম?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85800" y="2286000"/>
          <a:ext cx="7772400" cy="35052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524000"/>
                <a:gridCol w="1219200"/>
                <a:gridCol w="1295400"/>
                <a:gridCol w="1295400"/>
                <a:gridCol w="1295400"/>
                <a:gridCol w="1143000"/>
              </a:tblGrid>
              <a:tr h="1043609">
                <a:tc>
                  <a:txBody>
                    <a:bodyPr/>
                    <a:lstStyle/>
                    <a:p>
                      <a:r>
                        <a:rPr lang="bn-IN" sz="3200" b="1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গণনা</a:t>
                      </a:r>
                      <a:r>
                        <a:rPr lang="bn-IN" sz="3200" b="1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কারী  সংখ্যা </a:t>
                      </a:r>
                      <a:r>
                        <a:rPr lang="bn-IN" sz="3200" b="1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3600" b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ছয়</a:t>
                      </a:r>
                      <a:endParaRPr lang="en-US" sz="3600" b="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3600" b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সাত</a:t>
                      </a:r>
                      <a:endParaRPr lang="en-US" sz="3600" b="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3600" b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আট</a:t>
                      </a:r>
                      <a:r>
                        <a:rPr lang="bn-IN" sz="3600" b="0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600" b="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3600" b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নয়</a:t>
                      </a:r>
                      <a:endParaRPr lang="en-US" sz="3600" b="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3600" b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দশ</a:t>
                      </a:r>
                      <a:endParaRPr lang="en-US" sz="3600" b="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222513">
                <a:tc>
                  <a:txBody>
                    <a:bodyPr/>
                    <a:lstStyle/>
                    <a:p>
                      <a:r>
                        <a:rPr lang="bn-IN" sz="3600" b="1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ক্রমবাচক</a:t>
                      </a:r>
                      <a:r>
                        <a:rPr lang="bn-IN" sz="3600" b="1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সংখ্যা</a:t>
                      </a:r>
                      <a:r>
                        <a:rPr lang="bn-IN" sz="4000" b="0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40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600" b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৬ষষ্ঠ </a:t>
                      </a:r>
                      <a:endParaRPr lang="en-US" sz="3600" b="0" dirty="0" smtClean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3600" b="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3600" b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সপ্তম</a:t>
                      </a:r>
                      <a:endParaRPr lang="en-US" sz="3600" b="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3600" b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অষ্টম</a:t>
                      </a:r>
                      <a:endParaRPr lang="en-US" sz="3600" b="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3600" b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নবম</a:t>
                      </a:r>
                      <a:endParaRPr lang="en-US" sz="3600" b="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3600" b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দশম </a:t>
                      </a:r>
                      <a:endParaRPr lang="en-US" sz="3600" b="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162878">
                <a:tc>
                  <a:txBody>
                    <a:bodyPr/>
                    <a:lstStyle/>
                    <a:p>
                      <a:r>
                        <a:rPr lang="bn-IN" sz="3600" b="1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সংক্ষিপ্ত</a:t>
                      </a:r>
                      <a:r>
                        <a:rPr lang="bn-IN" sz="3600" b="1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রূপ 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3600" b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৬ষ্ঠ</a:t>
                      </a:r>
                      <a:endParaRPr lang="en-US" sz="3600" b="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600" b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৭ম</a:t>
                      </a:r>
                      <a:endParaRPr lang="en-US" sz="3600" b="0" dirty="0" smtClean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3600" b="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600" b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৮ম</a:t>
                      </a:r>
                      <a:endParaRPr lang="en-US" sz="3600" b="0" dirty="0" smtClean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3600" b="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600" b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৯ম</a:t>
                      </a:r>
                      <a:endParaRPr lang="en-US" sz="3600" b="0" dirty="0" smtClean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3600" b="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600" b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১০ম</a:t>
                      </a:r>
                      <a:endParaRPr lang="en-US" sz="3600" b="0" dirty="0" smtClean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3600" b="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Down Arrow Callout 2"/>
          <p:cNvSpPr/>
          <p:nvPr/>
        </p:nvSpPr>
        <p:spPr>
          <a:xfrm>
            <a:off x="1676400" y="381000"/>
            <a:ext cx="5257800" cy="1447800"/>
          </a:xfrm>
          <a:prstGeom prst="down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ছক নং ২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0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371600" y="2667000"/>
            <a:ext cx="6096000" cy="1447800"/>
            <a:chOff x="990600" y="3352800"/>
            <a:chExt cx="6248400" cy="533400"/>
          </a:xfrm>
        </p:grpSpPr>
        <p:sp>
          <p:nvSpPr>
            <p:cNvPr id="3" name="5-Point Star 2"/>
            <p:cNvSpPr/>
            <p:nvPr/>
          </p:nvSpPr>
          <p:spPr>
            <a:xfrm>
              <a:off x="990600" y="3352800"/>
              <a:ext cx="533400" cy="533400"/>
            </a:xfrm>
            <a:prstGeom prst="star5">
              <a:avLst/>
            </a:prstGeom>
            <a:solidFill>
              <a:srgbClr val="008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5-Point Star 3"/>
            <p:cNvSpPr/>
            <p:nvPr/>
          </p:nvSpPr>
          <p:spPr>
            <a:xfrm>
              <a:off x="6705600" y="3352800"/>
              <a:ext cx="533400" cy="533400"/>
            </a:xfrm>
            <a:prstGeom prst="star5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5-Point Star 4"/>
            <p:cNvSpPr/>
            <p:nvPr/>
          </p:nvSpPr>
          <p:spPr>
            <a:xfrm>
              <a:off x="6096000" y="3352800"/>
              <a:ext cx="533400" cy="533400"/>
            </a:xfrm>
            <a:prstGeom prst="star5">
              <a:avLst/>
            </a:prstGeom>
            <a:solidFill>
              <a:srgbClr val="FF33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5-Point Star 5"/>
            <p:cNvSpPr/>
            <p:nvPr/>
          </p:nvSpPr>
          <p:spPr>
            <a:xfrm>
              <a:off x="5486400" y="3352800"/>
              <a:ext cx="533400" cy="533400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5-Point Star 6"/>
            <p:cNvSpPr/>
            <p:nvPr/>
          </p:nvSpPr>
          <p:spPr>
            <a:xfrm>
              <a:off x="4876800" y="3352800"/>
              <a:ext cx="533400" cy="533400"/>
            </a:xfrm>
            <a:prstGeom prst="star5">
              <a:avLst/>
            </a:prstGeom>
            <a:solidFill>
              <a:srgbClr val="008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5-Point Star 7"/>
            <p:cNvSpPr/>
            <p:nvPr/>
          </p:nvSpPr>
          <p:spPr>
            <a:xfrm>
              <a:off x="1600200" y="3352800"/>
              <a:ext cx="533400" cy="533400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5-Point Star 8"/>
            <p:cNvSpPr/>
            <p:nvPr/>
          </p:nvSpPr>
          <p:spPr>
            <a:xfrm>
              <a:off x="2209800" y="3352800"/>
              <a:ext cx="533400" cy="533400"/>
            </a:xfrm>
            <a:prstGeom prst="star5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5-Point Star 9"/>
            <p:cNvSpPr/>
            <p:nvPr/>
          </p:nvSpPr>
          <p:spPr>
            <a:xfrm>
              <a:off x="2895600" y="3352800"/>
              <a:ext cx="533400" cy="533400"/>
            </a:xfrm>
            <a:prstGeom prst="star5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5-Point Star 10"/>
            <p:cNvSpPr/>
            <p:nvPr/>
          </p:nvSpPr>
          <p:spPr>
            <a:xfrm>
              <a:off x="3581400" y="3352800"/>
              <a:ext cx="533400" cy="533400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5-Point Star 11"/>
            <p:cNvSpPr/>
            <p:nvPr/>
          </p:nvSpPr>
          <p:spPr>
            <a:xfrm>
              <a:off x="4267200" y="3352800"/>
              <a:ext cx="533400" cy="533400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Down Arrow Callout 13"/>
          <p:cNvSpPr/>
          <p:nvPr/>
        </p:nvSpPr>
        <p:spPr>
          <a:xfrm>
            <a:off x="1600200" y="152400"/>
            <a:ext cx="5257800" cy="914400"/>
          </a:xfrm>
          <a:prstGeom prst="down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দলীয়  কাজ </a:t>
            </a:r>
          </a:p>
        </p:txBody>
      </p:sp>
      <p:grpSp>
        <p:nvGrpSpPr>
          <p:cNvPr id="105" name="Group 104"/>
          <p:cNvGrpSpPr/>
          <p:nvPr/>
        </p:nvGrpSpPr>
        <p:grpSpPr>
          <a:xfrm>
            <a:off x="304800" y="1219200"/>
            <a:ext cx="8458200" cy="2590800"/>
            <a:chOff x="304800" y="1523999"/>
            <a:chExt cx="8458200" cy="2159000"/>
          </a:xfrm>
        </p:grpSpPr>
        <p:sp>
          <p:nvSpPr>
            <p:cNvPr id="15" name="TextBox 14"/>
            <p:cNvSpPr txBox="1"/>
            <p:nvPr/>
          </p:nvSpPr>
          <p:spPr>
            <a:xfrm>
              <a:off x="381000" y="1523999"/>
              <a:ext cx="8382000" cy="1051570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IN" sz="40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দলঃ শাপলা </a:t>
              </a:r>
              <a:r>
                <a:rPr lang="bn-IN" sz="4000" dirty="0" smtClean="0">
                  <a:solidFill>
                    <a:srgbClr val="FF3399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3600" dirty="0" smtClean="0">
                  <a:latin typeface="NikoshBAN" pitchFamily="2" charset="0"/>
                  <a:cs typeface="NikoshBAN" pitchFamily="2" charset="0"/>
                </a:rPr>
                <a:t>সামনে থেকে তারার অবস্থান ষষ্ঠ থেকে দশম পর্যন্ত নির্ণয় কর।</a:t>
              </a:r>
            </a:p>
          </p:txBody>
        </p:sp>
        <p:sp>
          <p:nvSpPr>
            <p:cNvPr id="103" name="Bent Arrow 102"/>
            <p:cNvSpPr/>
            <p:nvPr/>
          </p:nvSpPr>
          <p:spPr>
            <a:xfrm rot="10800000" flipH="1">
              <a:off x="304800" y="2603499"/>
              <a:ext cx="990600" cy="1079500"/>
            </a:xfrm>
            <a:prstGeom prst="bentArrow">
              <a:avLst>
                <a:gd name="adj1" fmla="val 27721"/>
                <a:gd name="adj2" fmla="val 25000"/>
                <a:gd name="adj3" fmla="val 25000"/>
                <a:gd name="adj4" fmla="val 43750"/>
              </a:avLst>
            </a:prstGeom>
            <a:solidFill>
              <a:schemeClr val="accent6">
                <a:lumMod val="50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457200" y="3048000"/>
            <a:ext cx="8382000" cy="2575920"/>
            <a:chOff x="457200" y="2054126"/>
            <a:chExt cx="8382000" cy="862282"/>
          </a:xfrm>
        </p:grpSpPr>
        <p:sp>
          <p:nvSpPr>
            <p:cNvPr id="29" name="TextBox 28"/>
            <p:cNvSpPr txBox="1"/>
            <p:nvPr/>
          </p:nvSpPr>
          <p:spPr>
            <a:xfrm>
              <a:off x="457200" y="2514601"/>
              <a:ext cx="8382000" cy="401807"/>
            </a:xfrm>
            <a:prstGeom prst="rect">
              <a:avLst/>
            </a:prstGeom>
            <a:noFill/>
            <a:ln w="28575">
              <a:solidFill>
                <a:srgbClr val="FF3399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IN" sz="3600" dirty="0" smtClean="0">
                  <a:solidFill>
                    <a:srgbClr val="FF3399"/>
                  </a:solidFill>
                  <a:latin typeface="NikoshBAN" pitchFamily="2" charset="0"/>
                  <a:cs typeface="NikoshBAN" pitchFamily="2" charset="0"/>
                </a:rPr>
                <a:t>দলঃ গোলাপ </a:t>
              </a:r>
              <a:r>
                <a:rPr lang="bn-IN" sz="3600" dirty="0" smtClean="0">
                  <a:latin typeface="NikoshBAN" pitchFamily="2" charset="0"/>
                  <a:cs typeface="NikoshBAN" pitchFamily="2" charset="0"/>
                </a:rPr>
                <a:t>সামনে থেকে তারার অবস্থান ষষ্ঠ থেকে দশম পর্যন্ত নির্ণয় কর।   </a:t>
              </a:r>
            </a:p>
          </p:txBody>
        </p:sp>
        <p:sp>
          <p:nvSpPr>
            <p:cNvPr id="104" name="Bent Arrow 103"/>
            <p:cNvSpPr/>
            <p:nvPr/>
          </p:nvSpPr>
          <p:spPr>
            <a:xfrm rot="10800000" flipV="1">
              <a:off x="7848600" y="2054126"/>
              <a:ext cx="990600" cy="433632"/>
            </a:xfrm>
            <a:prstGeom prst="bentArrow">
              <a:avLst>
                <a:gd name="adj1" fmla="val 25000"/>
                <a:gd name="adj2" fmla="val 17762"/>
                <a:gd name="adj3" fmla="val 48162"/>
                <a:gd name="adj4" fmla="val 47599"/>
              </a:avLst>
            </a:prstGeom>
            <a:solidFill>
              <a:srgbClr val="FF3399"/>
            </a:solidFill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524000"/>
            <a:ext cx="5638800" cy="1815882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দলঃ বেলি 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উপর থেকে নীল,গোলাপি, কালো রঙয়ের অবস্থান নির্ণয় কর। </a:t>
            </a:r>
          </a:p>
        </p:txBody>
      </p:sp>
      <p:grpSp>
        <p:nvGrpSpPr>
          <p:cNvPr id="3" name="Group 2"/>
          <p:cNvGrpSpPr/>
          <p:nvPr/>
        </p:nvGrpSpPr>
        <p:grpSpPr>
          <a:xfrm rot="5400000">
            <a:off x="4419600" y="2971800"/>
            <a:ext cx="6172200" cy="990600"/>
            <a:chOff x="838200" y="4953000"/>
            <a:chExt cx="6019800" cy="533400"/>
          </a:xfrm>
        </p:grpSpPr>
        <p:sp>
          <p:nvSpPr>
            <p:cNvPr id="4" name="Donut 3"/>
            <p:cNvSpPr/>
            <p:nvPr/>
          </p:nvSpPr>
          <p:spPr>
            <a:xfrm>
              <a:off x="838200" y="4963886"/>
              <a:ext cx="533400" cy="522514"/>
            </a:xfrm>
            <a:prstGeom prst="donu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Donut 4"/>
            <p:cNvSpPr/>
            <p:nvPr/>
          </p:nvSpPr>
          <p:spPr>
            <a:xfrm>
              <a:off x="1447800" y="4953000"/>
              <a:ext cx="533400" cy="522514"/>
            </a:xfrm>
            <a:prstGeom prst="donu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Donut 5"/>
            <p:cNvSpPr/>
            <p:nvPr/>
          </p:nvSpPr>
          <p:spPr>
            <a:xfrm>
              <a:off x="2057400" y="4963886"/>
              <a:ext cx="533400" cy="522514"/>
            </a:xfrm>
            <a:prstGeom prst="donu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Donut 6"/>
            <p:cNvSpPr/>
            <p:nvPr/>
          </p:nvSpPr>
          <p:spPr>
            <a:xfrm>
              <a:off x="2667000" y="4953000"/>
              <a:ext cx="533400" cy="522514"/>
            </a:xfrm>
            <a:prstGeom prst="donut">
              <a:avLst/>
            </a:prstGeom>
            <a:solidFill>
              <a:srgbClr val="008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Donut 7"/>
            <p:cNvSpPr/>
            <p:nvPr/>
          </p:nvSpPr>
          <p:spPr>
            <a:xfrm>
              <a:off x="3276600" y="4963886"/>
              <a:ext cx="533400" cy="522514"/>
            </a:xfrm>
            <a:prstGeom prst="donu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Donut 8"/>
            <p:cNvSpPr/>
            <p:nvPr/>
          </p:nvSpPr>
          <p:spPr>
            <a:xfrm>
              <a:off x="3886200" y="4953000"/>
              <a:ext cx="533400" cy="522514"/>
            </a:xfrm>
            <a:prstGeom prst="donu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Donut 9"/>
            <p:cNvSpPr/>
            <p:nvPr/>
          </p:nvSpPr>
          <p:spPr>
            <a:xfrm>
              <a:off x="4495800" y="4963886"/>
              <a:ext cx="533400" cy="522514"/>
            </a:xfrm>
            <a:prstGeom prst="donut">
              <a:avLst/>
            </a:prstGeom>
            <a:solidFill>
              <a:srgbClr val="FF33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Donut 10"/>
            <p:cNvSpPr/>
            <p:nvPr/>
          </p:nvSpPr>
          <p:spPr>
            <a:xfrm>
              <a:off x="5105400" y="4953000"/>
              <a:ext cx="533400" cy="522514"/>
            </a:xfrm>
            <a:prstGeom prst="donu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Donut 11"/>
            <p:cNvSpPr/>
            <p:nvPr/>
          </p:nvSpPr>
          <p:spPr>
            <a:xfrm>
              <a:off x="5715000" y="4963886"/>
              <a:ext cx="533400" cy="522514"/>
            </a:xfrm>
            <a:prstGeom prst="donut">
              <a:avLst/>
            </a:prstGeom>
            <a:solidFill>
              <a:srgbClr val="66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Donut 12"/>
            <p:cNvSpPr/>
            <p:nvPr/>
          </p:nvSpPr>
          <p:spPr>
            <a:xfrm>
              <a:off x="6324600" y="4953000"/>
              <a:ext cx="533400" cy="522514"/>
            </a:xfrm>
            <a:prstGeom prst="donu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5" name="Bent Arrow 14"/>
          <p:cNvSpPr/>
          <p:nvPr/>
        </p:nvSpPr>
        <p:spPr>
          <a:xfrm>
            <a:off x="6019800" y="152400"/>
            <a:ext cx="685800" cy="1284265"/>
          </a:xfrm>
          <a:prstGeom prst="bentArrow">
            <a:avLst>
              <a:gd name="adj1" fmla="val 50000"/>
              <a:gd name="adj2" fmla="val 44047"/>
              <a:gd name="adj3" fmla="val 25000"/>
              <a:gd name="adj4" fmla="val 40016"/>
            </a:avLst>
          </a:prstGeom>
          <a:solidFill>
            <a:srgbClr val="C00000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Bent Arrow 16"/>
          <p:cNvSpPr/>
          <p:nvPr/>
        </p:nvSpPr>
        <p:spPr>
          <a:xfrm rot="10800000" flipH="1">
            <a:off x="6172200" y="5333996"/>
            <a:ext cx="762000" cy="1371599"/>
          </a:xfrm>
          <a:prstGeom prst="bentArrow">
            <a:avLst>
              <a:gd name="adj1" fmla="val 40238"/>
              <a:gd name="adj2" fmla="val 25000"/>
              <a:gd name="adj3" fmla="val 25000"/>
              <a:gd name="adj4" fmla="val 18904"/>
            </a:avLst>
          </a:prstGeom>
          <a:solidFill>
            <a:srgbClr val="0080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38200" y="3429000"/>
            <a:ext cx="5638800" cy="1877437"/>
          </a:xfrm>
          <a:prstGeom prst="rect">
            <a:avLst/>
          </a:prstGeom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bn-IN" sz="44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দলঃ জবা </a:t>
            </a:r>
          </a:p>
          <a:p>
            <a:r>
              <a:rPr lang="bn-IN" sz="36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নিচ</a:t>
            </a:r>
            <a:r>
              <a:rPr lang="bn-IN" sz="40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থেকে ষষ্ঠ,নবম,দশমে কোন কোন রঙয়ের বৃত্ত আছে নির্ণয় কর</a:t>
            </a:r>
            <a:r>
              <a:rPr lang="bn-IN" sz="24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IN" sz="2000" dirty="0" smtClean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71600" y="2209800"/>
            <a:ext cx="6781800" cy="2800767"/>
          </a:xfrm>
          <a:prstGeom prst="rect">
            <a:avLst/>
          </a:prstGeom>
          <a:solidFill>
            <a:schemeClr val="bg2">
              <a:lumMod val="75000"/>
            </a:schemeClr>
          </a:solidFill>
          <a:ln w="7620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bn-IN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কতভাবে ক্রমবাচকসংখ্যা</a:t>
            </a:r>
            <a:r>
              <a:rPr lang="bn-IN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নির্ণয় করা যায়?</a:t>
            </a:r>
          </a:p>
          <a:p>
            <a:pPr marL="514350" indent="-514350">
              <a:buFontTx/>
              <a:buAutoNum type="arabicPeriod"/>
            </a:pPr>
            <a:r>
              <a:rPr lang="bn-IN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ষষ্ঠ থেকে দশম পর্যন্ত ক্রমবাচক সংখ্যা লিখ।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1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ulip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1828801"/>
            <a:ext cx="7543800" cy="4655544"/>
          </a:xfrm>
          <a:prstGeom prst="rect">
            <a:avLst/>
          </a:prstGeom>
        </p:spPr>
      </p:pic>
      <p:sp>
        <p:nvSpPr>
          <p:cNvPr id="3" name="Block Arc 2"/>
          <p:cNvSpPr/>
          <p:nvPr/>
        </p:nvSpPr>
        <p:spPr>
          <a:xfrm>
            <a:off x="1143000" y="152400"/>
            <a:ext cx="6629400" cy="1981200"/>
          </a:xfrm>
          <a:prstGeom prst="blockArc">
            <a:avLst>
              <a:gd name="adj1" fmla="val 9929661"/>
              <a:gd name="adj2" fmla="val 888028"/>
              <a:gd name="adj3" fmla="val 35785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7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সবাইকে ধন্যবাদ </a:t>
            </a:r>
            <a:endParaRPr lang="en-US" sz="7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7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205132" y="228600"/>
            <a:ext cx="6948268" cy="5867400"/>
          </a:xfrm>
          <a:prstGeom prst="horizontalScroll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</a:p>
          <a:p>
            <a:pPr algn="ctr"/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মোহাম্মদ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আমির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হোছাইন</a:t>
            </a:r>
            <a:endParaRPr lang="bn-IN" sz="4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ফুলছড়ি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নয়াপাড়া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সরকারি </a:t>
            </a:r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প্রাথমিক বিদ্যালয়</a:t>
            </a:r>
            <a:r>
              <a:rPr lang="bn-IN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চকরিয়া,কক্সবাজার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IN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7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838200" y="914400"/>
            <a:ext cx="7239000" cy="45720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শ্রেণিঃ দ্বিতীয়</a:t>
            </a:r>
          </a:p>
          <a:p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বিষয়ঃ গণিত</a:t>
            </a:r>
          </a:p>
          <a:p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পাঠঃ ক্রমবাচক</a:t>
            </a:r>
          </a:p>
          <a:p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পাঠ্যাংশঃষষ্ঠ থেকে দশম পর্যন্ত ক্রমবাচক</a:t>
            </a:r>
          </a:p>
          <a:p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সময়ঃ ৪০ মিনিট।   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evel 4"/>
          <p:cNvSpPr/>
          <p:nvPr/>
        </p:nvSpPr>
        <p:spPr>
          <a:xfrm>
            <a:off x="362205" y="381000"/>
            <a:ext cx="7562595" cy="6095999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</a:p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১.ষষ্ঠ থেকে দশম পর্যন্ত ক্রমবাচক সংখ্যাগুলো বলতে পারবে।</a:t>
            </a:r>
          </a:p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২. ষষ্ঠ থেকে দশম পর্যন্ত ক্রমবাচক সংখ্যাগুলো পড়তে পারবে। </a:t>
            </a:r>
          </a:p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৩.ষষ্ঠ 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 দশম পর্যন্ত ক্রমবাচক সংখ্যাগুলো লিখতে পারবে।</a:t>
            </a:r>
          </a:p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219200" y="838200"/>
            <a:ext cx="5562600" cy="5105400"/>
          </a:xfrm>
          <a:prstGeom prst="ellipse">
            <a:avLst/>
          </a:prstGeom>
          <a:solidFill>
            <a:srgbClr val="FFFF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 সো আমরা একটি ভিডিও দেখি</a:t>
            </a:r>
          </a:p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ular Callout 1"/>
          <p:cNvSpPr/>
          <p:nvPr/>
        </p:nvSpPr>
        <p:spPr>
          <a:xfrm>
            <a:off x="1828800" y="609600"/>
            <a:ext cx="5105400" cy="1447800"/>
          </a:xfrm>
          <a:prstGeom prst="wedgeRectCallout">
            <a:avLst>
              <a:gd name="adj1" fmla="val -20282"/>
              <a:gd name="adj2" fmla="val 137986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Left-Right Arrow 4"/>
          <p:cNvSpPr/>
          <p:nvPr/>
        </p:nvSpPr>
        <p:spPr>
          <a:xfrm>
            <a:off x="838200" y="3124200"/>
            <a:ext cx="6096000" cy="3048000"/>
          </a:xfrm>
          <a:prstGeom prst="leftRightArrow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ক্রমবাচক</a:t>
            </a:r>
            <a:endParaRPr lang="en-US" sz="7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-Right Arrow 1"/>
          <p:cNvSpPr/>
          <p:nvPr/>
        </p:nvSpPr>
        <p:spPr>
          <a:xfrm>
            <a:off x="1066800" y="1524000"/>
            <a:ext cx="6858000" cy="1447800"/>
          </a:xfrm>
          <a:prstGeom prst="left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বাস্তব পর্যায় </a:t>
            </a:r>
            <a:endParaRPr lang="en-US" sz="4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676400" y="2971800"/>
            <a:ext cx="5638800" cy="13716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১.শ্রেনীর ৫ জন শিক্ষার্থী </a:t>
            </a:r>
            <a:r>
              <a:rPr lang="bn-IN" sz="1600" dirty="0" smtClean="0"/>
              <a:t>।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00200" y="4572000"/>
            <a:ext cx="6172200" cy="1754326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 সামনে থেকে কে প্রথম ?</a:t>
            </a:r>
          </a:p>
          <a:p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২.পিছনে থেকে কে চতুর্থ ?</a:t>
            </a:r>
          </a:p>
          <a:p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৩.অমি কোথায় ? 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own Ribbon 4"/>
          <p:cNvSpPr/>
          <p:nvPr/>
        </p:nvSpPr>
        <p:spPr>
          <a:xfrm rot="10800000" flipV="1">
            <a:off x="1981200" y="457200"/>
            <a:ext cx="5105400" cy="1143000"/>
          </a:xfrm>
          <a:prstGeom prst="ribbon">
            <a:avLst>
              <a:gd name="adj1" fmla="val 0"/>
              <a:gd name="adj2" fmla="val 50000"/>
            </a:avLst>
          </a:prstGeom>
          <a:solidFill>
            <a:schemeClr val="accent3"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পুর্ব জ্ঞান যাচাই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09600" y="3047999"/>
          <a:ext cx="7391400" cy="32004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343890"/>
                <a:gridCol w="1119910"/>
                <a:gridCol w="1231900"/>
                <a:gridCol w="1231900"/>
                <a:gridCol w="1231900"/>
                <a:gridCol w="1231900"/>
              </a:tblGrid>
              <a:tr h="787400">
                <a:tc>
                  <a:txBody>
                    <a:bodyPr/>
                    <a:lstStyle/>
                    <a:p>
                      <a:r>
                        <a:rPr lang="bn-IN" sz="2400" b="0" dirty="0" smtClean="0">
                          <a:latin typeface="NikoshBAN" pitchFamily="2" charset="0"/>
                          <a:cs typeface="NikoshBAN" pitchFamily="2" charset="0"/>
                        </a:rPr>
                        <a:t>গণনা</a:t>
                      </a:r>
                      <a:r>
                        <a:rPr lang="bn-IN" sz="2400" b="0" baseline="0" dirty="0" smtClean="0">
                          <a:latin typeface="NikoshBAN" pitchFamily="2" charset="0"/>
                          <a:cs typeface="NikoshBAN" pitchFamily="2" charset="0"/>
                        </a:rPr>
                        <a:t>কারী  সংখ্যা </a:t>
                      </a:r>
                      <a:r>
                        <a:rPr lang="bn-IN" sz="2400" b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b="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3600" b="0" dirty="0" smtClean="0">
                          <a:latin typeface="NikoshBAN" pitchFamily="2" charset="0"/>
                          <a:cs typeface="NikoshBAN" pitchFamily="2" charset="0"/>
                        </a:rPr>
                        <a:t>এক</a:t>
                      </a:r>
                      <a:r>
                        <a:rPr lang="bn-IN" sz="3600" b="0" baseline="0" dirty="0" smtClean="0"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endParaRPr lang="en-US" sz="3600" b="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3600" b="0" dirty="0" smtClean="0">
                          <a:latin typeface="NikoshBAN" pitchFamily="2" charset="0"/>
                          <a:cs typeface="NikoshBAN" pitchFamily="2" charset="0"/>
                        </a:rPr>
                        <a:t>দুই</a:t>
                      </a:r>
                      <a:endParaRPr lang="en-US" sz="3600" b="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3600" b="0" dirty="0" smtClean="0">
                          <a:latin typeface="NikoshBAN" pitchFamily="2" charset="0"/>
                          <a:cs typeface="NikoshBAN" pitchFamily="2" charset="0"/>
                        </a:rPr>
                        <a:t>তিন</a:t>
                      </a:r>
                      <a:endParaRPr lang="en-US" sz="3600" b="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3600" b="0" dirty="0" smtClean="0">
                          <a:latin typeface="NikoshBAN" pitchFamily="2" charset="0"/>
                          <a:cs typeface="NikoshBAN" pitchFamily="2" charset="0"/>
                        </a:rPr>
                        <a:t>চার</a:t>
                      </a:r>
                      <a:endParaRPr lang="en-US" sz="3600" b="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3600" b="0" dirty="0" smtClean="0">
                          <a:latin typeface="NikoshBAN" pitchFamily="2" charset="0"/>
                          <a:cs typeface="NikoshBAN" pitchFamily="2" charset="0"/>
                        </a:rPr>
                        <a:t>পাঁচ</a:t>
                      </a:r>
                      <a:endParaRPr lang="en-US" sz="3600" b="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787400">
                <a:tc>
                  <a:txBody>
                    <a:bodyPr/>
                    <a:lstStyle/>
                    <a:p>
                      <a:r>
                        <a:rPr lang="bn-IN" sz="360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ক্রমবাচক</a:t>
                      </a:r>
                      <a:r>
                        <a:rPr lang="bn-IN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সংখ্যা </a:t>
                      </a:r>
                      <a:endParaRPr lang="en-US" sz="3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3600" dirty="0" smtClean="0">
                          <a:latin typeface="NikoshBAN" pitchFamily="2" charset="0"/>
                          <a:cs typeface="NikoshBAN" pitchFamily="2" charset="0"/>
                        </a:rPr>
                        <a:t>প্রথম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360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দ্বিতীয়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3600" dirty="0" smtClean="0">
                          <a:latin typeface="NikoshBAN" pitchFamily="2" charset="0"/>
                          <a:cs typeface="NikoshBAN" pitchFamily="2" charset="0"/>
                        </a:rPr>
                        <a:t>তৃতীয়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3600" dirty="0" smtClean="0">
                          <a:latin typeface="NikoshBAN" pitchFamily="2" charset="0"/>
                          <a:cs typeface="NikoshBAN" pitchFamily="2" charset="0"/>
                        </a:rPr>
                        <a:t>চতুর্থ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360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পঞ্চম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787400">
                <a:tc>
                  <a:txBody>
                    <a:bodyPr/>
                    <a:lstStyle/>
                    <a:p>
                      <a:r>
                        <a:rPr lang="bn-IN" sz="3600" dirty="0" smtClean="0">
                          <a:latin typeface="NikoshBAN" pitchFamily="2" charset="0"/>
                          <a:cs typeface="NikoshBAN" pitchFamily="2" charset="0"/>
                        </a:rPr>
                        <a:t>সংক্ষিপ্ত</a:t>
                      </a:r>
                      <a:r>
                        <a:rPr lang="bn-IN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রূপ 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3600" dirty="0" smtClean="0">
                          <a:latin typeface="NikoshBAN" pitchFamily="2" charset="0"/>
                          <a:cs typeface="NikoshBAN" pitchFamily="2" charset="0"/>
                        </a:rPr>
                        <a:t>১ম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3600" dirty="0" smtClean="0">
                          <a:latin typeface="NikoshBAN" pitchFamily="2" charset="0"/>
                          <a:cs typeface="NikoshBAN" pitchFamily="2" charset="0"/>
                        </a:rPr>
                        <a:t>২য়  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3600" dirty="0" smtClean="0">
                          <a:latin typeface="NikoshBAN" pitchFamily="2" charset="0"/>
                          <a:cs typeface="NikoshBAN" pitchFamily="2" charset="0"/>
                        </a:rPr>
                        <a:t>৩য়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3600" dirty="0" smtClean="0">
                          <a:latin typeface="NikoshBAN" pitchFamily="2" charset="0"/>
                          <a:cs typeface="NikoshBAN" pitchFamily="2" charset="0"/>
                        </a:rPr>
                        <a:t>৪র্থ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3600" dirty="0" smtClean="0">
                          <a:latin typeface="NikoshBAN" pitchFamily="2" charset="0"/>
                          <a:cs typeface="NikoshBAN" pitchFamily="2" charset="0"/>
                        </a:rPr>
                        <a:t>৫ম 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5" name="Down Arrow Callout 4"/>
          <p:cNvSpPr/>
          <p:nvPr/>
        </p:nvSpPr>
        <p:spPr>
          <a:xfrm>
            <a:off x="609600" y="228600"/>
            <a:ext cx="7315200" cy="2438400"/>
          </a:xfrm>
          <a:prstGeom prst="downArrowCallout">
            <a:avLst/>
          </a:prstGeom>
          <a:solidFill>
            <a:srgbClr val="C2A434">
              <a:alpha val="6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তোমাদের বইয়ের ১৩ নং পৃষ্ঠা খোলো এবং  নিচের ছকটি পুরন কর।  </a:t>
            </a:r>
            <a:endParaRPr lang="en-US" sz="3600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1066801"/>
            <a:ext cx="8229600" cy="5562600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1219200" y="228600"/>
            <a:ext cx="5791200" cy="1524000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বাস্তবপর্যায় </a:t>
            </a:r>
            <a:endParaRPr lang="en-US" sz="4800" dirty="0" smtClean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0" y="335280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38400" y="2743200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0" y="2590800"/>
            <a:ext cx="46656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/>
            <a:r>
              <a:rPr lang="bn-IN" sz="4400" b="1" u="sng" dirty="0" smtClean="0">
                <a:latin typeface="NikoshBAN" pitchFamily="2" charset="0"/>
                <a:cs typeface="NikoshBAN" pitchFamily="2" charset="0"/>
              </a:rPr>
              <a:t>শ্রেণির ১০ জন শিক্ষার্থী</a:t>
            </a:r>
            <a:r>
              <a:rPr lang="bn-IN" sz="3600" b="1" u="sng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IN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905000" y="3352800"/>
            <a:ext cx="5181600" cy="1981200"/>
          </a:xfrm>
          <a:prstGeom prst="round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/>
            <a:endParaRPr lang="bn-IN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742950" indent="-742950"/>
            <a:endParaRPr lang="bn-IN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742950" indent="-742950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১. ডানে থেকে ষষ্ঠ  কে? </a:t>
            </a:r>
          </a:p>
          <a:p>
            <a:pPr marL="742950" indent="-742950"/>
            <a:r>
              <a:rPr lang="bn-IN" sz="36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২.বামে থেকে সপ্তম কে?</a:t>
            </a:r>
          </a:p>
          <a:p>
            <a:pPr marL="742950" indent="-742950"/>
            <a:r>
              <a:rPr lang="bn-IN" sz="36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৩.বামে থেকে কে নবম?</a:t>
            </a:r>
          </a:p>
          <a:p>
            <a:pPr marL="742950" indent="-742950"/>
            <a:r>
              <a:rPr lang="bn-IN" sz="36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৪.ডানে থেকে কে দশম? </a:t>
            </a:r>
          </a:p>
          <a:p>
            <a:pPr marL="742950" indent="-742950"/>
            <a:endParaRPr lang="bn-IN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742950" indent="-742950"/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812</TotalTime>
  <Words>276</Words>
  <Application>Microsoft Office PowerPoint</Application>
  <PresentationFormat>On-screen Show (4:3)</PresentationFormat>
  <Paragraphs>90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Concourse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Asiq PTI Feni</dc:creator>
  <cp:lastModifiedBy>QC</cp:lastModifiedBy>
  <cp:revision>30</cp:revision>
  <dcterms:created xsi:type="dcterms:W3CDTF">2006-08-16T00:00:00Z</dcterms:created>
  <dcterms:modified xsi:type="dcterms:W3CDTF">2021-09-29T04:05:44Z</dcterms:modified>
</cp:coreProperties>
</file>