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6"/>
  </p:notesMasterIdLst>
  <p:sldIdLst>
    <p:sldId id="256" r:id="rId2"/>
    <p:sldId id="262" r:id="rId3"/>
    <p:sldId id="272" r:id="rId4"/>
    <p:sldId id="261" r:id="rId5"/>
    <p:sldId id="306" r:id="rId6"/>
    <p:sldId id="260" r:id="rId7"/>
    <p:sldId id="315" r:id="rId8"/>
    <p:sldId id="316" r:id="rId9"/>
    <p:sldId id="304" r:id="rId10"/>
    <p:sldId id="309" r:id="rId11"/>
    <p:sldId id="333" r:id="rId12"/>
    <p:sldId id="320" r:id="rId13"/>
    <p:sldId id="319" r:id="rId14"/>
    <p:sldId id="311" r:id="rId15"/>
    <p:sldId id="312" r:id="rId16"/>
    <p:sldId id="313" r:id="rId17"/>
    <p:sldId id="323" r:id="rId18"/>
    <p:sldId id="324" r:id="rId19"/>
    <p:sldId id="325" r:id="rId20"/>
    <p:sldId id="326" r:id="rId21"/>
    <p:sldId id="327" r:id="rId22"/>
    <p:sldId id="328" r:id="rId23"/>
    <p:sldId id="302" r:id="rId24"/>
    <p:sldId id="33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00FF"/>
    <a:srgbClr val="FF9900"/>
    <a:srgbClr val="06145A"/>
    <a:srgbClr val="0F5111"/>
    <a:srgbClr val="12D044"/>
    <a:srgbClr val="0FB139"/>
    <a:srgbClr val="0C065A"/>
    <a:srgbClr val="FF00FF"/>
    <a:srgbClr val="33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4" autoAdjust="0"/>
    <p:restoredTop sz="94660"/>
  </p:normalViewPr>
  <p:slideViewPr>
    <p:cSldViewPr>
      <p:cViewPr>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9A50A-0BA8-4279-8134-1D85ECBAB44B}" type="datetimeFigureOut">
              <a:rPr lang="en-US" smtClean="0"/>
              <a:pPr/>
              <a:t>9/29/2021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7B755-754A-4DF7-8B61-B28A245593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85800"/>
            <a:ext cx="50292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841E3D-DB88-4DC8-967A-6FDB30A4F2DA}" type="slidenum">
              <a:rPr lang="en-US" smtClean="0"/>
              <a:pPr/>
              <a:t>24</a:t>
            </a:fld>
            <a:endParaRPr lang="en-US"/>
          </a:p>
        </p:txBody>
      </p:sp>
    </p:spTree>
    <p:extLst>
      <p:ext uri="{BB962C8B-B14F-4D97-AF65-F5344CB8AC3E}">
        <p14:creationId xmlns="" xmlns:p14="http://schemas.microsoft.com/office/powerpoint/2010/main" val="218373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9/29/2021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9/29/2021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838200"/>
          </a:xfrm>
        </p:spPr>
        <p:txBody>
          <a:bodyPr>
            <a:normAutofit/>
          </a:bodyPr>
          <a:lstStyle/>
          <a:p>
            <a:r>
              <a:rPr lang="en-US" dirty="0" smtClean="0"/>
              <a:t>   </a:t>
            </a:r>
            <a:endParaRPr lang="en-US" sz="6600" b="1" dirty="0">
              <a:solidFill>
                <a:srgbClr val="FF0000"/>
              </a:solidFill>
            </a:endParaRPr>
          </a:p>
        </p:txBody>
      </p:sp>
      <p:sp>
        <p:nvSpPr>
          <p:cNvPr id="7" name="Content Placeholder 6"/>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228600" y="228600"/>
            <a:ext cx="8979370" cy="6324600"/>
          </a:xfrm>
          <a:prstGeom prst="rect">
            <a:avLst/>
          </a:prstGeom>
          <a:noFill/>
          <a:ln w="9525">
            <a:noFill/>
            <a:miter lim="800000"/>
            <a:headEnd/>
            <a:tailEnd/>
          </a:ln>
          <a:effectLst/>
        </p:spPr>
      </p:pic>
      <p:sp>
        <p:nvSpPr>
          <p:cNvPr id="6" name="Rectangle 5"/>
          <p:cNvSpPr/>
          <p:nvPr/>
        </p:nvSpPr>
        <p:spPr>
          <a:xfrm>
            <a:off x="381000" y="1219200"/>
            <a:ext cx="4495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rgbClr val="FFFF00"/>
                </a:solidFill>
              </a:rPr>
              <a:t>স্বা</a:t>
            </a:r>
            <a:r>
              <a:rPr lang="en-US" sz="6600" b="1" dirty="0" smtClean="0">
                <a:solidFill>
                  <a:srgbClr val="FFFF00"/>
                </a:solidFill>
              </a:rPr>
              <a:t>  গ  ত  ম</a:t>
            </a:r>
            <a:endParaRPr lang="en-US" sz="6600" dirty="0">
              <a:solidFill>
                <a:srgbClr val="FFFF00"/>
              </a:solidFill>
            </a:endParaRPr>
          </a:p>
        </p:txBody>
      </p:sp>
      <p:sp>
        <p:nvSpPr>
          <p:cNvPr id="3" name="AutoShape 2" descr="Flying Bird Gif Flapping Wings Sticker - Flying Bird Gif Bird Flapping  Wings - Discover &amp;amp; Share GIF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Flying Bird Gif Flapping Wings Sticker - Flying Bird Gif Bird Flapping  Wings - Discover &amp;amp; Share GIF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7" name="Picture 7" descr="Flying Bird Gif Flapping Wings Sticker - Flying Bird Gif Bird Flapping Wings Stickers"/>
          <p:cNvPicPr>
            <a:picLocks noChangeAspect="1" noChangeArrowheads="1" noCrop="1"/>
          </p:cNvPicPr>
          <p:nvPr/>
        </p:nvPicPr>
        <p:blipFill>
          <a:blip r:embed="rId3"/>
          <a:srcRect/>
          <a:stretch>
            <a:fillRect/>
          </a:stretch>
        </p:blipFill>
        <p:spPr bwMode="auto">
          <a:xfrm>
            <a:off x="3124200" y="0"/>
            <a:ext cx="1905000" cy="1819276"/>
          </a:xfrm>
          <a:prstGeom prst="rect">
            <a:avLst/>
          </a:prstGeom>
          <a:noFill/>
        </p:spPr>
      </p:pic>
      <p:pic>
        <p:nvPicPr>
          <p:cNvPr id="25609" name="Picture 9" descr="Flying Bird Gif Flapping Wings Sticker - Flying Bird Gif Bird Flapping Wings Stickers"/>
          <p:cNvPicPr>
            <a:picLocks noChangeAspect="1" noChangeArrowheads="1" noCrop="1"/>
          </p:cNvPicPr>
          <p:nvPr/>
        </p:nvPicPr>
        <p:blipFill>
          <a:blip r:embed="rId3"/>
          <a:srcRect/>
          <a:stretch>
            <a:fillRect/>
          </a:stretch>
        </p:blipFill>
        <p:spPr bwMode="auto">
          <a:xfrm>
            <a:off x="4953000" y="304799"/>
            <a:ext cx="1447800" cy="1296163"/>
          </a:xfrm>
          <a:prstGeom prst="rect">
            <a:avLst/>
          </a:prstGeom>
          <a:noFill/>
        </p:spPr>
      </p:pic>
      <p:pic>
        <p:nvPicPr>
          <p:cNvPr id="25615" name="Picture 15" descr="Flying Bird Gif Flapping Wings Sticker - Flying Bird Gif Bird Flapping Wings Stickers"/>
          <p:cNvPicPr>
            <a:picLocks noChangeAspect="1" noChangeArrowheads="1" noCrop="1"/>
          </p:cNvPicPr>
          <p:nvPr/>
        </p:nvPicPr>
        <p:blipFill>
          <a:blip r:embed="rId3"/>
          <a:srcRect/>
          <a:stretch>
            <a:fillRect/>
          </a:stretch>
        </p:blipFill>
        <p:spPr bwMode="auto">
          <a:xfrm>
            <a:off x="6096000" y="168442"/>
            <a:ext cx="1524000" cy="1279358"/>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path" presetSubtype="0" accel="50000" decel="50000" fill="hold" nodeType="clickEffect">
                                  <p:stCondLst>
                                    <p:cond delay="0"/>
                                  </p:stCondLst>
                                  <p:childTnLst>
                                    <p:animMotion origin="layout" path="M 0.0033 -0.00555 C 0.00434 0.03978 0.01423 0.08094 0.03125 0.10777 C 0.03125 0.10893 0.05833 0.14501 0.05833 0.14362 C 0.07326 0.16374 0.08229 0.19149 0.08229 0.22086 C 0.08229 0.2796 0.04722 0.32609 0.0033 0.32747 C -0.04063 0.32609 -0.0757 0.2796 -0.0757 0.22086 C -0.0757 0.19149 -0.06667 0.16374 -0.05174 0.14362 C -0.05174 0.14501 -0.02465 0.10893 -0.02465 0.10777 C -0.00764 0.08094 0.00225 0.03978 0.0033 -0.00555 Z " pathEditMode="relative" rAng="0" ptsTypes="fffffffff">
                                      <p:cBhvr>
                                        <p:cTn id="6" dur="2000" spd="-100000" fill="hold"/>
                                        <p:tgtEl>
                                          <p:spTgt spid="1026"/>
                                        </p:tgtEl>
                                        <p:attrNameLst>
                                          <p:attrName>ppt_x</p:attrName>
                                          <p:attrName>ppt_y</p:attrName>
                                        </p:attrNameLst>
                                      </p:cBhvr>
                                      <p:rCtr x="0" y="167"/>
                                    </p:animMotion>
                                  </p:childTnLst>
                                </p:cTn>
                              </p:par>
                              <p:par>
                                <p:cTn id="7" presetID="8" presetClass="entr" presetSubtype="16"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amond(in)">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grpId="1" nodeType="clickEffect">
                                  <p:stCondLst>
                                    <p:cond delay="0"/>
                                  </p:stCondLst>
                                  <p:childTnLst>
                                    <p:animMotion origin="layout" path="M 0 0  L 0.25 0  E" pathEditMode="relative" ptsTypes="">
                                      <p:cBhvr>
                                        <p:cTn id="13"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81000"/>
            <a:ext cx="8610600" cy="601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t>অটিজম</a:t>
            </a:r>
            <a:r>
              <a:rPr lang="en-US" sz="4400" b="1" dirty="0" smtClean="0"/>
              <a:t> </a:t>
            </a:r>
            <a:r>
              <a:rPr lang="en-US" sz="4400" b="1" dirty="0" err="1" smtClean="0"/>
              <a:t>সমস্যা</a:t>
            </a:r>
            <a:r>
              <a:rPr lang="en-US" sz="4400" b="1" dirty="0" smtClean="0"/>
              <a:t> </a:t>
            </a:r>
            <a:r>
              <a:rPr lang="en-US" sz="4400" b="1" dirty="0" err="1" smtClean="0"/>
              <a:t>দুরিকরণে</a:t>
            </a:r>
            <a:r>
              <a:rPr lang="en-US" sz="4400" b="1" dirty="0" smtClean="0"/>
              <a:t> </a:t>
            </a:r>
          </a:p>
          <a:p>
            <a:pPr algn="ctr"/>
            <a:r>
              <a:rPr lang="en-US" sz="4400" b="1" dirty="0" err="1" smtClean="0"/>
              <a:t>সমাজকর্মির</a:t>
            </a:r>
            <a:r>
              <a:rPr lang="en-US" sz="4400" b="1" dirty="0" smtClean="0"/>
              <a:t> </a:t>
            </a:r>
            <a:r>
              <a:rPr lang="en-US" sz="4400" b="1" dirty="0" err="1" smtClean="0"/>
              <a:t>ভূমিকা</a:t>
            </a:r>
            <a:endParaRPr lang="en-US" sz="4400" b="1" dirty="0" smtClean="0"/>
          </a:p>
          <a:p>
            <a:pPr algn="ctr"/>
            <a:r>
              <a:rPr lang="en-US" sz="3200" b="1" dirty="0" smtClean="0">
                <a:solidFill>
                  <a:srgbClr val="6600FF"/>
                </a:solidFill>
              </a:rPr>
              <a:t> </a:t>
            </a:r>
          </a:p>
          <a:p>
            <a:pPr algn="ctr"/>
            <a:r>
              <a:rPr lang="en-US" sz="3200" b="1" dirty="0" smtClean="0">
                <a:solidFill>
                  <a:srgbClr val="002060"/>
                </a:solidFill>
              </a:rPr>
              <a:t>(</a:t>
            </a:r>
            <a:r>
              <a:rPr lang="en-US" sz="3200" b="1" dirty="0" err="1" smtClean="0">
                <a:solidFill>
                  <a:srgbClr val="002060"/>
                </a:solidFill>
              </a:rPr>
              <a:t>চিত্রের</a:t>
            </a:r>
            <a:r>
              <a:rPr lang="en-US" sz="3200" b="1" dirty="0" smtClean="0">
                <a:solidFill>
                  <a:srgbClr val="002060"/>
                </a:solidFill>
              </a:rPr>
              <a:t> </a:t>
            </a:r>
            <a:r>
              <a:rPr lang="en-US" sz="3200" b="1" dirty="0" err="1" smtClean="0">
                <a:solidFill>
                  <a:srgbClr val="002060"/>
                </a:solidFill>
              </a:rPr>
              <a:t>মাধ্যমে</a:t>
            </a:r>
            <a:r>
              <a:rPr lang="en-US" sz="3200" b="1" dirty="0" smtClean="0">
                <a:solidFill>
                  <a:srgbClr val="002060"/>
                </a:solidFill>
              </a:rPr>
              <a:t> </a:t>
            </a:r>
            <a:r>
              <a:rPr lang="en-US" sz="3200" b="1" dirty="0" err="1" smtClean="0">
                <a:solidFill>
                  <a:srgbClr val="002060"/>
                </a:solidFill>
              </a:rPr>
              <a:t>বুঝতে</a:t>
            </a:r>
            <a:r>
              <a:rPr lang="en-US" sz="3200" b="1" dirty="0" smtClean="0">
                <a:solidFill>
                  <a:srgbClr val="002060"/>
                </a:solidFill>
              </a:rPr>
              <a:t> </a:t>
            </a:r>
            <a:r>
              <a:rPr lang="en-US" sz="3200" b="1" dirty="0" err="1" smtClean="0">
                <a:solidFill>
                  <a:srgbClr val="002060"/>
                </a:solidFill>
              </a:rPr>
              <a:t>চেষ্টা</a:t>
            </a:r>
            <a:r>
              <a:rPr lang="en-US" sz="3200" b="1" dirty="0" smtClean="0">
                <a:solidFill>
                  <a:srgbClr val="002060"/>
                </a:solidFill>
              </a:rPr>
              <a:t> </a:t>
            </a:r>
            <a:r>
              <a:rPr lang="en-US" sz="3200" b="1" dirty="0" err="1" smtClean="0">
                <a:solidFill>
                  <a:srgbClr val="002060"/>
                </a:solidFill>
              </a:rPr>
              <a:t>করি</a:t>
            </a:r>
            <a:r>
              <a:rPr lang="en-US" sz="3200" b="1" dirty="0" smtClean="0">
                <a:solidFill>
                  <a:srgbClr val="002060"/>
                </a:solidFill>
              </a:rPr>
              <a:t>)</a:t>
            </a:r>
            <a:endParaRPr lang="en-US" sz="32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11-.jpg"/>
          <p:cNvPicPr>
            <a:picLocks noChangeAspect="1" noChangeArrowheads="1"/>
          </p:cNvPicPr>
          <p:nvPr/>
        </p:nvPicPr>
        <p:blipFill>
          <a:blip r:embed="rId2"/>
          <a:srcRect/>
          <a:stretch>
            <a:fillRect/>
          </a:stretch>
        </p:blipFill>
        <p:spPr bwMode="auto">
          <a:xfrm>
            <a:off x="457200" y="685800"/>
            <a:ext cx="82296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images ‍Auti.jpg"/>
          <p:cNvPicPr>
            <a:picLocks noChangeAspect="1" noChangeArrowheads="1"/>
          </p:cNvPicPr>
          <p:nvPr/>
        </p:nvPicPr>
        <p:blipFill>
          <a:blip r:embed="rId2"/>
          <a:srcRect/>
          <a:stretch>
            <a:fillRect/>
          </a:stretch>
        </p:blipFill>
        <p:spPr bwMode="auto">
          <a:xfrm>
            <a:off x="461631" y="685800"/>
            <a:ext cx="8148969" cy="56519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images (5).jpg"/>
          <p:cNvPicPr>
            <a:picLocks noChangeAspect="1"/>
          </p:cNvPicPr>
          <p:nvPr/>
        </p:nvPicPr>
        <p:blipFill>
          <a:blip r:embed="rId2"/>
          <a:stretch>
            <a:fillRect/>
          </a:stretch>
        </p:blipFill>
        <p:spPr>
          <a:xfrm>
            <a:off x="533400" y="1214284"/>
            <a:ext cx="8077200" cy="5034116"/>
          </a:xfrm>
          <a:prstGeom prst="rect">
            <a:avLst/>
          </a:prstGeom>
          <a:ln w="88900" cap="sq" cmpd="thickThin">
            <a:solidFill>
              <a:schemeClr val="accent3"/>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11).jpg"/>
          <p:cNvPicPr>
            <a:picLocks noChangeAspect="1"/>
          </p:cNvPicPr>
          <p:nvPr/>
        </p:nvPicPr>
        <p:blipFill>
          <a:blip r:embed="rId2"/>
          <a:stretch>
            <a:fillRect/>
          </a:stretch>
        </p:blipFill>
        <p:spPr>
          <a:xfrm rot="296971">
            <a:off x="699854" y="1245166"/>
            <a:ext cx="7848897" cy="4197770"/>
          </a:xfrm>
          <a:prstGeom prst="rect">
            <a:avLst/>
          </a:prstGeom>
          <a:solidFill>
            <a:srgbClr val="FFFFFF">
              <a:shade val="85000"/>
            </a:srgbClr>
          </a:solidFill>
          <a:ln w="190500"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4).jpg"/>
          <p:cNvPicPr>
            <a:picLocks noChangeAspect="1"/>
          </p:cNvPicPr>
          <p:nvPr/>
        </p:nvPicPr>
        <p:blipFill>
          <a:blip r:embed="rId2"/>
          <a:stretch>
            <a:fillRect/>
          </a:stretch>
        </p:blipFill>
        <p:spPr>
          <a:xfrm>
            <a:off x="762000" y="609600"/>
            <a:ext cx="7315200" cy="5715000"/>
          </a:xfrm>
          <a:prstGeom prst="round2DiagRect">
            <a:avLst>
              <a:gd name="adj1" fmla="val 16667"/>
              <a:gd name="adj2" fmla="val 0"/>
            </a:avLst>
          </a:prstGeom>
          <a:ln w="88900" cap="sq">
            <a:solidFill>
              <a:schemeClr val="accent2">
                <a:lumMod val="5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descr="Book.jpg"/>
          <p:cNvPicPr>
            <a:picLocks noChangeAspect="1"/>
          </p:cNvPicPr>
          <p:nvPr/>
        </p:nvPicPr>
        <p:blipFill>
          <a:blip r:embed="rId2"/>
          <a:stretch>
            <a:fillRect/>
          </a:stretch>
        </p:blipFill>
        <p:spPr>
          <a:xfrm>
            <a:off x="762000" y="385481"/>
            <a:ext cx="7315200" cy="6015318"/>
          </a:xfrm>
          <a:prstGeom prst="rect">
            <a:avLst/>
          </a:prstGeom>
          <a:ln w="190500" cap="sq">
            <a:solidFill>
              <a:schemeClr val="accent1">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00B0F0"/>
                </a:solidFill>
              </a:rPr>
              <a:t>আটিজম</a:t>
            </a:r>
            <a:r>
              <a:rPr lang="en-US" dirty="0" smtClean="0">
                <a:solidFill>
                  <a:srgbClr val="00B0F0"/>
                </a:solidFill>
              </a:rPr>
              <a:t> </a:t>
            </a:r>
            <a:r>
              <a:rPr lang="en-US" dirty="0" err="1" smtClean="0">
                <a:solidFill>
                  <a:srgbClr val="00B0F0"/>
                </a:solidFill>
              </a:rPr>
              <a:t>সমস্যা</a:t>
            </a:r>
            <a:r>
              <a:rPr lang="en-US" dirty="0" smtClean="0">
                <a:solidFill>
                  <a:srgbClr val="00B0F0"/>
                </a:solidFill>
              </a:rPr>
              <a:t> </a:t>
            </a:r>
            <a:r>
              <a:rPr lang="en-US" dirty="0" err="1" smtClean="0">
                <a:solidFill>
                  <a:srgbClr val="00B0F0"/>
                </a:solidFill>
              </a:rPr>
              <a:t>সমাধানে</a:t>
            </a:r>
            <a:r>
              <a:rPr lang="en-US" dirty="0" smtClean="0">
                <a:solidFill>
                  <a:srgbClr val="00B0F0"/>
                </a:solidFill>
              </a:rPr>
              <a:t> </a:t>
            </a:r>
            <a:r>
              <a:rPr lang="en-US" dirty="0" err="1" smtClean="0">
                <a:solidFill>
                  <a:srgbClr val="00B0F0"/>
                </a:solidFill>
              </a:rPr>
              <a:t>সমাজকর্মির</a:t>
            </a:r>
            <a:r>
              <a:rPr lang="en-US" dirty="0" smtClean="0">
                <a:solidFill>
                  <a:srgbClr val="00B0F0"/>
                </a:solidFill>
              </a:rPr>
              <a:t> </a:t>
            </a:r>
            <a:r>
              <a:rPr lang="en-US" dirty="0" err="1" smtClean="0">
                <a:solidFill>
                  <a:srgbClr val="00B0F0"/>
                </a:solidFill>
              </a:rPr>
              <a:t>ভূমিকা</a:t>
            </a:r>
            <a:r>
              <a:rPr lang="en-US" dirty="0" smtClean="0">
                <a:solidFill>
                  <a:srgbClr val="00B0F0"/>
                </a:solidFill>
              </a:rPr>
              <a:t> (</a:t>
            </a:r>
            <a:r>
              <a:rPr lang="en-US" dirty="0" err="1" smtClean="0">
                <a:solidFill>
                  <a:srgbClr val="00B0F0"/>
                </a:solidFill>
              </a:rPr>
              <a:t>সংক্ষেপে</a:t>
            </a:r>
            <a:r>
              <a:rPr lang="en-US" dirty="0" smtClean="0">
                <a:solidFill>
                  <a:srgbClr val="00B0F0"/>
                </a:solidFill>
              </a:rPr>
              <a:t>)</a:t>
            </a:r>
            <a:endParaRPr lang="en-US" dirty="0">
              <a:solidFill>
                <a:srgbClr val="00B0F0"/>
              </a:solidFill>
            </a:endParaRPr>
          </a:p>
        </p:txBody>
      </p:sp>
      <p:sp>
        <p:nvSpPr>
          <p:cNvPr id="3" name="Content Placeholder 2"/>
          <p:cNvSpPr>
            <a:spLocks noGrp="1"/>
          </p:cNvSpPr>
          <p:nvPr>
            <p:ph idx="1"/>
          </p:nvPr>
        </p:nvSpPr>
        <p:spPr/>
        <p:txBody>
          <a:bodyPr>
            <a:normAutofit/>
          </a:bodyPr>
          <a:lstStyle/>
          <a:p>
            <a:pPr>
              <a:buNone/>
            </a:pPr>
            <a:r>
              <a:rPr lang="en-US" sz="2400" b="1" dirty="0" smtClean="0"/>
              <a:t>১। </a:t>
            </a:r>
            <a:r>
              <a:rPr lang="en-US" sz="2400" b="1" dirty="0" err="1" smtClean="0"/>
              <a:t>অটিজম</a:t>
            </a:r>
            <a:r>
              <a:rPr lang="en-US" sz="2400" b="1" dirty="0" smtClean="0"/>
              <a:t> </a:t>
            </a:r>
            <a:r>
              <a:rPr lang="en-US" sz="2400" b="1" dirty="0" err="1" smtClean="0"/>
              <a:t>আক্রান্তদের</a:t>
            </a:r>
            <a:r>
              <a:rPr lang="en-US" sz="2400" b="1" dirty="0" smtClean="0"/>
              <a:t> </a:t>
            </a:r>
            <a:r>
              <a:rPr lang="en-US" sz="2400" b="1" dirty="0" err="1" smtClean="0"/>
              <a:t>চিহ্নিতকরণ</a:t>
            </a:r>
            <a:endParaRPr lang="en-US" sz="2400" b="1" dirty="0" smtClean="0"/>
          </a:p>
          <a:p>
            <a:pPr>
              <a:buNone/>
            </a:pPr>
            <a:r>
              <a:rPr lang="en-US" sz="2400" b="1" dirty="0" smtClean="0"/>
              <a:t>২। </a:t>
            </a:r>
            <a:r>
              <a:rPr lang="en-US" sz="2400" b="1" dirty="0" err="1" smtClean="0"/>
              <a:t>আটিজম</a:t>
            </a:r>
            <a:r>
              <a:rPr lang="en-US" sz="2400" b="1" dirty="0" smtClean="0"/>
              <a:t> </a:t>
            </a:r>
            <a:r>
              <a:rPr lang="en-US" sz="2400" b="1" dirty="0" err="1" smtClean="0"/>
              <a:t>সম্পর্কে</a:t>
            </a:r>
            <a:r>
              <a:rPr lang="en-US" sz="2400" b="1" dirty="0" smtClean="0"/>
              <a:t> </a:t>
            </a:r>
            <a:r>
              <a:rPr lang="en-US" sz="2400" b="1" dirty="0" err="1" smtClean="0"/>
              <a:t>সামাজিক</a:t>
            </a:r>
            <a:r>
              <a:rPr lang="en-US" sz="2400" b="1" dirty="0" smtClean="0"/>
              <a:t> </a:t>
            </a:r>
            <a:r>
              <a:rPr lang="en-US" sz="2400" b="1" dirty="0" err="1" smtClean="0"/>
              <a:t>সচেতনতা</a:t>
            </a:r>
            <a:r>
              <a:rPr lang="en-US" sz="2400" b="1" dirty="0" smtClean="0"/>
              <a:t> </a:t>
            </a:r>
            <a:r>
              <a:rPr lang="en-US" sz="2400" b="1" dirty="0" err="1" smtClean="0"/>
              <a:t>বৃদ্ধি</a:t>
            </a:r>
            <a:endParaRPr lang="en-US" sz="2400" b="1" dirty="0" smtClean="0"/>
          </a:p>
          <a:p>
            <a:pPr>
              <a:buNone/>
            </a:pPr>
            <a:r>
              <a:rPr lang="en-US" sz="2400" b="1" dirty="0" smtClean="0"/>
              <a:t>৩। </a:t>
            </a:r>
            <a:r>
              <a:rPr lang="en-US" sz="2400" b="1" dirty="0" err="1" smtClean="0"/>
              <a:t>অটিজম</a:t>
            </a:r>
            <a:r>
              <a:rPr lang="en-US" sz="2400" b="1" dirty="0" smtClean="0"/>
              <a:t> </a:t>
            </a:r>
            <a:r>
              <a:rPr lang="en-US" sz="2400" b="1" dirty="0" err="1" smtClean="0"/>
              <a:t>আক্রান্তদের</a:t>
            </a:r>
            <a:r>
              <a:rPr lang="en-US" sz="2400" b="1" dirty="0" smtClean="0"/>
              <a:t> </a:t>
            </a:r>
            <a:r>
              <a:rPr lang="en-US" sz="2400" b="1" dirty="0" err="1" smtClean="0"/>
              <a:t>অধিকার</a:t>
            </a:r>
            <a:r>
              <a:rPr lang="en-US" sz="2400" b="1" dirty="0" smtClean="0"/>
              <a:t> </a:t>
            </a:r>
            <a:r>
              <a:rPr lang="en-US" sz="2400" b="1" dirty="0" err="1" smtClean="0"/>
              <a:t>রক্ষায়</a:t>
            </a:r>
            <a:r>
              <a:rPr lang="en-US" sz="2400" b="1" dirty="0" smtClean="0"/>
              <a:t> </a:t>
            </a:r>
            <a:r>
              <a:rPr lang="en-US" sz="2400" b="1" dirty="0" err="1" smtClean="0"/>
              <a:t>সামাজিক</a:t>
            </a:r>
            <a:r>
              <a:rPr lang="en-US" sz="2400" b="1" dirty="0" smtClean="0"/>
              <a:t> </a:t>
            </a:r>
            <a:r>
              <a:rPr lang="en-US" sz="2400" b="1" dirty="0" err="1" smtClean="0"/>
              <a:t>আন্দোলন</a:t>
            </a:r>
            <a:endParaRPr lang="en-US" sz="2400" b="1" dirty="0" smtClean="0"/>
          </a:p>
          <a:p>
            <a:pPr>
              <a:buNone/>
            </a:pPr>
            <a:r>
              <a:rPr lang="en-US" sz="2400" b="1" dirty="0" smtClean="0"/>
              <a:t>৪। </a:t>
            </a:r>
            <a:r>
              <a:rPr lang="en-US" sz="2400" b="1" dirty="0" err="1" smtClean="0"/>
              <a:t>চিকিৎসা</a:t>
            </a:r>
            <a:r>
              <a:rPr lang="en-US" sz="2400" b="1" dirty="0" smtClean="0"/>
              <a:t> </a:t>
            </a:r>
            <a:r>
              <a:rPr lang="en-US" sz="2400" b="1" dirty="0" err="1" smtClean="0"/>
              <a:t>সেবার</a:t>
            </a:r>
            <a:r>
              <a:rPr lang="en-US" sz="2400" b="1" dirty="0" smtClean="0"/>
              <a:t> </a:t>
            </a:r>
            <a:r>
              <a:rPr lang="en-US" sz="2400" b="1" dirty="0" err="1" smtClean="0"/>
              <a:t>জন্য</a:t>
            </a:r>
            <a:r>
              <a:rPr lang="en-US" sz="2400" b="1" dirty="0" smtClean="0"/>
              <a:t> </a:t>
            </a:r>
            <a:r>
              <a:rPr lang="en-US" sz="2400" b="1" dirty="0" err="1" smtClean="0"/>
              <a:t>সামাজিক</a:t>
            </a:r>
            <a:r>
              <a:rPr lang="en-US" sz="2400" b="1" dirty="0" smtClean="0"/>
              <a:t> </a:t>
            </a:r>
            <a:r>
              <a:rPr lang="en-US" sz="2400" b="1" dirty="0" err="1" smtClean="0"/>
              <a:t>সচেতনতা</a:t>
            </a:r>
            <a:r>
              <a:rPr lang="en-US" sz="2400" b="1" dirty="0" smtClean="0"/>
              <a:t> </a:t>
            </a:r>
            <a:r>
              <a:rPr lang="en-US" sz="2400" b="1" dirty="0" err="1" smtClean="0"/>
              <a:t>সৃষ্টি</a:t>
            </a:r>
            <a:endParaRPr lang="en-US" sz="2400" b="1" dirty="0" smtClean="0"/>
          </a:p>
          <a:p>
            <a:pPr>
              <a:buNone/>
            </a:pPr>
            <a:r>
              <a:rPr lang="en-US" sz="2400" b="1" dirty="0" smtClean="0"/>
              <a:t>৫। </a:t>
            </a:r>
            <a:r>
              <a:rPr lang="en-US" sz="2400" b="1" dirty="0" err="1" smtClean="0"/>
              <a:t>অটিজমে</a:t>
            </a:r>
            <a:r>
              <a:rPr lang="en-US" sz="2400" b="1" dirty="0" smtClean="0"/>
              <a:t> </a:t>
            </a:r>
            <a:r>
              <a:rPr lang="en-US" sz="2400" b="1" dirty="0" err="1" smtClean="0"/>
              <a:t>আক্রান্তদের</a:t>
            </a:r>
            <a:r>
              <a:rPr lang="en-US" sz="2400" b="1" dirty="0" smtClean="0"/>
              <a:t> </a:t>
            </a:r>
            <a:r>
              <a:rPr lang="en-US" sz="2400" b="1" dirty="0" err="1" smtClean="0"/>
              <a:t>পূনর্বাসনে</a:t>
            </a:r>
            <a:r>
              <a:rPr lang="en-US" sz="2400" b="1" dirty="0" smtClean="0"/>
              <a:t> </a:t>
            </a:r>
            <a:r>
              <a:rPr lang="en-US" sz="2400" b="1" dirty="0" err="1" smtClean="0"/>
              <a:t>রাষ্ট্রের</a:t>
            </a:r>
            <a:r>
              <a:rPr lang="en-US" sz="2400" b="1" dirty="0" smtClean="0"/>
              <a:t> </a:t>
            </a:r>
            <a:r>
              <a:rPr lang="en-US" sz="2400" b="1" dirty="0" err="1" smtClean="0"/>
              <a:t>দৃষ্টি</a:t>
            </a:r>
            <a:r>
              <a:rPr lang="en-US" sz="2400" b="1" dirty="0" smtClean="0"/>
              <a:t> </a:t>
            </a:r>
            <a:r>
              <a:rPr lang="en-US" sz="2400" b="1" dirty="0" err="1" smtClean="0"/>
              <a:t>আকর্ষণ</a:t>
            </a:r>
            <a:endParaRPr lang="en-US" sz="2400" b="1" dirty="0" smtClean="0"/>
          </a:p>
          <a:p>
            <a:pPr>
              <a:buNone/>
            </a:pPr>
            <a:r>
              <a:rPr lang="en-US" sz="2400" b="1" dirty="0" smtClean="0"/>
              <a:t>৬। </a:t>
            </a:r>
            <a:r>
              <a:rPr lang="en-US" sz="2400" b="1" dirty="0" err="1" smtClean="0"/>
              <a:t>অটিস্টিক</a:t>
            </a:r>
            <a:r>
              <a:rPr lang="en-US" sz="2400" b="1" dirty="0" smtClean="0"/>
              <a:t> </a:t>
            </a:r>
            <a:r>
              <a:rPr lang="en-US" sz="2400" b="1" dirty="0" err="1" smtClean="0"/>
              <a:t>শিশুদের</a:t>
            </a:r>
            <a:r>
              <a:rPr lang="en-US" sz="2400" b="1" dirty="0" smtClean="0"/>
              <a:t> </a:t>
            </a:r>
            <a:r>
              <a:rPr lang="en-US" sz="2400" b="1" dirty="0" err="1" smtClean="0"/>
              <a:t>নিয়ে</a:t>
            </a:r>
            <a:r>
              <a:rPr lang="en-US" sz="2400" b="1" dirty="0" smtClean="0"/>
              <a:t> </a:t>
            </a:r>
            <a:r>
              <a:rPr lang="en-US" sz="2400" b="1" dirty="0" err="1" smtClean="0"/>
              <a:t>সামাজিক</a:t>
            </a:r>
            <a:r>
              <a:rPr lang="en-US" sz="2400" b="1" dirty="0" smtClean="0"/>
              <a:t> </a:t>
            </a:r>
            <a:r>
              <a:rPr lang="en-US" sz="2400" b="1" dirty="0" err="1" smtClean="0"/>
              <a:t>গবেষণা</a:t>
            </a:r>
            <a:endParaRPr lang="en-US" sz="2400" b="1" dirty="0" smtClean="0"/>
          </a:p>
          <a:p>
            <a:pPr>
              <a:buNone/>
            </a:pPr>
            <a:r>
              <a:rPr lang="en-US" sz="2400" b="1" dirty="0" smtClean="0"/>
              <a:t>৭। </a:t>
            </a:r>
            <a:r>
              <a:rPr lang="en-US" sz="2400" b="1" dirty="0" err="1" smtClean="0"/>
              <a:t>সরকারী</a:t>
            </a:r>
            <a:r>
              <a:rPr lang="en-US" sz="2400" b="1" dirty="0" smtClean="0"/>
              <a:t> ও </a:t>
            </a:r>
            <a:r>
              <a:rPr lang="en-US" sz="2400" b="1" dirty="0" err="1" smtClean="0"/>
              <a:t>বেসরকারী</a:t>
            </a:r>
            <a:r>
              <a:rPr lang="en-US" sz="2400" b="1" dirty="0" smtClean="0"/>
              <a:t> </a:t>
            </a:r>
            <a:r>
              <a:rPr lang="en-US" sz="2400" b="1" dirty="0" err="1" smtClean="0"/>
              <a:t>সেবা</a:t>
            </a:r>
            <a:r>
              <a:rPr lang="en-US" sz="2400" b="1" dirty="0" smtClean="0"/>
              <a:t> </a:t>
            </a:r>
            <a:r>
              <a:rPr lang="en-US" sz="2400" b="1" dirty="0" err="1" smtClean="0"/>
              <a:t>ব্যবস্থায়</a:t>
            </a:r>
            <a:r>
              <a:rPr lang="en-US" sz="2400" b="1" dirty="0" smtClean="0"/>
              <a:t> </a:t>
            </a:r>
            <a:r>
              <a:rPr lang="en-US" sz="2400" b="1" dirty="0" err="1" smtClean="0"/>
              <a:t>সমন্বয়</a:t>
            </a:r>
            <a:r>
              <a:rPr lang="en-US" sz="2400" b="1" dirty="0" smtClean="0"/>
              <a:t> </a:t>
            </a:r>
            <a:r>
              <a:rPr lang="en-US" sz="2400" b="1" dirty="0" err="1" smtClean="0"/>
              <a:t>সাধনে</a:t>
            </a:r>
            <a:r>
              <a:rPr lang="en-US" sz="2400" b="1" dirty="0" smtClean="0"/>
              <a:t> </a:t>
            </a:r>
            <a:r>
              <a:rPr lang="en-US" sz="2400" b="1" dirty="0" err="1" smtClean="0"/>
              <a:t>সহায়তা</a:t>
            </a:r>
            <a:endParaRPr lang="en-US" sz="2400" b="1" dirty="0" smtClean="0"/>
          </a:p>
          <a:p>
            <a:pPr>
              <a:buNone/>
            </a:pPr>
            <a:r>
              <a:rPr lang="en-US" sz="2400" b="1" dirty="0" smtClean="0"/>
              <a:t>৮। </a:t>
            </a:r>
            <a:r>
              <a:rPr lang="en-US" sz="2400" b="1" dirty="0" err="1" smtClean="0"/>
              <a:t>অটিজম</a:t>
            </a:r>
            <a:r>
              <a:rPr lang="en-US" sz="2400" b="1" dirty="0" smtClean="0"/>
              <a:t> </a:t>
            </a:r>
            <a:r>
              <a:rPr lang="en-US" sz="2400" b="1" dirty="0" err="1" smtClean="0"/>
              <a:t>কোন</a:t>
            </a:r>
            <a:r>
              <a:rPr lang="en-US" sz="2400" b="1" dirty="0" smtClean="0"/>
              <a:t> </a:t>
            </a:r>
            <a:r>
              <a:rPr lang="en-US" sz="2400" b="1" dirty="0" err="1" smtClean="0"/>
              <a:t>রোগ</a:t>
            </a:r>
            <a:r>
              <a:rPr lang="en-US" sz="2400" b="1" dirty="0" smtClean="0"/>
              <a:t> </a:t>
            </a:r>
            <a:r>
              <a:rPr lang="en-US" sz="2400" b="1" dirty="0" err="1" smtClean="0"/>
              <a:t>নয়</a:t>
            </a:r>
            <a:r>
              <a:rPr lang="en-US" sz="2400" b="1" dirty="0" smtClean="0"/>
              <a:t>, </a:t>
            </a:r>
            <a:r>
              <a:rPr lang="en-US" sz="2400" b="1" dirty="0" err="1" smtClean="0"/>
              <a:t>এটি</a:t>
            </a:r>
            <a:r>
              <a:rPr lang="en-US" sz="2400" b="1" dirty="0" smtClean="0"/>
              <a:t> </a:t>
            </a:r>
            <a:r>
              <a:rPr lang="en-US" sz="2400" b="1" dirty="0" err="1" smtClean="0"/>
              <a:t>একটি</a:t>
            </a:r>
            <a:r>
              <a:rPr lang="en-US" sz="2400" b="1" dirty="0" smtClean="0"/>
              <a:t> </a:t>
            </a:r>
            <a:r>
              <a:rPr lang="en-US" sz="2400" b="1" dirty="0" err="1" smtClean="0"/>
              <a:t>পরিস্থিতি—একথাটি</a:t>
            </a:r>
            <a:r>
              <a:rPr lang="en-US" sz="2400" b="1" dirty="0" smtClean="0"/>
              <a:t> </a:t>
            </a:r>
            <a:r>
              <a:rPr lang="en-US" sz="2400" b="1" dirty="0" err="1" smtClean="0"/>
              <a:t>ব্যাপক</a:t>
            </a:r>
            <a:r>
              <a:rPr lang="en-US" sz="2400" b="1" dirty="0" smtClean="0"/>
              <a:t> </a:t>
            </a:r>
            <a:r>
              <a:rPr lang="en-US" sz="2400" b="1" dirty="0" err="1" smtClean="0"/>
              <a:t>প্রচার</a:t>
            </a:r>
            <a:endParaRPr lang="en-US" sz="2400" b="1" dirty="0" smtClean="0"/>
          </a:p>
          <a:p>
            <a:pPr>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amond(in)">
                                      <p:cBhvr>
                                        <p:cTn id="21" dur="2000"/>
                                        <p:tgtEl>
                                          <p:spTgt spid="3">
                                            <p:txEl>
                                              <p:pRg st="3" end="3"/>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amond(in)">
                                      <p:cBhvr>
                                        <p:cTn id="24" dur="2000"/>
                                        <p:tgtEl>
                                          <p:spTgt spid="3">
                                            <p:txEl>
                                              <p:pRg st="4" end="4"/>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2000"/>
                                        <p:tgtEl>
                                          <p:spTgt spid="3">
                                            <p:txEl>
                                              <p:pRg st="5" end="5"/>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amond(in)">
                                      <p:cBhvr>
                                        <p:cTn id="30" dur="2000"/>
                                        <p:tgtEl>
                                          <p:spTgt spid="3">
                                            <p:txEl>
                                              <p:pRg st="6" end="6"/>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amond(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একক</a:t>
            </a:r>
            <a:r>
              <a:rPr lang="en-US" dirty="0" smtClean="0">
                <a:solidFill>
                  <a:srgbClr val="00B0F0"/>
                </a:solidFill>
              </a:rPr>
              <a:t> </a:t>
            </a:r>
            <a:r>
              <a:rPr lang="en-US" dirty="0" err="1" smtClean="0">
                <a:solidFill>
                  <a:srgbClr val="00B0F0"/>
                </a:solidFill>
              </a:rPr>
              <a:t>কাজ</a:t>
            </a:r>
            <a:endParaRPr lang="en-US" dirty="0">
              <a:solidFill>
                <a:srgbClr val="00B0F0"/>
              </a:solidFill>
            </a:endParaRPr>
          </a:p>
        </p:txBody>
      </p:sp>
      <p:sp>
        <p:nvSpPr>
          <p:cNvPr id="3" name="Content Placeholder 2"/>
          <p:cNvSpPr>
            <a:spLocks noGrp="1"/>
          </p:cNvSpPr>
          <p:nvPr>
            <p:ph idx="1"/>
          </p:nvPr>
        </p:nvSpPr>
        <p:spPr/>
        <p:txBody>
          <a:bodyPr/>
          <a:lstStyle/>
          <a:p>
            <a:pPr>
              <a:buNone/>
            </a:pPr>
            <a:r>
              <a:rPr lang="en-US" dirty="0" smtClean="0"/>
              <a:t> </a:t>
            </a:r>
            <a:r>
              <a:rPr lang="en-US" dirty="0" smtClean="0">
                <a:solidFill>
                  <a:srgbClr val="FFFF00"/>
                </a:solidFill>
              </a:rPr>
              <a:t>১।Autism </a:t>
            </a:r>
            <a:r>
              <a:rPr lang="en-US" dirty="0" err="1" smtClean="0">
                <a:solidFill>
                  <a:srgbClr val="FFFF00"/>
                </a:solidFill>
              </a:rPr>
              <a:t>এর</a:t>
            </a:r>
            <a:r>
              <a:rPr lang="en-US" dirty="0" smtClean="0">
                <a:solidFill>
                  <a:srgbClr val="FFFF00"/>
                </a:solidFill>
              </a:rPr>
              <a:t> </a:t>
            </a:r>
            <a:r>
              <a:rPr lang="en-US" dirty="0" err="1" smtClean="0">
                <a:solidFill>
                  <a:srgbClr val="FFFF00"/>
                </a:solidFill>
              </a:rPr>
              <a:t>বাংলা</a:t>
            </a:r>
            <a:r>
              <a:rPr lang="en-US" dirty="0" smtClean="0">
                <a:solidFill>
                  <a:srgbClr val="FFFF00"/>
                </a:solidFill>
              </a:rPr>
              <a:t> </a:t>
            </a:r>
            <a:r>
              <a:rPr lang="en-US" dirty="0" err="1" smtClean="0">
                <a:solidFill>
                  <a:srgbClr val="FFFF00"/>
                </a:solidFill>
              </a:rPr>
              <a:t>প্রতিশব্দ</a:t>
            </a:r>
            <a:r>
              <a:rPr lang="en-US" dirty="0" smtClean="0">
                <a:solidFill>
                  <a:srgbClr val="FFFF00"/>
                </a:solidFill>
              </a:rPr>
              <a:t> </a:t>
            </a:r>
            <a:r>
              <a:rPr lang="en-US" dirty="0" err="1" smtClean="0">
                <a:solidFill>
                  <a:srgbClr val="FFFF00"/>
                </a:solidFill>
              </a:rPr>
              <a:t>কী</a:t>
            </a:r>
            <a:r>
              <a:rPr lang="en-US" dirty="0" smtClean="0">
                <a:solidFill>
                  <a:srgbClr val="FFFF00"/>
                </a:solidFill>
              </a:rPr>
              <a:t> ?</a:t>
            </a:r>
          </a:p>
          <a:p>
            <a:pPr>
              <a:buNone/>
            </a:pPr>
            <a:r>
              <a:rPr lang="en-US" dirty="0" smtClean="0"/>
              <a:t> ক) </a:t>
            </a:r>
            <a:r>
              <a:rPr lang="en-US" dirty="0" err="1" smtClean="0"/>
              <a:t>প্রতিবন্ধিতা</a:t>
            </a:r>
            <a:r>
              <a:rPr lang="en-US" dirty="0" smtClean="0"/>
              <a:t>          খ) </a:t>
            </a:r>
            <a:r>
              <a:rPr lang="en-US" dirty="0" err="1" smtClean="0"/>
              <a:t>প্রতিবন্ধকতা</a:t>
            </a:r>
            <a:endParaRPr lang="en-US" dirty="0" smtClean="0"/>
          </a:p>
          <a:p>
            <a:pPr>
              <a:buNone/>
            </a:pPr>
            <a:r>
              <a:rPr lang="en-US" dirty="0" smtClean="0"/>
              <a:t>গ ) </a:t>
            </a:r>
            <a:r>
              <a:rPr lang="en-US" dirty="0" err="1" smtClean="0"/>
              <a:t>আত্নসংবৃতি</a:t>
            </a:r>
            <a:r>
              <a:rPr lang="en-US" dirty="0" smtClean="0"/>
              <a:t>         ঘ ) </a:t>
            </a:r>
            <a:r>
              <a:rPr lang="en-US" dirty="0" err="1" smtClean="0"/>
              <a:t>আত্নসম্প্রীতি</a:t>
            </a:r>
            <a:endParaRPr lang="en-US" dirty="0" smtClean="0"/>
          </a:p>
          <a:p>
            <a:pPr>
              <a:buNone/>
            </a:pPr>
            <a:r>
              <a:rPr lang="en-US" dirty="0" smtClean="0"/>
              <a:t> </a:t>
            </a:r>
            <a:r>
              <a:rPr lang="en-US" dirty="0" smtClean="0">
                <a:solidFill>
                  <a:srgbClr val="FFFF00"/>
                </a:solidFill>
              </a:rPr>
              <a:t>২।নিম্নের </a:t>
            </a:r>
            <a:r>
              <a:rPr lang="en-US" dirty="0" err="1" smtClean="0">
                <a:solidFill>
                  <a:srgbClr val="FFFF00"/>
                </a:solidFill>
              </a:rPr>
              <a:t>কোনটি</a:t>
            </a:r>
            <a:r>
              <a:rPr lang="en-US" dirty="0" smtClean="0">
                <a:solidFill>
                  <a:srgbClr val="FFFF00"/>
                </a:solidFill>
              </a:rPr>
              <a:t> </a:t>
            </a:r>
            <a:r>
              <a:rPr lang="en-US" dirty="0" err="1" smtClean="0">
                <a:solidFill>
                  <a:srgbClr val="FFFF00"/>
                </a:solidFill>
              </a:rPr>
              <a:t>অটিজমের</a:t>
            </a:r>
            <a:r>
              <a:rPr lang="en-US" dirty="0" smtClean="0">
                <a:solidFill>
                  <a:srgbClr val="FFFF00"/>
                </a:solidFill>
              </a:rPr>
              <a:t> </a:t>
            </a:r>
            <a:r>
              <a:rPr lang="en-US" dirty="0" err="1" smtClean="0">
                <a:solidFill>
                  <a:srgbClr val="FFFF00"/>
                </a:solidFill>
              </a:rPr>
              <a:t>বৈশিষ্ট্য</a:t>
            </a:r>
            <a:r>
              <a:rPr lang="en-US" dirty="0" smtClean="0">
                <a:solidFill>
                  <a:srgbClr val="FFFF00"/>
                </a:solidFill>
              </a:rPr>
              <a:t> </a:t>
            </a:r>
            <a:r>
              <a:rPr lang="en-US" dirty="0" err="1" smtClean="0">
                <a:solidFill>
                  <a:srgbClr val="FFFF00"/>
                </a:solidFill>
              </a:rPr>
              <a:t>নয়</a:t>
            </a:r>
            <a:r>
              <a:rPr lang="en-US" dirty="0" smtClean="0">
                <a:solidFill>
                  <a:srgbClr val="FFFF00"/>
                </a:solidFill>
              </a:rPr>
              <a:t> ?</a:t>
            </a:r>
          </a:p>
          <a:p>
            <a:pPr>
              <a:buNone/>
            </a:pPr>
            <a:r>
              <a:rPr lang="en-US" dirty="0" smtClean="0"/>
              <a:t>ক) </a:t>
            </a:r>
            <a:r>
              <a:rPr lang="en-US" dirty="0" err="1" smtClean="0"/>
              <a:t>মস্তিস্কের</a:t>
            </a:r>
            <a:r>
              <a:rPr lang="en-US" dirty="0" smtClean="0"/>
              <a:t> </a:t>
            </a:r>
            <a:r>
              <a:rPr lang="en-US" dirty="0" err="1" smtClean="0"/>
              <a:t>বিকাশজনিত</a:t>
            </a:r>
            <a:r>
              <a:rPr lang="en-US" dirty="0" smtClean="0"/>
              <a:t> </a:t>
            </a:r>
            <a:r>
              <a:rPr lang="en-US" dirty="0" err="1" smtClean="0"/>
              <a:t>প্রতিবন্ধকতা</a:t>
            </a:r>
            <a:r>
              <a:rPr lang="en-US" dirty="0" smtClean="0"/>
              <a:t>           </a:t>
            </a:r>
          </a:p>
          <a:p>
            <a:pPr>
              <a:buNone/>
            </a:pPr>
            <a:r>
              <a:rPr lang="en-US" dirty="0" smtClean="0"/>
              <a:t>খ) </a:t>
            </a:r>
            <a:r>
              <a:rPr lang="en-US" dirty="0" err="1" smtClean="0"/>
              <a:t>তিন</a:t>
            </a:r>
            <a:r>
              <a:rPr lang="en-US" dirty="0" smtClean="0"/>
              <a:t> </a:t>
            </a:r>
            <a:r>
              <a:rPr lang="en-US" dirty="0" err="1" smtClean="0"/>
              <a:t>বছরের</a:t>
            </a:r>
            <a:r>
              <a:rPr lang="en-US" dirty="0" smtClean="0"/>
              <a:t> </a:t>
            </a:r>
            <a:r>
              <a:rPr lang="en-US" dirty="0" err="1" smtClean="0"/>
              <a:t>পূর্বে</a:t>
            </a:r>
            <a:r>
              <a:rPr lang="en-US" dirty="0" smtClean="0"/>
              <a:t> </a:t>
            </a:r>
            <a:r>
              <a:rPr lang="en-US" dirty="0" err="1" smtClean="0"/>
              <a:t>লক্ষ</a:t>
            </a:r>
            <a:r>
              <a:rPr lang="en-US" dirty="0" smtClean="0"/>
              <a:t> </a:t>
            </a:r>
            <a:r>
              <a:rPr lang="en-US" dirty="0" err="1" smtClean="0"/>
              <a:t>করা</a:t>
            </a:r>
            <a:r>
              <a:rPr lang="en-US" dirty="0" smtClean="0"/>
              <a:t> </a:t>
            </a:r>
            <a:r>
              <a:rPr lang="en-US" dirty="0" err="1" smtClean="0"/>
              <a:t>যায়</a:t>
            </a:r>
            <a:endParaRPr lang="en-US" dirty="0" smtClean="0"/>
          </a:p>
          <a:p>
            <a:pPr>
              <a:buNone/>
            </a:pPr>
            <a:r>
              <a:rPr lang="en-US" dirty="0" smtClean="0"/>
              <a:t>গ ) </a:t>
            </a:r>
            <a:r>
              <a:rPr lang="en-US" dirty="0" err="1" smtClean="0"/>
              <a:t>শিশু</a:t>
            </a:r>
            <a:r>
              <a:rPr lang="en-US" dirty="0" smtClean="0"/>
              <a:t> </a:t>
            </a:r>
            <a:r>
              <a:rPr lang="en-US" dirty="0" err="1" smtClean="0"/>
              <a:t>একটি</a:t>
            </a:r>
            <a:r>
              <a:rPr lang="en-US" dirty="0" smtClean="0"/>
              <a:t> </a:t>
            </a:r>
            <a:r>
              <a:rPr lang="en-US" dirty="0" err="1" smtClean="0"/>
              <a:t>কাজ</a:t>
            </a:r>
            <a:r>
              <a:rPr lang="en-US" dirty="0" smtClean="0"/>
              <a:t> </a:t>
            </a:r>
            <a:r>
              <a:rPr lang="en-US" dirty="0" err="1" smtClean="0"/>
              <a:t>বারবার</a:t>
            </a:r>
            <a:r>
              <a:rPr lang="en-US" dirty="0" smtClean="0"/>
              <a:t> </a:t>
            </a:r>
            <a:r>
              <a:rPr lang="en-US" dirty="0" err="1" smtClean="0"/>
              <a:t>করে</a:t>
            </a:r>
            <a:r>
              <a:rPr lang="en-US" dirty="0" smtClean="0"/>
              <a:t> </a:t>
            </a:r>
          </a:p>
          <a:p>
            <a:pPr>
              <a:buNone/>
            </a:pPr>
            <a:r>
              <a:rPr lang="en-US" dirty="0" smtClean="0"/>
              <a:t>ঘ ) </a:t>
            </a:r>
            <a:r>
              <a:rPr lang="en-US" dirty="0" err="1" smtClean="0"/>
              <a:t>শিশুটি</a:t>
            </a:r>
            <a:r>
              <a:rPr lang="en-US" dirty="0" smtClean="0"/>
              <a:t> </a:t>
            </a:r>
            <a:r>
              <a:rPr lang="en-US" dirty="0" err="1" smtClean="0"/>
              <a:t>স্মার্ট</a:t>
            </a:r>
            <a:r>
              <a:rPr lang="en-US" dirty="0" smtClean="0"/>
              <a:t> </a:t>
            </a:r>
            <a:r>
              <a:rPr lang="en-US" dirty="0" err="1" smtClean="0"/>
              <a:t>বা</a:t>
            </a:r>
            <a:r>
              <a:rPr lang="en-US" dirty="0" smtClean="0"/>
              <a:t> </a:t>
            </a:r>
            <a:r>
              <a:rPr lang="en-US" dirty="0" err="1" smtClean="0"/>
              <a:t>চটপটে</a:t>
            </a:r>
            <a:r>
              <a:rPr lang="en-US" dirty="0" smtClean="0"/>
              <a:t> </a:t>
            </a:r>
            <a:r>
              <a:rPr lang="en-US" dirty="0" err="1" smtClean="0"/>
              <a:t>হয়</a:t>
            </a:r>
            <a:r>
              <a:rPr lang="en-US" dirty="0" smtClean="0"/>
              <a:t>       </a:t>
            </a:r>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amond(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amond(in)">
                                      <p:cBhvr>
                                        <p:cTn id="30" dur="2000"/>
                                        <p:tgtEl>
                                          <p:spTgt spid="3">
                                            <p:txEl>
                                              <p:pRg st="4" end="4"/>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amond(in)">
                                      <p:cBhvr>
                                        <p:cTn id="33" dur="2000"/>
                                        <p:tgtEl>
                                          <p:spTgt spid="3">
                                            <p:txEl>
                                              <p:pRg st="5" end="5"/>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diamond(in)">
                                      <p:cBhvr>
                                        <p:cTn id="36" dur="2000"/>
                                        <p:tgtEl>
                                          <p:spTgt spid="3">
                                            <p:txEl>
                                              <p:pRg st="6" end="6"/>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diamond(in)">
                                      <p:cBhvr>
                                        <p:cTn id="3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81800" cy="1143000"/>
          </a:xfrm>
        </p:spPr>
        <p:txBody>
          <a:bodyPr>
            <a:normAutofit/>
          </a:bodyPr>
          <a:lstStyle/>
          <a:p>
            <a:r>
              <a:rPr lang="en-US" sz="5400" dirty="0" err="1" smtClean="0">
                <a:solidFill>
                  <a:srgbClr val="00B0F0"/>
                </a:solidFill>
              </a:rPr>
              <a:t>দলীয়</a:t>
            </a:r>
            <a:r>
              <a:rPr lang="en-US" sz="5400" dirty="0" smtClean="0">
                <a:solidFill>
                  <a:srgbClr val="00B0F0"/>
                </a:solidFill>
              </a:rPr>
              <a:t> </a:t>
            </a:r>
            <a:r>
              <a:rPr lang="en-US" sz="5400" dirty="0" err="1" smtClean="0">
                <a:solidFill>
                  <a:srgbClr val="00B0F0"/>
                </a:solidFill>
              </a:rPr>
              <a:t>কাজ</a:t>
            </a:r>
            <a:endParaRPr lang="en-US" sz="5400" dirty="0">
              <a:solidFill>
                <a:srgbClr val="00B0F0"/>
              </a:solidFill>
            </a:endParaRPr>
          </a:p>
        </p:txBody>
      </p:sp>
      <p:sp>
        <p:nvSpPr>
          <p:cNvPr id="3" name="Content Placeholder 2"/>
          <p:cNvSpPr>
            <a:spLocks noGrp="1"/>
          </p:cNvSpPr>
          <p:nvPr>
            <p:ph idx="1"/>
          </p:nvPr>
        </p:nvSpPr>
        <p:spPr/>
        <p:txBody>
          <a:bodyPr>
            <a:normAutofit/>
          </a:bodyPr>
          <a:lstStyle/>
          <a:p>
            <a:endParaRPr lang="en-US" sz="4000" b="1" dirty="0" smtClean="0"/>
          </a:p>
          <a:p>
            <a:r>
              <a:rPr lang="en-US" sz="4000" b="1" dirty="0" err="1" smtClean="0"/>
              <a:t>অটিজম</a:t>
            </a:r>
            <a:r>
              <a:rPr lang="en-US" sz="4000" b="1" dirty="0" smtClean="0"/>
              <a:t> </a:t>
            </a:r>
            <a:r>
              <a:rPr lang="en-US" sz="4000" b="1" dirty="0" err="1" smtClean="0"/>
              <a:t>সমস্যা</a:t>
            </a:r>
            <a:r>
              <a:rPr lang="en-US" sz="4000" b="1" dirty="0" smtClean="0"/>
              <a:t> </a:t>
            </a:r>
            <a:r>
              <a:rPr lang="en-US" sz="4000" b="1" dirty="0" err="1" smtClean="0"/>
              <a:t>দূরিকরণে</a:t>
            </a:r>
            <a:r>
              <a:rPr lang="en-US" sz="4000" b="1" dirty="0" smtClean="0"/>
              <a:t> </a:t>
            </a:r>
            <a:r>
              <a:rPr lang="en-US" sz="4000" b="1" dirty="0" err="1" smtClean="0"/>
              <a:t>সমাজকর্মির</a:t>
            </a:r>
            <a:r>
              <a:rPr lang="en-US" sz="4000" b="1" dirty="0" smtClean="0"/>
              <a:t> </a:t>
            </a:r>
            <a:r>
              <a:rPr lang="en-US" sz="4000" b="1" dirty="0" err="1" smtClean="0"/>
              <a:t>ভূমিকা</a:t>
            </a:r>
            <a:r>
              <a:rPr lang="en-US" sz="4000" b="1" dirty="0" smtClean="0"/>
              <a:t> </a:t>
            </a:r>
            <a:r>
              <a:rPr lang="en-US" sz="4000" b="1" dirty="0" err="1" smtClean="0"/>
              <a:t>তালিকা</a:t>
            </a:r>
            <a:r>
              <a:rPr lang="en-US" sz="4000" b="1" dirty="0" smtClean="0"/>
              <a:t> </a:t>
            </a:r>
            <a:r>
              <a:rPr lang="en-US" sz="4000" b="1" dirty="0" err="1" smtClean="0"/>
              <a:t>আকারে</a:t>
            </a:r>
            <a:r>
              <a:rPr lang="en-US" sz="4000" b="1" dirty="0" smtClean="0"/>
              <a:t> </a:t>
            </a:r>
            <a:r>
              <a:rPr lang="en-US" sz="4000" b="1" dirty="0" err="1" smtClean="0"/>
              <a:t>উল্লেখ</a:t>
            </a:r>
            <a:r>
              <a:rPr lang="en-US" sz="4000" b="1" dirty="0" smtClean="0"/>
              <a:t> </a:t>
            </a:r>
            <a:r>
              <a:rPr lang="en-US" sz="4000" b="1" dirty="0" err="1" smtClean="0"/>
              <a:t>কর</a:t>
            </a:r>
            <a:r>
              <a:rPr lang="en-US" sz="4000" b="1" dirty="0" smtClean="0"/>
              <a:t>।</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Beveled 3">
            <a:extLst>
              <a:ext uri="{FF2B5EF4-FFF2-40B4-BE49-F238E27FC236}">
                <a16:creationId xmlns="" xmlns:a16="http://schemas.microsoft.com/office/drawing/2014/main" id="{0CFA54E7-A130-4616-B3B8-0A5A6E5E25EC}"/>
              </a:ext>
            </a:extLst>
          </p:cNvPr>
          <p:cNvSpPr>
            <a:spLocks noGrp="1"/>
          </p:cNvSpPr>
          <p:nvPr>
            <p:ph idx="1"/>
          </p:nvPr>
        </p:nvSpPr>
        <p:spPr>
          <a:xfrm>
            <a:off x="4267200" y="2057400"/>
            <a:ext cx="4267200" cy="3962400"/>
          </a:xfrm>
          <a:prstGeom prst="bevel">
            <a:avLst/>
          </a:prstGeom>
          <a:solidFill>
            <a:srgbClr val="FFDC00"/>
          </a:solidFill>
          <a:ln>
            <a:solidFill>
              <a:srgbClr val="0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buNone/>
            </a:pPr>
            <a:r>
              <a:rPr lang="en-US" sz="2000" b="1" dirty="0" err="1" smtClean="0">
                <a:solidFill>
                  <a:srgbClr val="0070C0"/>
                </a:solidFill>
              </a:rPr>
              <a:t>মোহাম্মদ</a:t>
            </a:r>
            <a:r>
              <a:rPr lang="en-US" sz="2000" b="1" dirty="0" smtClean="0">
                <a:solidFill>
                  <a:srgbClr val="0070C0"/>
                </a:solidFill>
              </a:rPr>
              <a:t> </a:t>
            </a:r>
            <a:r>
              <a:rPr lang="en-US" sz="2000" b="1" dirty="0" err="1" smtClean="0">
                <a:solidFill>
                  <a:srgbClr val="0070C0"/>
                </a:solidFill>
              </a:rPr>
              <a:t>নজরুল</a:t>
            </a:r>
            <a:r>
              <a:rPr lang="en-US" sz="2000" b="1" dirty="0" smtClean="0">
                <a:solidFill>
                  <a:srgbClr val="0070C0"/>
                </a:solidFill>
              </a:rPr>
              <a:t> </a:t>
            </a:r>
            <a:r>
              <a:rPr lang="en-US" sz="2000" b="1" dirty="0" err="1" smtClean="0">
                <a:solidFill>
                  <a:srgbClr val="0070C0"/>
                </a:solidFill>
              </a:rPr>
              <a:t>ইসলাম</a:t>
            </a:r>
            <a:endParaRPr lang="en-US" sz="2000" b="1" dirty="0" smtClean="0">
              <a:solidFill>
                <a:srgbClr val="0070C0"/>
              </a:solidFill>
            </a:endParaRPr>
          </a:p>
          <a:p>
            <a:pPr>
              <a:lnSpc>
                <a:spcPct val="150000"/>
              </a:lnSpc>
              <a:buNone/>
            </a:pPr>
            <a:r>
              <a:rPr lang="en-US" sz="1800" b="1" dirty="0" err="1" smtClean="0">
                <a:solidFill>
                  <a:srgbClr val="7030A0"/>
                </a:solidFill>
              </a:rPr>
              <a:t>সহকারী</a:t>
            </a:r>
            <a:r>
              <a:rPr lang="en-US" sz="1800" b="1" dirty="0" smtClean="0">
                <a:solidFill>
                  <a:srgbClr val="7030A0"/>
                </a:solidFill>
              </a:rPr>
              <a:t> </a:t>
            </a:r>
            <a:r>
              <a:rPr lang="en-US" sz="1800" b="1" dirty="0" err="1" smtClean="0">
                <a:solidFill>
                  <a:srgbClr val="7030A0"/>
                </a:solidFill>
              </a:rPr>
              <a:t>অধ্যাপক</a:t>
            </a:r>
            <a:endParaRPr lang="en-US" sz="1800" b="1" dirty="0" smtClean="0">
              <a:solidFill>
                <a:srgbClr val="7030A0"/>
              </a:solidFill>
            </a:endParaRPr>
          </a:p>
          <a:p>
            <a:pPr>
              <a:lnSpc>
                <a:spcPct val="150000"/>
              </a:lnSpc>
              <a:buNone/>
            </a:pPr>
            <a:r>
              <a:rPr lang="en-US" sz="1800" b="1" dirty="0" err="1" smtClean="0">
                <a:solidFill>
                  <a:srgbClr val="7030A0"/>
                </a:solidFill>
              </a:rPr>
              <a:t>সমাজকর্ম</a:t>
            </a:r>
            <a:r>
              <a:rPr lang="en-US" sz="1800" b="1" dirty="0" smtClean="0">
                <a:solidFill>
                  <a:srgbClr val="7030A0"/>
                </a:solidFill>
              </a:rPr>
              <a:t> </a:t>
            </a:r>
            <a:r>
              <a:rPr lang="en-US" sz="1800" b="1" dirty="0" err="1" smtClean="0">
                <a:solidFill>
                  <a:srgbClr val="7030A0"/>
                </a:solidFill>
              </a:rPr>
              <a:t>বিভাগ</a:t>
            </a:r>
            <a:endParaRPr lang="en-US" sz="1800" b="1" dirty="0" smtClean="0">
              <a:solidFill>
                <a:srgbClr val="7030A0"/>
              </a:solidFill>
            </a:endParaRPr>
          </a:p>
          <a:p>
            <a:pPr>
              <a:lnSpc>
                <a:spcPct val="150000"/>
              </a:lnSpc>
              <a:buNone/>
            </a:pPr>
            <a:r>
              <a:rPr lang="en-US" sz="1800" b="1" dirty="0" err="1" smtClean="0">
                <a:solidFill>
                  <a:srgbClr val="7030A0"/>
                </a:solidFill>
              </a:rPr>
              <a:t>সৈয়দ</a:t>
            </a:r>
            <a:r>
              <a:rPr lang="en-US" sz="1800" b="1" dirty="0" smtClean="0">
                <a:solidFill>
                  <a:srgbClr val="7030A0"/>
                </a:solidFill>
              </a:rPr>
              <a:t> </a:t>
            </a:r>
            <a:r>
              <a:rPr lang="en-US" sz="1800" b="1" dirty="0" err="1" smtClean="0">
                <a:solidFill>
                  <a:srgbClr val="7030A0"/>
                </a:solidFill>
              </a:rPr>
              <a:t>বজলুল</a:t>
            </a:r>
            <a:r>
              <a:rPr lang="en-US" sz="1800" b="1" dirty="0" smtClean="0">
                <a:solidFill>
                  <a:srgbClr val="7030A0"/>
                </a:solidFill>
              </a:rPr>
              <a:t> </a:t>
            </a:r>
            <a:r>
              <a:rPr lang="en-US" sz="1800" b="1" dirty="0" err="1" smtClean="0">
                <a:solidFill>
                  <a:srgbClr val="7030A0"/>
                </a:solidFill>
              </a:rPr>
              <a:t>হক</a:t>
            </a:r>
            <a:r>
              <a:rPr lang="en-US" sz="1800" b="1" dirty="0" smtClean="0">
                <a:solidFill>
                  <a:srgbClr val="7030A0"/>
                </a:solidFill>
              </a:rPr>
              <a:t> </a:t>
            </a:r>
            <a:r>
              <a:rPr lang="en-US" sz="1800" b="1" dirty="0" err="1" smtClean="0">
                <a:solidFill>
                  <a:srgbClr val="7030A0"/>
                </a:solidFill>
              </a:rPr>
              <a:t>কলেজ</a:t>
            </a:r>
            <a:endParaRPr lang="en-US" sz="1800" b="1" dirty="0" smtClean="0">
              <a:solidFill>
                <a:srgbClr val="7030A0"/>
              </a:solidFill>
            </a:endParaRPr>
          </a:p>
          <a:p>
            <a:pPr>
              <a:lnSpc>
                <a:spcPct val="150000"/>
              </a:lnSpc>
              <a:buNone/>
            </a:pPr>
            <a:r>
              <a:rPr lang="en-US" sz="1800" b="1" dirty="0" err="1" smtClean="0">
                <a:solidFill>
                  <a:srgbClr val="7030A0"/>
                </a:solidFill>
              </a:rPr>
              <a:t>বাইশারী</a:t>
            </a:r>
            <a:r>
              <a:rPr lang="en-US" sz="1800" b="1" dirty="0" smtClean="0">
                <a:solidFill>
                  <a:srgbClr val="7030A0"/>
                </a:solidFill>
              </a:rPr>
              <a:t>, </a:t>
            </a:r>
            <a:r>
              <a:rPr lang="en-US" sz="1800" b="1" dirty="0" err="1" smtClean="0">
                <a:solidFill>
                  <a:srgbClr val="7030A0"/>
                </a:solidFill>
              </a:rPr>
              <a:t>বরিশাল</a:t>
            </a:r>
            <a:endParaRPr lang="en-US" sz="1800" b="1" dirty="0" smtClean="0">
              <a:solidFill>
                <a:srgbClr val="7030A0"/>
              </a:solidFill>
            </a:endParaRPr>
          </a:p>
        </p:txBody>
      </p:sp>
      <p:sp>
        <p:nvSpPr>
          <p:cNvPr id="4" name="Title 1">
            <a:extLst>
              <a:ext uri="{FF2B5EF4-FFF2-40B4-BE49-F238E27FC236}">
                <a16:creationId xmlns="" xmlns:a16="http://schemas.microsoft.com/office/drawing/2014/main" id="{69CF6741-75DD-4435-8B90-C97B3AAE6A3B}"/>
              </a:ext>
            </a:extLst>
          </p:cNvPr>
          <p:cNvSpPr txBox="1">
            <a:spLocks/>
          </p:cNvSpPr>
          <p:nvPr/>
        </p:nvSpPr>
        <p:spPr>
          <a:xfrm>
            <a:off x="1447800" y="838200"/>
            <a:ext cx="6553200" cy="990600"/>
          </a:xfrm>
          <a:prstGeom prst="rect">
            <a:avLst/>
          </a:prstGeom>
          <a:solidFill>
            <a:srgbClr val="FFDC00"/>
          </a:solidFill>
          <a:ln>
            <a:solidFill>
              <a:srgbClr val="002800"/>
            </a:solidFill>
          </a:ln>
        </p:spPr>
        <p:txBody>
          <a:bodyPr vert="horz" lIns="0" rIns="0" bIns="0" anchor="b">
            <a:normAutofit/>
          </a:bodyPr>
          <a:lstStyle/>
          <a:p>
            <a:pPr lvl="0">
              <a:spcBef>
                <a:spcPct val="0"/>
              </a:spcBef>
            </a:pPr>
            <a:r>
              <a:rPr lang="en-US" sz="5400" b="1" dirty="0" smtClean="0">
                <a:solidFill>
                  <a:schemeClr val="accent5">
                    <a:lumMod val="75000"/>
                  </a:schemeClr>
                </a:solidFill>
              </a:rPr>
              <a:t>      </a:t>
            </a:r>
            <a:r>
              <a:rPr lang="en-US" sz="4000" b="1" dirty="0" err="1" smtClean="0">
                <a:solidFill>
                  <a:srgbClr val="FF0000"/>
                </a:solidFill>
              </a:rPr>
              <a:t>শিক্ষক</a:t>
            </a:r>
            <a:r>
              <a:rPr lang="en-US" sz="4000" b="1" dirty="0" smtClean="0">
                <a:solidFill>
                  <a:srgbClr val="FF0000"/>
                </a:solidFill>
              </a:rPr>
              <a:t> </a:t>
            </a:r>
            <a:r>
              <a:rPr lang="en-US" sz="4000" b="1" dirty="0" err="1" smtClean="0">
                <a:solidFill>
                  <a:srgbClr val="FF0000"/>
                </a:solidFill>
              </a:rPr>
              <a:t>পরিচিতি</a:t>
            </a:r>
            <a:endParaRPr kumimoji="0" lang="en-US" sz="5400" b="0" i="0" u="none" strike="noStrike" kern="1200" cap="none" spc="0" normalizeH="0" baseline="0" noProof="0" dirty="0">
              <a:ln>
                <a:noFill/>
              </a:ln>
              <a:solidFill>
                <a:srgbClr val="FF0000"/>
              </a:solidFill>
              <a:effectLst/>
              <a:uLnTx/>
              <a:uFillTx/>
              <a:latin typeface="NikoshBAN" panose="02000000000000000000" pitchFamily="2" charset="0"/>
              <a:ea typeface="+mj-ea"/>
              <a:cs typeface="NikoshBAN" panose="02000000000000000000" pitchFamily="2" charset="0"/>
            </a:endParaRPr>
          </a:p>
        </p:txBody>
      </p:sp>
      <p:pic>
        <p:nvPicPr>
          <p:cNvPr id="6" name="Content Placeholder 3" descr="Shamim photo.jpg"/>
          <p:cNvPicPr>
            <a:picLocks noChangeAspect="1"/>
          </p:cNvPicPr>
          <p:nvPr/>
        </p:nvPicPr>
        <p:blipFill>
          <a:blip r:embed="rId2"/>
          <a:stretch>
            <a:fillRect/>
          </a:stretch>
        </p:blipFill>
        <p:spPr>
          <a:xfrm>
            <a:off x="609600" y="2057400"/>
            <a:ext cx="33528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Effect transition="in" filter="circle(in)">
                                      <p:cBhvr>
                                        <p:cTn id="30" dur="2000"/>
                                        <p:tgtEl>
                                          <p:spTgt spid="5">
                                            <p:bg/>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circle(in)">
                                      <p:cBhvr>
                                        <p:cTn id="35" dur="20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circle(in)">
                                      <p:cBhvr>
                                        <p:cTn id="40" dur="20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circle(in)">
                                      <p:cBhvr>
                                        <p:cTn id="45" dur="20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circle(in)">
                                      <p:cBhvr>
                                        <p:cTn id="50" dur="2000"/>
                                        <p:tgtEl>
                                          <p:spTgt spid="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circle(in)">
                                      <p:cBhvr>
                                        <p:cTn id="55"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5943600" cy="1143000"/>
          </a:xfrm>
        </p:spPr>
        <p:txBody>
          <a:bodyPr>
            <a:normAutofit/>
          </a:bodyPr>
          <a:lstStyle/>
          <a:p>
            <a:r>
              <a:rPr lang="en-US" sz="6000" dirty="0" err="1" smtClean="0">
                <a:solidFill>
                  <a:srgbClr val="00B0F0"/>
                </a:solidFill>
              </a:rPr>
              <a:t>মুল্যায়ন</a:t>
            </a:r>
            <a:endParaRPr lang="en-US" sz="6000" dirty="0">
              <a:solidFill>
                <a:srgbClr val="00B0F0"/>
              </a:solidFill>
            </a:endParaRPr>
          </a:p>
        </p:txBody>
      </p:sp>
      <p:sp>
        <p:nvSpPr>
          <p:cNvPr id="3" name="Content Placeholder 2"/>
          <p:cNvSpPr>
            <a:spLocks noGrp="1"/>
          </p:cNvSpPr>
          <p:nvPr>
            <p:ph idx="1"/>
          </p:nvPr>
        </p:nvSpPr>
        <p:spPr/>
        <p:txBody>
          <a:bodyPr>
            <a:normAutofit lnSpcReduction="10000"/>
          </a:bodyPr>
          <a:lstStyle/>
          <a:p>
            <a:pPr>
              <a:buNone/>
            </a:pPr>
            <a:r>
              <a:rPr lang="en-US" b="1" dirty="0" smtClean="0">
                <a:solidFill>
                  <a:srgbClr val="FFFF00"/>
                </a:solidFill>
              </a:rPr>
              <a:t>১। WHO </a:t>
            </a:r>
            <a:r>
              <a:rPr lang="en-US" b="1" dirty="0" err="1" smtClean="0">
                <a:solidFill>
                  <a:srgbClr val="FFFF00"/>
                </a:solidFill>
              </a:rPr>
              <a:t>এর</a:t>
            </a:r>
            <a:r>
              <a:rPr lang="en-US" b="1" dirty="0" smtClean="0">
                <a:solidFill>
                  <a:srgbClr val="FFFF00"/>
                </a:solidFill>
              </a:rPr>
              <a:t> </a:t>
            </a:r>
            <a:r>
              <a:rPr lang="en-US" b="1" dirty="0" err="1" smtClean="0">
                <a:solidFill>
                  <a:srgbClr val="FFFF00"/>
                </a:solidFill>
              </a:rPr>
              <a:t>তথ্যানুসারে</a:t>
            </a:r>
            <a:r>
              <a:rPr lang="en-US" b="1" dirty="0" smtClean="0">
                <a:solidFill>
                  <a:srgbClr val="FFFF00"/>
                </a:solidFill>
              </a:rPr>
              <a:t>  </a:t>
            </a:r>
            <a:r>
              <a:rPr lang="en-US" b="1" dirty="0" err="1" smtClean="0">
                <a:solidFill>
                  <a:srgbClr val="FFFF00"/>
                </a:solidFill>
              </a:rPr>
              <a:t>বাংলাদেশে</a:t>
            </a:r>
            <a:r>
              <a:rPr lang="en-US" b="1" dirty="0" smtClean="0">
                <a:solidFill>
                  <a:srgbClr val="FFFF00"/>
                </a:solidFill>
              </a:rPr>
              <a:t> </a:t>
            </a:r>
            <a:r>
              <a:rPr lang="en-US" b="1" dirty="0" err="1" smtClean="0">
                <a:solidFill>
                  <a:srgbClr val="FFFF00"/>
                </a:solidFill>
              </a:rPr>
              <a:t>মোট</a:t>
            </a:r>
            <a:r>
              <a:rPr lang="en-US" b="1" dirty="0" smtClean="0">
                <a:solidFill>
                  <a:srgbClr val="FFFF00"/>
                </a:solidFill>
              </a:rPr>
              <a:t> </a:t>
            </a:r>
            <a:r>
              <a:rPr lang="en-US" b="1" dirty="0" err="1" smtClean="0">
                <a:solidFill>
                  <a:srgbClr val="FFFF00"/>
                </a:solidFill>
              </a:rPr>
              <a:t>প্রতিবন্ধী</a:t>
            </a:r>
            <a:r>
              <a:rPr lang="en-US" b="1" dirty="0" smtClean="0">
                <a:solidFill>
                  <a:srgbClr val="FFFF00"/>
                </a:solidFill>
              </a:rPr>
              <a:t> </a:t>
            </a:r>
            <a:r>
              <a:rPr lang="en-US" b="1" dirty="0" err="1" smtClean="0">
                <a:solidFill>
                  <a:srgbClr val="FFFF00"/>
                </a:solidFill>
              </a:rPr>
              <a:t>জনগোষ্ঠীর</a:t>
            </a:r>
            <a:r>
              <a:rPr lang="en-US" b="1" dirty="0" smtClean="0">
                <a:solidFill>
                  <a:srgbClr val="FFFF00"/>
                </a:solidFill>
              </a:rPr>
              <a:t> </a:t>
            </a:r>
            <a:r>
              <a:rPr lang="en-US" b="1" dirty="0" err="1" smtClean="0">
                <a:solidFill>
                  <a:srgbClr val="FFFF00"/>
                </a:solidFill>
              </a:rPr>
              <a:t>শতকরা</a:t>
            </a:r>
            <a:r>
              <a:rPr lang="en-US" b="1" dirty="0" smtClean="0">
                <a:solidFill>
                  <a:srgbClr val="FFFF00"/>
                </a:solidFill>
              </a:rPr>
              <a:t> </a:t>
            </a:r>
            <a:r>
              <a:rPr lang="en-US" b="1" dirty="0" err="1" smtClean="0">
                <a:solidFill>
                  <a:srgbClr val="FFFF00"/>
                </a:solidFill>
              </a:rPr>
              <a:t>কত</a:t>
            </a:r>
            <a:r>
              <a:rPr lang="en-US" b="1" dirty="0" smtClean="0">
                <a:solidFill>
                  <a:srgbClr val="FFFF00"/>
                </a:solidFill>
              </a:rPr>
              <a:t> </a:t>
            </a:r>
            <a:r>
              <a:rPr lang="en-US" b="1" dirty="0" err="1" smtClean="0">
                <a:solidFill>
                  <a:srgbClr val="FFFF00"/>
                </a:solidFill>
              </a:rPr>
              <a:t>ভাগ</a:t>
            </a:r>
            <a:r>
              <a:rPr lang="en-US" b="1" dirty="0" smtClean="0">
                <a:solidFill>
                  <a:srgbClr val="FFFF00"/>
                </a:solidFill>
              </a:rPr>
              <a:t> </a:t>
            </a:r>
            <a:r>
              <a:rPr lang="en-US" b="1" dirty="0" err="1" smtClean="0">
                <a:solidFill>
                  <a:srgbClr val="FFFF00"/>
                </a:solidFill>
              </a:rPr>
              <a:t>অটিস্টিক</a:t>
            </a:r>
            <a:r>
              <a:rPr lang="en-US" b="1" dirty="0" smtClean="0">
                <a:solidFill>
                  <a:srgbClr val="FFFF00"/>
                </a:solidFill>
              </a:rPr>
              <a:t> </a:t>
            </a:r>
            <a:r>
              <a:rPr lang="en-US" b="1" dirty="0" err="1" smtClean="0">
                <a:solidFill>
                  <a:srgbClr val="FFFF00"/>
                </a:solidFill>
              </a:rPr>
              <a:t>শিশু</a:t>
            </a:r>
            <a:r>
              <a:rPr lang="en-US" b="1" dirty="0" smtClean="0">
                <a:solidFill>
                  <a:srgbClr val="FFFF00"/>
                </a:solidFill>
              </a:rPr>
              <a:t> ?</a:t>
            </a:r>
          </a:p>
          <a:p>
            <a:pPr>
              <a:buNone/>
            </a:pPr>
            <a:r>
              <a:rPr lang="en-US" b="1" dirty="0" smtClean="0"/>
              <a:t> ক ) </a:t>
            </a:r>
            <a:r>
              <a:rPr lang="en-US" b="1" dirty="0" err="1" smtClean="0"/>
              <a:t>শতকরা</a:t>
            </a:r>
            <a:r>
              <a:rPr lang="en-US" b="1" dirty="0" smtClean="0"/>
              <a:t> ১ </a:t>
            </a:r>
            <a:r>
              <a:rPr lang="en-US" b="1" dirty="0" err="1" smtClean="0"/>
              <a:t>ভাগ</a:t>
            </a:r>
            <a:r>
              <a:rPr lang="en-US" b="1" dirty="0" smtClean="0"/>
              <a:t>    খ ) </a:t>
            </a:r>
            <a:r>
              <a:rPr lang="en-US" b="1" dirty="0" err="1" smtClean="0"/>
              <a:t>শতকরা</a:t>
            </a:r>
            <a:r>
              <a:rPr lang="en-US" b="1" dirty="0" smtClean="0"/>
              <a:t> ২ </a:t>
            </a:r>
            <a:r>
              <a:rPr lang="en-US" b="1" dirty="0" err="1" smtClean="0"/>
              <a:t>ভাগ</a:t>
            </a:r>
            <a:endParaRPr lang="en-US" b="1" dirty="0" smtClean="0"/>
          </a:p>
          <a:p>
            <a:pPr>
              <a:buNone/>
            </a:pPr>
            <a:r>
              <a:rPr lang="en-US" b="1" dirty="0" smtClean="0"/>
              <a:t>গ ) </a:t>
            </a:r>
            <a:r>
              <a:rPr lang="en-US" b="1" dirty="0" err="1" smtClean="0"/>
              <a:t>শতকরা</a:t>
            </a:r>
            <a:r>
              <a:rPr lang="en-US" b="1" dirty="0" smtClean="0"/>
              <a:t> ৩ </a:t>
            </a:r>
            <a:r>
              <a:rPr lang="en-US" b="1" dirty="0" err="1" smtClean="0"/>
              <a:t>ভাগ</a:t>
            </a:r>
            <a:r>
              <a:rPr lang="en-US" b="1" dirty="0" smtClean="0"/>
              <a:t>    খ ) </a:t>
            </a:r>
            <a:r>
              <a:rPr lang="en-US" b="1" dirty="0" err="1" smtClean="0"/>
              <a:t>শতকরা</a:t>
            </a:r>
            <a:r>
              <a:rPr lang="en-US" b="1" dirty="0" smtClean="0"/>
              <a:t> ৪ </a:t>
            </a:r>
            <a:r>
              <a:rPr lang="en-US" b="1" dirty="0" err="1" smtClean="0"/>
              <a:t>ভাগ</a:t>
            </a:r>
            <a:endParaRPr lang="en-US" b="1" dirty="0" smtClean="0"/>
          </a:p>
          <a:p>
            <a:pPr>
              <a:buNone/>
            </a:pPr>
            <a:r>
              <a:rPr lang="en-US" b="1" smtClean="0">
                <a:solidFill>
                  <a:srgbClr val="FFFF00"/>
                </a:solidFill>
              </a:rPr>
              <a:t>২। অটিজমের</a:t>
            </a:r>
            <a:r>
              <a:rPr lang="en-US" b="1" dirty="0" smtClean="0">
                <a:solidFill>
                  <a:srgbClr val="FFFF00"/>
                </a:solidFill>
              </a:rPr>
              <a:t> </a:t>
            </a:r>
            <a:r>
              <a:rPr lang="en-US" b="1" dirty="0" err="1" smtClean="0">
                <a:solidFill>
                  <a:srgbClr val="FFFF00"/>
                </a:solidFill>
              </a:rPr>
              <a:t>ক্ষেত্রে</a:t>
            </a:r>
            <a:r>
              <a:rPr lang="en-US" b="1" dirty="0" smtClean="0">
                <a:solidFill>
                  <a:srgbClr val="FFFF00"/>
                </a:solidFill>
              </a:rPr>
              <a:t> </a:t>
            </a:r>
            <a:r>
              <a:rPr lang="en-US" b="1" dirty="0" err="1" smtClean="0">
                <a:solidFill>
                  <a:srgbClr val="FFFF00"/>
                </a:solidFill>
              </a:rPr>
              <a:t>নিম্নের</a:t>
            </a:r>
            <a:r>
              <a:rPr lang="en-US" b="1" dirty="0" smtClean="0">
                <a:solidFill>
                  <a:srgbClr val="FFFF00"/>
                </a:solidFill>
              </a:rPr>
              <a:t> </a:t>
            </a:r>
            <a:r>
              <a:rPr lang="en-US" b="1" dirty="0" err="1" smtClean="0">
                <a:solidFill>
                  <a:srgbClr val="FFFF00"/>
                </a:solidFill>
              </a:rPr>
              <a:t>কোনটি</a:t>
            </a:r>
            <a:r>
              <a:rPr lang="en-US" b="1" dirty="0" smtClean="0">
                <a:solidFill>
                  <a:srgbClr val="FFFF00"/>
                </a:solidFill>
              </a:rPr>
              <a:t> </a:t>
            </a:r>
            <a:r>
              <a:rPr lang="en-US" b="1" dirty="0" err="1" smtClean="0">
                <a:solidFill>
                  <a:srgbClr val="FFFF00"/>
                </a:solidFill>
              </a:rPr>
              <a:t>সঠিক</a:t>
            </a:r>
            <a:r>
              <a:rPr lang="en-US" b="1" dirty="0" smtClean="0">
                <a:solidFill>
                  <a:srgbClr val="FFFF00"/>
                </a:solidFill>
              </a:rPr>
              <a:t> ?</a:t>
            </a:r>
          </a:p>
          <a:p>
            <a:pPr>
              <a:buNone/>
            </a:pPr>
            <a:r>
              <a:rPr lang="en-US" b="1" dirty="0" smtClean="0"/>
              <a:t>ক ) </a:t>
            </a:r>
            <a:r>
              <a:rPr lang="en-US" b="1" dirty="0" err="1" smtClean="0"/>
              <a:t>অটিজম</a:t>
            </a:r>
            <a:r>
              <a:rPr lang="en-US" b="1" dirty="0" smtClean="0"/>
              <a:t> </a:t>
            </a:r>
            <a:r>
              <a:rPr lang="en-US" b="1" dirty="0" err="1" smtClean="0"/>
              <a:t>একাট</a:t>
            </a:r>
            <a:r>
              <a:rPr lang="en-US" b="1" dirty="0" smtClean="0"/>
              <a:t> </a:t>
            </a:r>
            <a:r>
              <a:rPr lang="en-US" b="1" dirty="0" err="1" smtClean="0"/>
              <a:t>সংক্রামক</a:t>
            </a:r>
            <a:r>
              <a:rPr lang="en-US" b="1" dirty="0" smtClean="0"/>
              <a:t> </a:t>
            </a:r>
            <a:r>
              <a:rPr lang="en-US" b="1" dirty="0" err="1" smtClean="0"/>
              <a:t>রোগ</a:t>
            </a:r>
            <a:endParaRPr lang="en-US" b="1" dirty="0" smtClean="0"/>
          </a:p>
          <a:p>
            <a:pPr>
              <a:buNone/>
            </a:pPr>
            <a:r>
              <a:rPr lang="en-US" b="1" dirty="0" smtClean="0"/>
              <a:t>খ ) </a:t>
            </a:r>
            <a:r>
              <a:rPr lang="en-US" b="1" dirty="0" err="1" smtClean="0"/>
              <a:t>অটিজম</a:t>
            </a:r>
            <a:r>
              <a:rPr lang="en-US" b="1" dirty="0" smtClean="0"/>
              <a:t> </a:t>
            </a:r>
            <a:r>
              <a:rPr lang="en-US" b="1" dirty="0" err="1" smtClean="0"/>
              <a:t>একাট</a:t>
            </a:r>
            <a:r>
              <a:rPr lang="en-US" b="1" dirty="0" smtClean="0"/>
              <a:t> </a:t>
            </a:r>
            <a:r>
              <a:rPr lang="en-US" b="1" dirty="0" err="1" smtClean="0"/>
              <a:t>মানসিক</a:t>
            </a:r>
            <a:r>
              <a:rPr lang="en-US" b="1" dirty="0" smtClean="0"/>
              <a:t> </a:t>
            </a:r>
            <a:r>
              <a:rPr lang="en-US" b="1" dirty="0" err="1" smtClean="0"/>
              <a:t>রোগ</a:t>
            </a:r>
            <a:endParaRPr lang="en-US" b="1" dirty="0" smtClean="0"/>
          </a:p>
          <a:p>
            <a:pPr>
              <a:buNone/>
            </a:pPr>
            <a:r>
              <a:rPr lang="en-US" b="1" dirty="0" smtClean="0"/>
              <a:t>গ ) </a:t>
            </a:r>
            <a:r>
              <a:rPr lang="en-US" b="1" dirty="0" err="1" smtClean="0"/>
              <a:t>অটিজম</a:t>
            </a:r>
            <a:r>
              <a:rPr lang="en-US" b="1" dirty="0" smtClean="0"/>
              <a:t> </a:t>
            </a:r>
            <a:r>
              <a:rPr lang="en-US" b="1" dirty="0" err="1" smtClean="0"/>
              <a:t>একাট</a:t>
            </a:r>
            <a:r>
              <a:rPr lang="en-US" b="1" dirty="0" smtClean="0"/>
              <a:t> </a:t>
            </a:r>
            <a:r>
              <a:rPr lang="en-US" b="1" dirty="0" err="1" smtClean="0"/>
              <a:t>সংক্রামক</a:t>
            </a:r>
            <a:r>
              <a:rPr lang="en-US" b="1" dirty="0" smtClean="0"/>
              <a:t> </a:t>
            </a:r>
            <a:r>
              <a:rPr lang="en-US" b="1" dirty="0" err="1" smtClean="0"/>
              <a:t>রোগ</a:t>
            </a:r>
            <a:endParaRPr lang="en-US" b="1" dirty="0" smtClean="0"/>
          </a:p>
          <a:p>
            <a:pPr>
              <a:buNone/>
            </a:pPr>
            <a:r>
              <a:rPr lang="en-US" b="1" dirty="0" smtClean="0"/>
              <a:t>ঘ ) </a:t>
            </a:r>
            <a:r>
              <a:rPr lang="en-US" b="1" dirty="0" err="1" smtClean="0"/>
              <a:t>অটিজম</a:t>
            </a:r>
            <a:r>
              <a:rPr lang="en-US" b="1" dirty="0" smtClean="0"/>
              <a:t> </a:t>
            </a:r>
            <a:r>
              <a:rPr lang="en-US" b="1" dirty="0" err="1" smtClean="0"/>
              <a:t>কোন</a:t>
            </a:r>
            <a:r>
              <a:rPr lang="en-US" b="1" dirty="0" smtClean="0"/>
              <a:t> </a:t>
            </a:r>
            <a:r>
              <a:rPr lang="en-US" b="1" dirty="0" err="1" smtClean="0"/>
              <a:t>রোগ</a:t>
            </a:r>
            <a:r>
              <a:rPr lang="en-US" b="1" dirty="0" smtClean="0"/>
              <a:t> </a:t>
            </a:r>
            <a:r>
              <a:rPr lang="en-US" b="1" dirty="0" err="1" smtClean="0"/>
              <a:t>নয়</a:t>
            </a:r>
            <a:r>
              <a:rPr lang="en-US" b="1" dirty="0" smtClean="0"/>
              <a:t> </a:t>
            </a:r>
            <a:r>
              <a:rPr lang="en-US" b="1" dirty="0" err="1" smtClean="0"/>
              <a:t>পরিস্থিতি</a:t>
            </a:r>
            <a:endParaRPr lang="en-US" b="1"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amond(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amond(in)">
                                      <p:cBhvr>
                                        <p:cTn id="30" dur="2000"/>
                                        <p:tgtEl>
                                          <p:spTgt spid="3">
                                            <p:txEl>
                                              <p:pRg st="4" end="4"/>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amond(in)">
                                      <p:cBhvr>
                                        <p:cTn id="33" dur="2000"/>
                                        <p:tgtEl>
                                          <p:spTgt spid="3">
                                            <p:txEl>
                                              <p:pRg st="5" end="5"/>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diamond(in)">
                                      <p:cBhvr>
                                        <p:cTn id="36" dur="2000"/>
                                        <p:tgtEl>
                                          <p:spTgt spid="3">
                                            <p:txEl>
                                              <p:pRg st="6" end="6"/>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diamond(in)">
                                      <p:cBhvr>
                                        <p:cTn id="3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248400" cy="1143000"/>
          </a:xfrm>
        </p:spPr>
        <p:txBody>
          <a:bodyPr>
            <a:normAutofit/>
          </a:bodyPr>
          <a:lstStyle/>
          <a:p>
            <a:r>
              <a:rPr lang="en-US" sz="5400" dirty="0" err="1" smtClean="0">
                <a:solidFill>
                  <a:srgbClr val="00B0F0"/>
                </a:solidFill>
              </a:rPr>
              <a:t>বাড়ির</a:t>
            </a:r>
            <a:r>
              <a:rPr lang="en-US" sz="5400" dirty="0" smtClean="0">
                <a:solidFill>
                  <a:srgbClr val="00B0F0"/>
                </a:solidFill>
              </a:rPr>
              <a:t> </a:t>
            </a:r>
            <a:r>
              <a:rPr lang="en-US" sz="5400" dirty="0" err="1" smtClean="0">
                <a:solidFill>
                  <a:srgbClr val="00B0F0"/>
                </a:solidFill>
              </a:rPr>
              <a:t>কাজ</a:t>
            </a:r>
            <a:endParaRPr lang="en-US" sz="5400" dirty="0">
              <a:solidFill>
                <a:srgbClr val="00B0F0"/>
              </a:solidFill>
            </a:endParaRPr>
          </a:p>
        </p:txBody>
      </p:sp>
      <p:sp>
        <p:nvSpPr>
          <p:cNvPr id="3" name="Content Placeholder 2"/>
          <p:cNvSpPr>
            <a:spLocks noGrp="1"/>
          </p:cNvSpPr>
          <p:nvPr>
            <p:ph idx="1"/>
          </p:nvPr>
        </p:nvSpPr>
        <p:spPr/>
        <p:txBody>
          <a:bodyPr/>
          <a:lstStyle/>
          <a:p>
            <a:endParaRPr lang="en-US" dirty="0" smtClean="0"/>
          </a:p>
          <a:p>
            <a:r>
              <a:rPr lang="en-US" sz="4400" b="1" dirty="0" err="1" smtClean="0">
                <a:solidFill>
                  <a:srgbClr val="FFFF00"/>
                </a:solidFill>
              </a:rPr>
              <a:t>অটিজম</a:t>
            </a:r>
            <a:r>
              <a:rPr lang="en-US" sz="4400" b="1" dirty="0" smtClean="0">
                <a:solidFill>
                  <a:srgbClr val="FFFF00"/>
                </a:solidFill>
              </a:rPr>
              <a:t> </a:t>
            </a:r>
            <a:r>
              <a:rPr lang="en-US" sz="4400" b="1" dirty="0" err="1" smtClean="0">
                <a:solidFill>
                  <a:srgbClr val="FFFF00"/>
                </a:solidFill>
              </a:rPr>
              <a:t>কী</a:t>
            </a:r>
            <a:r>
              <a:rPr lang="en-US" sz="4400" b="1" dirty="0" smtClean="0">
                <a:solidFill>
                  <a:srgbClr val="FFFF00"/>
                </a:solidFill>
              </a:rPr>
              <a:t> ? </a:t>
            </a:r>
            <a:r>
              <a:rPr lang="en-US" sz="4400" b="1" dirty="0" err="1" smtClean="0">
                <a:solidFill>
                  <a:srgbClr val="FFFF00"/>
                </a:solidFill>
              </a:rPr>
              <a:t>অটিজমের</a:t>
            </a:r>
            <a:r>
              <a:rPr lang="en-US" sz="4400" b="1" dirty="0" smtClean="0">
                <a:solidFill>
                  <a:srgbClr val="FFFF00"/>
                </a:solidFill>
              </a:rPr>
              <a:t> </a:t>
            </a:r>
            <a:r>
              <a:rPr lang="en-US" sz="4400" b="1" dirty="0" err="1" smtClean="0">
                <a:solidFill>
                  <a:srgbClr val="FFFF00"/>
                </a:solidFill>
              </a:rPr>
              <a:t>প্রভাবসমুহ</a:t>
            </a:r>
            <a:r>
              <a:rPr lang="en-US" sz="4400" b="1" dirty="0" smtClean="0">
                <a:solidFill>
                  <a:srgbClr val="FFFF00"/>
                </a:solidFill>
              </a:rPr>
              <a:t> </a:t>
            </a:r>
            <a:r>
              <a:rPr lang="en-US" sz="4400" b="1" dirty="0" err="1" smtClean="0">
                <a:solidFill>
                  <a:srgbClr val="FFFF00"/>
                </a:solidFill>
              </a:rPr>
              <a:t>আলোচনা</a:t>
            </a:r>
            <a:r>
              <a:rPr lang="en-US" sz="4400" b="1" dirty="0" smtClean="0">
                <a:solidFill>
                  <a:srgbClr val="FFFF00"/>
                </a:solidFill>
              </a:rPr>
              <a:t> </a:t>
            </a:r>
            <a:r>
              <a:rPr lang="en-US" sz="4400" b="1" dirty="0" err="1" smtClean="0">
                <a:solidFill>
                  <a:srgbClr val="FFFF00"/>
                </a:solidFill>
              </a:rPr>
              <a:t>কর</a:t>
            </a:r>
            <a:r>
              <a:rPr lang="en-US" sz="4400" b="1" dirty="0" smtClean="0">
                <a:solidFill>
                  <a:srgbClr val="FFFF00"/>
                </a:solidFill>
              </a:rPr>
              <a:t>।</a:t>
            </a:r>
            <a:endParaRPr lang="en-US" sz="4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400800" cy="1143000"/>
          </a:xfrm>
        </p:spPr>
        <p:txBody>
          <a:bodyPr>
            <a:normAutofit/>
          </a:bodyPr>
          <a:lstStyle/>
          <a:p>
            <a:r>
              <a:rPr lang="en-US" sz="5400" dirty="0" err="1" smtClean="0">
                <a:solidFill>
                  <a:srgbClr val="00B0F0"/>
                </a:solidFill>
              </a:rPr>
              <a:t>আগামী</a:t>
            </a:r>
            <a:r>
              <a:rPr lang="en-US" sz="5400" dirty="0" smtClean="0">
                <a:solidFill>
                  <a:srgbClr val="00B0F0"/>
                </a:solidFill>
              </a:rPr>
              <a:t> </a:t>
            </a:r>
            <a:r>
              <a:rPr lang="en-US" sz="5400" dirty="0" err="1" smtClean="0">
                <a:solidFill>
                  <a:srgbClr val="00B0F0"/>
                </a:solidFill>
              </a:rPr>
              <a:t>ক্লাস</a:t>
            </a:r>
            <a:endParaRPr lang="en-US" sz="5400" dirty="0">
              <a:solidFill>
                <a:srgbClr val="00B0F0"/>
              </a:solidFill>
            </a:endParaRPr>
          </a:p>
        </p:txBody>
      </p:sp>
      <p:sp>
        <p:nvSpPr>
          <p:cNvPr id="3" name="Content Placeholder 2"/>
          <p:cNvSpPr>
            <a:spLocks noGrp="1"/>
          </p:cNvSpPr>
          <p:nvPr>
            <p:ph idx="1"/>
          </p:nvPr>
        </p:nvSpPr>
        <p:spPr/>
        <p:txBody>
          <a:bodyPr/>
          <a:lstStyle/>
          <a:p>
            <a:pPr algn="ctr">
              <a:buNone/>
            </a:pPr>
            <a:r>
              <a:rPr lang="en-US" sz="3600" b="1" dirty="0" err="1" smtClean="0">
                <a:solidFill>
                  <a:srgbClr val="FF9900"/>
                </a:solidFill>
                <a:latin typeface="Shonar Bangla" pitchFamily="34" charset="0"/>
                <a:cs typeface="Shonar Bangla" pitchFamily="34" charset="0"/>
              </a:rPr>
              <a:t>তৃতীয়</a:t>
            </a:r>
            <a:r>
              <a:rPr lang="en-US" sz="3600" b="1" dirty="0" smtClean="0">
                <a:solidFill>
                  <a:srgbClr val="FF9900"/>
                </a:solidFill>
                <a:latin typeface="Shonar Bangla" pitchFamily="34" charset="0"/>
                <a:cs typeface="Shonar Bangla" pitchFamily="34" charset="0"/>
              </a:rPr>
              <a:t> </a:t>
            </a:r>
            <a:r>
              <a:rPr lang="en-US" sz="3600" b="1" dirty="0" err="1" smtClean="0">
                <a:solidFill>
                  <a:srgbClr val="FF9900"/>
                </a:solidFill>
                <a:latin typeface="Shonar Bangla" pitchFamily="34" charset="0"/>
                <a:cs typeface="Shonar Bangla" pitchFamily="34" charset="0"/>
              </a:rPr>
              <a:t>অধ্যায়</a:t>
            </a:r>
            <a:endParaRPr lang="en-US" sz="3600" b="1" dirty="0" smtClean="0">
              <a:solidFill>
                <a:srgbClr val="FF9900"/>
              </a:solidFill>
              <a:latin typeface="Shonar Bangla" pitchFamily="34" charset="0"/>
              <a:cs typeface="Shonar Bangla" pitchFamily="34" charset="0"/>
            </a:endParaRPr>
          </a:p>
          <a:p>
            <a:pPr algn="ctr">
              <a:buNone/>
            </a:pPr>
            <a:r>
              <a:rPr lang="en-US" sz="3200" b="1" dirty="0" err="1" smtClean="0">
                <a:latin typeface="Shonar Bangla" pitchFamily="34" charset="0"/>
                <a:cs typeface="Shonar Bangla" pitchFamily="34" charset="0"/>
              </a:rPr>
              <a:t>সামাজিক</a:t>
            </a:r>
            <a:r>
              <a:rPr lang="en-US" sz="3200" b="1" dirty="0" smtClean="0">
                <a:latin typeface="Shonar Bangla" pitchFamily="34" charset="0"/>
                <a:cs typeface="Shonar Bangla" pitchFamily="34" charset="0"/>
              </a:rPr>
              <a:t> </a:t>
            </a:r>
            <a:r>
              <a:rPr lang="en-US" sz="3200" b="1" dirty="0" err="1" smtClean="0">
                <a:latin typeface="Shonar Bangla" pitchFamily="34" charset="0"/>
                <a:cs typeface="Shonar Bangla" pitchFamily="34" charset="0"/>
              </a:rPr>
              <a:t>সমস্যা</a:t>
            </a:r>
            <a:r>
              <a:rPr lang="en-US" sz="3200" b="1" dirty="0" smtClean="0">
                <a:latin typeface="Shonar Bangla" pitchFamily="34" charset="0"/>
                <a:cs typeface="Shonar Bangla" pitchFamily="34" charset="0"/>
              </a:rPr>
              <a:t> </a:t>
            </a:r>
            <a:r>
              <a:rPr lang="en-US" sz="3200" b="1" dirty="0" err="1" smtClean="0">
                <a:latin typeface="Shonar Bangla" pitchFamily="34" charset="0"/>
                <a:cs typeface="Shonar Bangla" pitchFamily="34" charset="0"/>
              </a:rPr>
              <a:t>সমাধানে</a:t>
            </a:r>
            <a:r>
              <a:rPr lang="en-US" sz="3200" b="1" dirty="0" smtClean="0">
                <a:latin typeface="Shonar Bangla" pitchFamily="34" charset="0"/>
                <a:cs typeface="Shonar Bangla" pitchFamily="34" charset="0"/>
              </a:rPr>
              <a:t> </a:t>
            </a:r>
          </a:p>
          <a:p>
            <a:pPr algn="ctr">
              <a:buNone/>
            </a:pPr>
            <a:r>
              <a:rPr lang="en-US" sz="3200" b="1" dirty="0" err="1" smtClean="0">
                <a:latin typeface="Shonar Bangla" pitchFamily="34" charset="0"/>
                <a:cs typeface="Shonar Bangla" pitchFamily="34" charset="0"/>
              </a:rPr>
              <a:t>সমাজকর্মের</a:t>
            </a:r>
            <a:r>
              <a:rPr lang="en-US" sz="3200" b="1" dirty="0" smtClean="0">
                <a:latin typeface="Shonar Bangla" pitchFamily="34" charset="0"/>
                <a:cs typeface="Shonar Bangla" pitchFamily="34" charset="0"/>
              </a:rPr>
              <a:t> </a:t>
            </a:r>
            <a:r>
              <a:rPr lang="en-US" sz="3200" b="1" dirty="0" err="1" smtClean="0">
                <a:latin typeface="Shonar Bangla" pitchFamily="34" charset="0"/>
                <a:cs typeface="Shonar Bangla" pitchFamily="34" charset="0"/>
              </a:rPr>
              <a:t>অনুশীলন</a:t>
            </a:r>
            <a:endParaRPr lang="en-US" sz="3200" b="1" dirty="0" smtClean="0">
              <a:latin typeface="Shonar Bangla" pitchFamily="34" charset="0"/>
              <a:cs typeface="Shonar Bangla" pitchFamily="34" charset="0"/>
            </a:endParaRPr>
          </a:p>
          <a:p>
            <a:pPr algn="ctr">
              <a:buNone/>
            </a:pPr>
            <a:endParaRPr lang="en-US" sz="4400" b="1" dirty="0" smtClean="0">
              <a:solidFill>
                <a:srgbClr val="FF9900"/>
              </a:solidFill>
              <a:latin typeface="Shonar Bangla" pitchFamily="34" charset="0"/>
              <a:cs typeface="Shonar Bangla" pitchFamily="34" charset="0"/>
            </a:endParaRPr>
          </a:p>
          <a:p>
            <a:pPr algn="ctr">
              <a:buNone/>
            </a:pPr>
            <a:r>
              <a:rPr lang="en-US" sz="3600" b="1" dirty="0" err="1" smtClean="0">
                <a:solidFill>
                  <a:srgbClr val="FF9900"/>
                </a:solidFill>
                <a:latin typeface="Shonar Bangla" pitchFamily="34" charset="0"/>
                <a:cs typeface="Shonar Bangla" pitchFamily="34" charset="0"/>
              </a:rPr>
              <a:t>ক্লাসের</a:t>
            </a:r>
            <a:r>
              <a:rPr lang="en-US" sz="3600" b="1" dirty="0" smtClean="0">
                <a:solidFill>
                  <a:srgbClr val="FF9900"/>
                </a:solidFill>
                <a:latin typeface="Shonar Bangla" pitchFamily="34" charset="0"/>
                <a:cs typeface="Shonar Bangla" pitchFamily="34" charset="0"/>
              </a:rPr>
              <a:t> </a:t>
            </a:r>
            <a:r>
              <a:rPr lang="en-US" sz="3600" b="1" dirty="0" err="1" smtClean="0">
                <a:solidFill>
                  <a:srgbClr val="FF9900"/>
                </a:solidFill>
                <a:latin typeface="Shonar Bangla" pitchFamily="34" charset="0"/>
                <a:cs typeface="Shonar Bangla" pitchFamily="34" charset="0"/>
              </a:rPr>
              <a:t>বিষয়বস্তু</a:t>
            </a:r>
            <a:endParaRPr lang="en-US" sz="3600" b="1" dirty="0" smtClean="0">
              <a:solidFill>
                <a:srgbClr val="FF9900"/>
              </a:solidFill>
              <a:latin typeface="Shonar Bangla" pitchFamily="34" charset="0"/>
              <a:cs typeface="Shonar Bangla" pitchFamily="34" charset="0"/>
            </a:endParaRPr>
          </a:p>
          <a:p>
            <a:pPr algn="ctr">
              <a:buNone/>
            </a:pPr>
            <a:r>
              <a:rPr lang="en-US" sz="3600" b="1" dirty="0" err="1" smtClean="0">
                <a:latin typeface="Shonar Bangla" pitchFamily="34" charset="0"/>
                <a:cs typeface="Shonar Bangla" pitchFamily="34" charset="0"/>
              </a:rPr>
              <a:t>জলবায়ু</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পরিবর্তনের</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ধারণা</a:t>
            </a:r>
            <a:r>
              <a:rPr lang="en-US" sz="3600" b="1" dirty="0" smtClean="0">
                <a:latin typeface="Shonar Bangla" pitchFamily="34" charset="0"/>
                <a:cs typeface="Shonar Bangla" pitchFamily="34" charset="0"/>
              </a:rPr>
              <a:t> ও </a:t>
            </a:r>
            <a:r>
              <a:rPr lang="en-US" sz="3600" b="1" dirty="0" err="1" smtClean="0">
                <a:latin typeface="Shonar Bangla" pitchFamily="34" charset="0"/>
                <a:cs typeface="Shonar Bangla" pitchFamily="34" charset="0"/>
              </a:rPr>
              <a:t>কারণ</a:t>
            </a:r>
            <a:endParaRPr lang="en-US" sz="3600" b="1" dirty="0" smtClean="0">
              <a:latin typeface="Shonar Bangla" pitchFamily="34" charset="0"/>
              <a:cs typeface="Shonar Bangl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5943600" cy="990600"/>
          </a:xfrm>
        </p:spPr>
        <p:txBody>
          <a:bodyPr>
            <a:normAutofit/>
          </a:bodyPr>
          <a:lstStyle/>
          <a:p>
            <a:pPr algn="ctr"/>
            <a:r>
              <a:rPr lang="en-US" sz="5400" b="1" dirty="0" err="1" smtClean="0">
                <a:solidFill>
                  <a:srgbClr val="00B0F0"/>
                </a:solidFill>
              </a:rPr>
              <a:t>সহায়ক</a:t>
            </a:r>
            <a:r>
              <a:rPr lang="en-US" sz="5400" b="1" dirty="0" smtClean="0">
                <a:solidFill>
                  <a:srgbClr val="00B0F0"/>
                </a:solidFill>
              </a:rPr>
              <a:t> </a:t>
            </a:r>
            <a:r>
              <a:rPr lang="en-US" sz="5400" b="1" dirty="0" err="1" smtClean="0">
                <a:solidFill>
                  <a:srgbClr val="00B0F0"/>
                </a:solidFill>
              </a:rPr>
              <a:t>গ্রন্থাবলী</a:t>
            </a:r>
            <a:endParaRPr lang="en-US" dirty="0">
              <a:solidFill>
                <a:srgbClr val="00B0F0"/>
              </a:solidFill>
            </a:endParaRPr>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 </a:t>
            </a:r>
            <a:r>
              <a:rPr lang="en-US" b="1" dirty="0" smtClean="0">
                <a:solidFill>
                  <a:srgbClr val="FFFF00"/>
                </a:solidFill>
                <a:latin typeface="NikoshBAN" panose="02000000000000000000" pitchFamily="2" charset="0"/>
                <a:cs typeface="NikoshBAN" panose="02000000000000000000" pitchFamily="2" charset="0"/>
              </a:rPr>
              <a:t>১। </a:t>
            </a:r>
            <a:r>
              <a:rPr lang="en-US" b="1" dirty="0" err="1" smtClean="0">
                <a:solidFill>
                  <a:srgbClr val="FFFF00"/>
                </a:solidFill>
                <a:latin typeface="NikoshBAN" panose="02000000000000000000" pitchFamily="2" charset="0"/>
                <a:cs typeface="NikoshBAN" panose="02000000000000000000" pitchFamily="2" charset="0"/>
              </a:rPr>
              <a:t>সমাজকর্ম</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প্রথম</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পত্র</a:t>
            </a:r>
            <a:r>
              <a:rPr lang="en-US" b="1" dirty="0" smtClean="0">
                <a:solidFill>
                  <a:srgbClr val="FFFF00"/>
                </a:solidFill>
                <a:latin typeface="NikoshBAN" panose="02000000000000000000" pitchFamily="2" charset="0"/>
                <a:cs typeface="NikoshBAN" panose="02000000000000000000" pitchFamily="2" charset="0"/>
              </a:rPr>
              <a:t>--</a:t>
            </a:r>
            <a:r>
              <a:rPr lang="en-US" b="1" dirty="0" err="1" smtClean="0">
                <a:solidFill>
                  <a:srgbClr val="FFFF00"/>
                </a:solidFill>
                <a:latin typeface="NikoshBAN" panose="02000000000000000000" pitchFamily="2" charset="0"/>
                <a:cs typeface="NikoshBAN" panose="02000000000000000000" pitchFamily="2" charset="0"/>
              </a:rPr>
              <a:t>একাদশ</a:t>
            </a:r>
            <a:r>
              <a:rPr lang="en-US" b="1" dirty="0" smtClean="0">
                <a:solidFill>
                  <a:srgbClr val="FFFF00"/>
                </a:solidFill>
                <a:latin typeface="NikoshBAN" panose="02000000000000000000" pitchFamily="2" charset="0"/>
                <a:cs typeface="NikoshBAN" panose="02000000000000000000" pitchFamily="2" charset="0"/>
              </a:rPr>
              <a:t> ও </a:t>
            </a:r>
            <a:r>
              <a:rPr lang="en-US" b="1" dirty="0" err="1" smtClean="0">
                <a:solidFill>
                  <a:srgbClr val="FFFF00"/>
                </a:solidFill>
                <a:latin typeface="NikoshBAN" panose="02000000000000000000" pitchFamily="2" charset="0"/>
                <a:cs typeface="NikoshBAN" panose="02000000000000000000" pitchFamily="2" charset="0"/>
              </a:rPr>
              <a:t>দ্বাদশ</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শ্রেণি</a:t>
            </a:r>
            <a:r>
              <a:rPr lang="en-US" b="1" dirty="0" smtClean="0">
                <a:solidFill>
                  <a:srgbClr val="FFFF00"/>
                </a:solidFill>
                <a:latin typeface="NikoshBAN" panose="02000000000000000000" pitchFamily="2" charset="0"/>
                <a:cs typeface="NikoshBAN" panose="02000000000000000000" pitchFamily="2" charset="0"/>
              </a:rPr>
              <a:t> </a:t>
            </a:r>
          </a:p>
          <a:p>
            <a:pPr>
              <a:buNone/>
            </a:pPr>
            <a:r>
              <a:rPr lang="en-US" b="1" dirty="0" smtClean="0">
                <a:solidFill>
                  <a:srgbClr val="FFFF00"/>
                </a:solidFill>
                <a:latin typeface="NikoshBAN" panose="02000000000000000000" pitchFamily="2" charset="0"/>
                <a:cs typeface="NikoshBAN" panose="02000000000000000000" pitchFamily="2" charset="0"/>
              </a:rPr>
              <a:t>       ড. </a:t>
            </a:r>
            <a:r>
              <a:rPr lang="en-US" b="1" dirty="0" err="1" smtClean="0">
                <a:solidFill>
                  <a:srgbClr val="FFFF00"/>
                </a:solidFill>
                <a:latin typeface="NikoshBAN" panose="02000000000000000000" pitchFamily="2" charset="0"/>
                <a:cs typeface="NikoshBAN" panose="02000000000000000000" pitchFamily="2" charset="0"/>
              </a:rPr>
              <a:t>মোঃ</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আবদুর</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রাজ্জাক</a:t>
            </a:r>
            <a:endParaRPr lang="en-US" b="1" dirty="0" smtClean="0">
              <a:solidFill>
                <a:srgbClr val="FFFF00"/>
              </a:solidFill>
              <a:latin typeface="NikoshBAN" panose="02000000000000000000" pitchFamily="2" charset="0"/>
              <a:cs typeface="NikoshBAN" panose="02000000000000000000" pitchFamily="2" charset="0"/>
            </a:endParaRPr>
          </a:p>
          <a:p>
            <a:pPr>
              <a:buNone/>
            </a:pPr>
            <a:r>
              <a:rPr lang="en-US" b="1" dirty="0" smtClean="0">
                <a:solidFill>
                  <a:srgbClr val="0000FF"/>
                </a:solidFill>
                <a:latin typeface="NikoshBAN" panose="02000000000000000000" pitchFamily="2" charset="0"/>
                <a:cs typeface="NikoshBAN" panose="02000000000000000000" pitchFamily="2" charset="0"/>
              </a:rPr>
              <a:t>২। </a:t>
            </a:r>
            <a:r>
              <a:rPr lang="en-US" b="1" dirty="0" err="1" smtClean="0">
                <a:solidFill>
                  <a:srgbClr val="0000FF"/>
                </a:solidFill>
                <a:latin typeface="NikoshBAN" panose="02000000000000000000" pitchFamily="2" charset="0"/>
                <a:cs typeface="NikoshBAN" panose="02000000000000000000" pitchFamily="2" charset="0"/>
              </a:rPr>
              <a:t>সমাজকর্ম</a:t>
            </a:r>
            <a:r>
              <a:rPr lang="en-US" b="1" dirty="0" smtClean="0">
                <a:solidFill>
                  <a:srgbClr val="0000FF"/>
                </a:solidFill>
                <a:latin typeface="NikoshBAN" panose="02000000000000000000" pitchFamily="2" charset="0"/>
                <a:cs typeface="NikoshBAN" panose="02000000000000000000" pitchFamily="2" charset="0"/>
              </a:rPr>
              <a:t> </a:t>
            </a:r>
            <a:r>
              <a:rPr lang="en-US" b="1" dirty="0" err="1" smtClean="0">
                <a:solidFill>
                  <a:srgbClr val="0000FF"/>
                </a:solidFill>
                <a:latin typeface="NikoshBAN" panose="02000000000000000000" pitchFamily="2" charset="0"/>
                <a:cs typeface="NikoshBAN" panose="02000000000000000000" pitchFamily="2" charset="0"/>
              </a:rPr>
              <a:t>প্রথম</a:t>
            </a:r>
            <a:r>
              <a:rPr lang="en-US" b="1" dirty="0" smtClean="0">
                <a:solidFill>
                  <a:srgbClr val="0000FF"/>
                </a:solidFill>
                <a:latin typeface="NikoshBAN" panose="02000000000000000000" pitchFamily="2" charset="0"/>
                <a:cs typeface="NikoshBAN" panose="02000000000000000000" pitchFamily="2" charset="0"/>
              </a:rPr>
              <a:t> </a:t>
            </a:r>
            <a:r>
              <a:rPr lang="en-US" b="1" dirty="0" err="1" smtClean="0">
                <a:solidFill>
                  <a:srgbClr val="0000FF"/>
                </a:solidFill>
                <a:latin typeface="NikoshBAN" panose="02000000000000000000" pitchFamily="2" charset="0"/>
                <a:cs typeface="NikoshBAN" panose="02000000000000000000" pitchFamily="2" charset="0"/>
              </a:rPr>
              <a:t>পত্র</a:t>
            </a:r>
            <a:r>
              <a:rPr lang="en-US" b="1" dirty="0" smtClean="0">
                <a:solidFill>
                  <a:srgbClr val="0000FF"/>
                </a:solidFill>
                <a:latin typeface="NikoshBAN" panose="02000000000000000000" pitchFamily="2" charset="0"/>
                <a:cs typeface="NikoshBAN" panose="02000000000000000000" pitchFamily="2" charset="0"/>
              </a:rPr>
              <a:t>--</a:t>
            </a:r>
            <a:r>
              <a:rPr lang="en-US" b="1" dirty="0" err="1" smtClean="0">
                <a:solidFill>
                  <a:srgbClr val="0000FF"/>
                </a:solidFill>
                <a:latin typeface="NikoshBAN" panose="02000000000000000000" pitchFamily="2" charset="0"/>
                <a:cs typeface="NikoshBAN" panose="02000000000000000000" pitchFamily="2" charset="0"/>
              </a:rPr>
              <a:t>একাদশ</a:t>
            </a:r>
            <a:r>
              <a:rPr lang="en-US" b="1" dirty="0" smtClean="0">
                <a:solidFill>
                  <a:srgbClr val="0000FF"/>
                </a:solidFill>
                <a:latin typeface="NikoshBAN" panose="02000000000000000000" pitchFamily="2" charset="0"/>
                <a:cs typeface="NikoshBAN" panose="02000000000000000000" pitchFamily="2" charset="0"/>
              </a:rPr>
              <a:t> ও </a:t>
            </a:r>
            <a:r>
              <a:rPr lang="en-US" b="1" dirty="0" err="1" smtClean="0">
                <a:solidFill>
                  <a:srgbClr val="0000FF"/>
                </a:solidFill>
                <a:latin typeface="NikoshBAN" panose="02000000000000000000" pitchFamily="2" charset="0"/>
                <a:cs typeface="NikoshBAN" panose="02000000000000000000" pitchFamily="2" charset="0"/>
              </a:rPr>
              <a:t>দ্বাদশ</a:t>
            </a:r>
            <a:r>
              <a:rPr lang="en-US" b="1" dirty="0" smtClean="0">
                <a:solidFill>
                  <a:srgbClr val="0000FF"/>
                </a:solidFill>
                <a:latin typeface="NikoshBAN" panose="02000000000000000000" pitchFamily="2" charset="0"/>
                <a:cs typeface="NikoshBAN" panose="02000000000000000000" pitchFamily="2" charset="0"/>
              </a:rPr>
              <a:t> </a:t>
            </a:r>
            <a:r>
              <a:rPr lang="en-US" b="1" dirty="0" err="1" smtClean="0">
                <a:solidFill>
                  <a:srgbClr val="0000FF"/>
                </a:solidFill>
                <a:latin typeface="NikoshBAN" panose="02000000000000000000" pitchFamily="2" charset="0"/>
                <a:cs typeface="NikoshBAN" panose="02000000000000000000" pitchFamily="2" charset="0"/>
              </a:rPr>
              <a:t>শ্রেণি</a:t>
            </a:r>
            <a:r>
              <a:rPr lang="en-US" b="1" dirty="0" smtClean="0">
                <a:solidFill>
                  <a:srgbClr val="0000FF"/>
                </a:solidFill>
                <a:latin typeface="NikoshBAN" panose="02000000000000000000" pitchFamily="2" charset="0"/>
                <a:cs typeface="NikoshBAN" panose="02000000000000000000" pitchFamily="2" charset="0"/>
              </a:rPr>
              <a:t> </a:t>
            </a:r>
          </a:p>
          <a:p>
            <a:pPr>
              <a:buNone/>
            </a:pPr>
            <a:r>
              <a:rPr lang="en-US" b="1" dirty="0" smtClean="0">
                <a:solidFill>
                  <a:srgbClr val="0000FF"/>
                </a:solidFill>
                <a:latin typeface="NikoshBAN" panose="02000000000000000000" pitchFamily="2" charset="0"/>
                <a:cs typeface="NikoshBAN" panose="02000000000000000000" pitchFamily="2" charset="0"/>
              </a:rPr>
              <a:t>     </a:t>
            </a:r>
            <a:r>
              <a:rPr lang="en-US" b="1" dirty="0" err="1" smtClean="0">
                <a:solidFill>
                  <a:srgbClr val="0000FF"/>
                </a:solidFill>
                <a:latin typeface="NikoshBAN" panose="02000000000000000000" pitchFamily="2" charset="0"/>
                <a:cs typeface="NikoshBAN" panose="02000000000000000000" pitchFamily="2" charset="0"/>
              </a:rPr>
              <a:t>মাহফুজুর</a:t>
            </a:r>
            <a:r>
              <a:rPr lang="en-US" b="1" dirty="0" smtClean="0">
                <a:solidFill>
                  <a:srgbClr val="0000FF"/>
                </a:solidFill>
                <a:latin typeface="NikoshBAN" panose="02000000000000000000" pitchFamily="2" charset="0"/>
                <a:cs typeface="NikoshBAN" panose="02000000000000000000" pitchFamily="2" charset="0"/>
              </a:rPr>
              <a:t> </a:t>
            </a:r>
            <a:r>
              <a:rPr lang="en-US" b="1" dirty="0" err="1" smtClean="0">
                <a:solidFill>
                  <a:srgbClr val="0000FF"/>
                </a:solidFill>
                <a:latin typeface="NikoshBAN" panose="02000000000000000000" pitchFamily="2" charset="0"/>
                <a:cs typeface="NikoshBAN" panose="02000000000000000000" pitchFamily="2" charset="0"/>
              </a:rPr>
              <a:t>রহমান</a:t>
            </a:r>
            <a:r>
              <a:rPr lang="en-US" b="1" dirty="0" smtClean="0">
                <a:solidFill>
                  <a:srgbClr val="0000FF"/>
                </a:solidFill>
                <a:latin typeface="NikoshBAN" panose="02000000000000000000" pitchFamily="2" charset="0"/>
                <a:cs typeface="NikoshBAN" panose="02000000000000000000" pitchFamily="2" charset="0"/>
              </a:rPr>
              <a:t> </a:t>
            </a:r>
            <a:r>
              <a:rPr lang="en-US" b="1" dirty="0" err="1" smtClean="0">
                <a:solidFill>
                  <a:srgbClr val="0000FF"/>
                </a:solidFill>
                <a:latin typeface="NikoshBAN" panose="02000000000000000000" pitchFamily="2" charset="0"/>
                <a:cs typeface="NikoshBAN" panose="02000000000000000000" pitchFamily="2" charset="0"/>
              </a:rPr>
              <a:t>সরকার</a:t>
            </a:r>
            <a:r>
              <a:rPr lang="en-US" b="1" dirty="0" smtClean="0">
                <a:solidFill>
                  <a:srgbClr val="0000FF"/>
                </a:solidFill>
                <a:latin typeface="NikoshBAN" panose="02000000000000000000" pitchFamily="2" charset="0"/>
                <a:cs typeface="NikoshBAN" panose="02000000000000000000" pitchFamily="2" charset="0"/>
              </a:rPr>
              <a:t> </a:t>
            </a:r>
          </a:p>
          <a:p>
            <a:pPr>
              <a:buNone/>
            </a:pPr>
            <a:r>
              <a:rPr lang="en-US" b="1" dirty="0" smtClean="0">
                <a:solidFill>
                  <a:srgbClr val="FFFF00"/>
                </a:solidFill>
                <a:latin typeface="NikoshBAN" panose="02000000000000000000" pitchFamily="2" charset="0"/>
                <a:cs typeface="NikoshBAN" panose="02000000000000000000" pitchFamily="2" charset="0"/>
              </a:rPr>
              <a:t>৩। </a:t>
            </a:r>
            <a:r>
              <a:rPr lang="en-US" b="1" dirty="0" err="1" smtClean="0">
                <a:solidFill>
                  <a:srgbClr val="FFFF00"/>
                </a:solidFill>
                <a:latin typeface="NikoshBAN" panose="02000000000000000000" pitchFamily="2" charset="0"/>
                <a:cs typeface="NikoshBAN" panose="02000000000000000000" pitchFamily="2" charset="0"/>
              </a:rPr>
              <a:t>সমাজকর্ম</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প্রথম</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পত্র</a:t>
            </a:r>
            <a:r>
              <a:rPr lang="en-US" b="1" dirty="0" smtClean="0">
                <a:solidFill>
                  <a:srgbClr val="FFFF00"/>
                </a:solidFill>
                <a:latin typeface="NikoshBAN" panose="02000000000000000000" pitchFamily="2" charset="0"/>
                <a:cs typeface="NikoshBAN" panose="02000000000000000000" pitchFamily="2" charset="0"/>
              </a:rPr>
              <a:t>--</a:t>
            </a:r>
            <a:r>
              <a:rPr lang="en-US" b="1" dirty="0" err="1" smtClean="0">
                <a:solidFill>
                  <a:srgbClr val="FFFF00"/>
                </a:solidFill>
                <a:latin typeface="NikoshBAN" panose="02000000000000000000" pitchFamily="2" charset="0"/>
                <a:cs typeface="NikoshBAN" panose="02000000000000000000" pitchFamily="2" charset="0"/>
              </a:rPr>
              <a:t>একাদশ</a:t>
            </a:r>
            <a:r>
              <a:rPr lang="en-US" b="1" dirty="0" smtClean="0">
                <a:solidFill>
                  <a:srgbClr val="FFFF00"/>
                </a:solidFill>
                <a:latin typeface="NikoshBAN" panose="02000000000000000000" pitchFamily="2" charset="0"/>
                <a:cs typeface="NikoshBAN" panose="02000000000000000000" pitchFamily="2" charset="0"/>
              </a:rPr>
              <a:t> ও </a:t>
            </a:r>
            <a:r>
              <a:rPr lang="en-US" b="1" dirty="0" err="1" smtClean="0">
                <a:solidFill>
                  <a:srgbClr val="FFFF00"/>
                </a:solidFill>
                <a:latin typeface="NikoshBAN" panose="02000000000000000000" pitchFamily="2" charset="0"/>
                <a:cs typeface="NikoshBAN" panose="02000000000000000000" pitchFamily="2" charset="0"/>
              </a:rPr>
              <a:t>দ্বাদশ</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শ্রেণি</a:t>
            </a:r>
            <a:r>
              <a:rPr lang="en-US" b="1" dirty="0" smtClean="0">
                <a:solidFill>
                  <a:srgbClr val="FFFF00"/>
                </a:solidFill>
                <a:latin typeface="NikoshBAN" panose="02000000000000000000" pitchFamily="2" charset="0"/>
                <a:cs typeface="NikoshBAN" panose="02000000000000000000" pitchFamily="2" charset="0"/>
              </a:rPr>
              <a:t> </a:t>
            </a:r>
          </a:p>
          <a:p>
            <a:pPr>
              <a:buNone/>
            </a:pP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প্রফেসর</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মোঃ</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আতিকুর</a:t>
            </a:r>
            <a:r>
              <a:rPr lang="en-US" b="1" dirty="0" smtClean="0">
                <a:solidFill>
                  <a:srgbClr val="FFFF00"/>
                </a:solidFill>
                <a:latin typeface="NikoshBAN" panose="02000000000000000000" pitchFamily="2" charset="0"/>
                <a:cs typeface="NikoshBAN" panose="02000000000000000000" pitchFamily="2" charset="0"/>
              </a:rPr>
              <a:t> </a:t>
            </a:r>
            <a:r>
              <a:rPr lang="en-US" b="1" dirty="0" err="1" smtClean="0">
                <a:solidFill>
                  <a:srgbClr val="FFFF00"/>
                </a:solidFill>
                <a:latin typeface="NikoshBAN" panose="02000000000000000000" pitchFamily="2" charset="0"/>
                <a:cs typeface="NikoshBAN" panose="02000000000000000000" pitchFamily="2" charset="0"/>
              </a:rPr>
              <a:t>রহমান</a:t>
            </a:r>
            <a:endParaRPr lang="en-US" b="1" dirty="0" smtClean="0">
              <a:solidFill>
                <a:srgbClr val="FFFF00"/>
              </a:solidFill>
              <a:latin typeface="NikoshBAN" panose="02000000000000000000" pitchFamily="2" charset="0"/>
              <a:cs typeface="NikoshBAN" panose="02000000000000000000" pitchFamily="2" charset="0"/>
            </a:endParaRPr>
          </a:p>
          <a:p>
            <a:pPr>
              <a:buNone/>
            </a:pPr>
            <a:endParaRPr lang="en-US" sz="32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2000"/>
                                        <p:tgtEl>
                                          <p:spTgt spid="3">
                                            <p:txEl>
                                              <p:pRg st="1" end="1"/>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amond(in)">
                                      <p:cBhvr>
                                        <p:cTn id="16" dur="2000"/>
                                        <p:tgtEl>
                                          <p:spTgt spid="3">
                                            <p:txEl>
                                              <p:pRg st="2" end="2"/>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2000"/>
                                        <p:tgtEl>
                                          <p:spTgt spid="3">
                                            <p:txEl>
                                              <p:pRg st="3" end="3"/>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amond(in)">
                                      <p:cBhvr>
                                        <p:cTn id="25" dur="2000"/>
                                        <p:tgtEl>
                                          <p:spTgt spid="3">
                                            <p:txEl>
                                              <p:pRg st="5" end="5"/>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amond(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1.jpg"/>
          <p:cNvPicPr>
            <a:picLocks noChangeAspect="1"/>
          </p:cNvPicPr>
          <p:nvPr/>
        </p:nvPicPr>
        <p:blipFill>
          <a:blip r:embed="rId3"/>
          <a:stretch>
            <a:fillRect/>
          </a:stretch>
        </p:blipFill>
        <p:spPr>
          <a:xfrm>
            <a:off x="-30298" y="3"/>
            <a:ext cx="9171251" cy="6857999"/>
          </a:xfrm>
          <a:prstGeom prst="rect">
            <a:avLst/>
          </a:prstGeom>
        </p:spPr>
      </p:pic>
      <p:sp>
        <p:nvSpPr>
          <p:cNvPr id="2" name="TextBox 1"/>
          <p:cNvSpPr txBox="1"/>
          <p:nvPr/>
        </p:nvSpPr>
        <p:spPr>
          <a:xfrm>
            <a:off x="1828800" y="3459540"/>
            <a:ext cx="5257800" cy="1569660"/>
          </a:xfrm>
          <a:prstGeom prst="rect">
            <a:avLst/>
          </a:prstGeom>
          <a:noFill/>
        </p:spPr>
        <p:txBody>
          <a:bodyPr wrap="square" rtlCol="0">
            <a:spAutoFit/>
          </a:bodyPr>
          <a:lstStyle/>
          <a:p>
            <a:pPr algn="ctr"/>
            <a:r>
              <a:rPr lang="en-US" sz="9600" b="1" dirty="0" err="1" smtClean="0">
                <a:latin typeface="NikoshBAN" pitchFamily="2" charset="0"/>
                <a:cs typeface="NikoshBAN" pitchFamily="2" charset="0"/>
              </a:rPr>
              <a:t>ধন্যবাদ</a:t>
            </a:r>
            <a:endParaRPr lang="en-US" sz="9600" b="1" dirty="0">
              <a:latin typeface="NikoshBAN" pitchFamily="2" charset="0"/>
              <a:cs typeface="NikoshBAN" pitchFamily="2" charset="0"/>
            </a:endParaRPr>
          </a:p>
        </p:txBody>
      </p:sp>
    </p:spTree>
    <p:extLst>
      <p:ext uri="{BB962C8B-B14F-4D97-AF65-F5344CB8AC3E}">
        <p14:creationId xmlns="" xmlns:p14="http://schemas.microsoft.com/office/powerpoint/2010/main" val="271755067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334000" cy="1143000"/>
          </a:xfrm>
        </p:spPr>
        <p:txBody>
          <a:bodyPr>
            <a:normAutofit fontScale="90000"/>
          </a:bodyPr>
          <a:lstStyle/>
          <a:p>
            <a:r>
              <a:rPr lang="en-US" sz="7200" b="1" dirty="0" err="1" smtClean="0">
                <a:solidFill>
                  <a:srgbClr val="00B0F0"/>
                </a:solidFill>
              </a:rPr>
              <a:t>পাঠ</a:t>
            </a:r>
            <a:r>
              <a:rPr lang="en-US" sz="7200" b="1" dirty="0" smtClean="0">
                <a:solidFill>
                  <a:srgbClr val="00B0F0"/>
                </a:solidFill>
              </a:rPr>
              <a:t> </a:t>
            </a:r>
            <a:r>
              <a:rPr lang="en-US" sz="7200" b="1" dirty="0" err="1" smtClean="0">
                <a:solidFill>
                  <a:srgbClr val="00B0F0"/>
                </a:solidFill>
              </a:rPr>
              <a:t>পরিচিতি</a:t>
            </a:r>
            <a:endParaRPr lang="en-US" b="1" dirty="0">
              <a:solidFill>
                <a:srgbClr val="00B0F0"/>
              </a:solidFill>
            </a:endParaRPr>
          </a:p>
        </p:txBody>
      </p:sp>
      <p:sp>
        <p:nvSpPr>
          <p:cNvPr id="3" name="Content Placeholder 2"/>
          <p:cNvSpPr>
            <a:spLocks noGrp="1"/>
          </p:cNvSpPr>
          <p:nvPr>
            <p:ph idx="1"/>
          </p:nvPr>
        </p:nvSpPr>
        <p:spPr/>
        <p:txBody>
          <a:bodyPr>
            <a:normAutofit/>
          </a:bodyPr>
          <a:lstStyle/>
          <a:p>
            <a:pPr algn="ctr">
              <a:buNone/>
            </a:pPr>
            <a:r>
              <a:rPr lang="en-US" sz="4800" b="1" dirty="0" err="1" smtClean="0">
                <a:solidFill>
                  <a:srgbClr val="FFFF00"/>
                </a:solidFill>
                <a:latin typeface="Shonar Bangla" pitchFamily="34" charset="0"/>
                <a:cs typeface="Shonar Bangla" pitchFamily="34" charset="0"/>
              </a:rPr>
              <a:t>সমাজকর্ম</a:t>
            </a:r>
            <a:r>
              <a:rPr lang="en-US" sz="4800" b="1" dirty="0" smtClean="0">
                <a:solidFill>
                  <a:srgbClr val="FFFF00"/>
                </a:solidFill>
                <a:latin typeface="Shonar Bangla" pitchFamily="34" charset="0"/>
                <a:cs typeface="Shonar Bangla" pitchFamily="34" charset="0"/>
              </a:rPr>
              <a:t> </a:t>
            </a:r>
            <a:r>
              <a:rPr lang="en-US" sz="4800" b="1" dirty="0" err="1" smtClean="0">
                <a:solidFill>
                  <a:srgbClr val="FFFF00"/>
                </a:solidFill>
                <a:latin typeface="Shonar Bangla" pitchFamily="34" charset="0"/>
                <a:cs typeface="Shonar Bangla" pitchFamily="34" charset="0"/>
              </a:rPr>
              <a:t>দ্বিতীয়</a:t>
            </a:r>
            <a:r>
              <a:rPr lang="en-US" sz="4800" b="1" dirty="0" smtClean="0">
                <a:solidFill>
                  <a:srgbClr val="FFFF00"/>
                </a:solidFill>
                <a:latin typeface="Shonar Bangla" pitchFamily="34" charset="0"/>
                <a:cs typeface="Shonar Bangla" pitchFamily="34" charset="0"/>
              </a:rPr>
              <a:t> </a:t>
            </a:r>
            <a:r>
              <a:rPr lang="en-US" sz="4800" b="1" dirty="0" err="1" smtClean="0">
                <a:solidFill>
                  <a:srgbClr val="FFFF00"/>
                </a:solidFill>
                <a:latin typeface="Shonar Bangla" pitchFamily="34" charset="0"/>
                <a:cs typeface="Shonar Bangla" pitchFamily="34" charset="0"/>
              </a:rPr>
              <a:t>পত্র</a:t>
            </a:r>
            <a:r>
              <a:rPr lang="en-US" sz="4800" dirty="0" smtClean="0">
                <a:solidFill>
                  <a:srgbClr val="C00000"/>
                </a:solidFill>
                <a:latin typeface="Shonar Bangla" pitchFamily="34" charset="0"/>
                <a:cs typeface="Shonar Bangla" pitchFamily="34" charset="0"/>
              </a:rPr>
              <a:t/>
            </a:r>
            <a:br>
              <a:rPr lang="en-US" sz="4800" dirty="0" smtClean="0">
                <a:solidFill>
                  <a:srgbClr val="C00000"/>
                </a:solidFill>
                <a:latin typeface="Shonar Bangla" pitchFamily="34" charset="0"/>
                <a:cs typeface="Shonar Bangla" pitchFamily="34" charset="0"/>
              </a:rPr>
            </a:br>
            <a:r>
              <a:rPr lang="en-US" sz="4800" b="1" dirty="0" err="1" smtClean="0">
                <a:latin typeface="Shonar Bangla" pitchFamily="34" charset="0"/>
                <a:cs typeface="Shonar Bangla" pitchFamily="34" charset="0"/>
              </a:rPr>
              <a:t>একাদশ</a:t>
            </a:r>
            <a:r>
              <a:rPr lang="en-US" sz="4800" b="1" dirty="0" smtClean="0">
                <a:latin typeface="Shonar Bangla" pitchFamily="34" charset="0"/>
                <a:cs typeface="Shonar Bangla" pitchFamily="34" charset="0"/>
              </a:rPr>
              <a:t> - </a:t>
            </a:r>
            <a:r>
              <a:rPr lang="en-US" sz="4800" b="1" dirty="0" err="1" smtClean="0">
                <a:latin typeface="Shonar Bangla" pitchFamily="34" charset="0"/>
                <a:cs typeface="Shonar Bangla" pitchFamily="34" charset="0"/>
              </a:rPr>
              <a:t>দ্বাদশ</a:t>
            </a:r>
            <a:r>
              <a:rPr lang="en-US" sz="4800" b="1" dirty="0" smtClean="0">
                <a:latin typeface="Shonar Bangla" pitchFamily="34" charset="0"/>
                <a:cs typeface="Shonar Bangla" pitchFamily="34" charset="0"/>
              </a:rPr>
              <a:t> </a:t>
            </a:r>
            <a:r>
              <a:rPr lang="en-US" sz="4800" b="1" dirty="0" err="1" smtClean="0">
                <a:latin typeface="Shonar Bangla" pitchFamily="34" charset="0"/>
                <a:cs typeface="Shonar Bangla" pitchFamily="34" charset="0"/>
              </a:rPr>
              <a:t>শ্রেণি</a:t>
            </a:r>
            <a:endParaRPr lang="en-US" sz="4800" b="1" dirty="0" smtClean="0">
              <a:solidFill>
                <a:srgbClr val="C00000"/>
              </a:solidFill>
              <a:latin typeface="Shonar Bangla" pitchFamily="34" charset="0"/>
              <a:cs typeface="Shonar Bangla" pitchFamily="34" charset="0"/>
            </a:endParaRPr>
          </a:p>
          <a:p>
            <a:pPr algn="ctr">
              <a:buNone/>
            </a:pPr>
            <a:endParaRPr lang="en-US" sz="4400" b="1" dirty="0" smtClean="0">
              <a:solidFill>
                <a:srgbClr val="FF9900"/>
              </a:solidFill>
              <a:latin typeface="Shonar Bangla" pitchFamily="34" charset="0"/>
              <a:cs typeface="Shonar Bangla" pitchFamily="34" charset="0"/>
            </a:endParaRPr>
          </a:p>
          <a:p>
            <a:pPr algn="ctr">
              <a:buNone/>
            </a:pPr>
            <a:r>
              <a:rPr lang="en-US" sz="4800" b="1" dirty="0" err="1" smtClean="0">
                <a:solidFill>
                  <a:srgbClr val="FF9900"/>
                </a:solidFill>
                <a:latin typeface="Shonar Bangla" pitchFamily="34" charset="0"/>
                <a:cs typeface="Shonar Bangla" pitchFamily="34" charset="0"/>
              </a:rPr>
              <a:t>তৃতীয়</a:t>
            </a:r>
            <a:r>
              <a:rPr lang="en-US" sz="4800" b="1" dirty="0" smtClean="0">
                <a:solidFill>
                  <a:srgbClr val="FF9900"/>
                </a:solidFill>
                <a:latin typeface="Shonar Bangla" pitchFamily="34" charset="0"/>
                <a:cs typeface="Shonar Bangla" pitchFamily="34" charset="0"/>
              </a:rPr>
              <a:t> </a:t>
            </a:r>
            <a:r>
              <a:rPr lang="en-US" sz="4800" b="1" dirty="0" err="1" smtClean="0">
                <a:solidFill>
                  <a:srgbClr val="FF9900"/>
                </a:solidFill>
                <a:latin typeface="Shonar Bangla" pitchFamily="34" charset="0"/>
                <a:cs typeface="Shonar Bangla" pitchFamily="34" charset="0"/>
              </a:rPr>
              <a:t>অধ্যায়</a:t>
            </a:r>
            <a:endParaRPr lang="en-US" sz="4800" b="1" dirty="0" smtClean="0">
              <a:solidFill>
                <a:srgbClr val="FF9900"/>
              </a:solidFill>
              <a:latin typeface="Shonar Bangla" pitchFamily="34" charset="0"/>
              <a:cs typeface="Shonar Bangla" pitchFamily="34" charset="0"/>
            </a:endParaRPr>
          </a:p>
          <a:p>
            <a:pPr algn="ctr">
              <a:buNone/>
            </a:pPr>
            <a:r>
              <a:rPr lang="en-US" sz="4000" b="1" dirty="0" err="1" smtClean="0">
                <a:latin typeface="Shonar Bangla" pitchFamily="34" charset="0"/>
                <a:cs typeface="Shonar Bangla" pitchFamily="34" charset="0"/>
              </a:rPr>
              <a:t>সামাজিক</a:t>
            </a:r>
            <a:r>
              <a:rPr lang="en-US" sz="4000" b="1" dirty="0" smtClean="0">
                <a:latin typeface="Shonar Bangla" pitchFamily="34" charset="0"/>
                <a:cs typeface="Shonar Bangla" pitchFamily="34" charset="0"/>
              </a:rPr>
              <a:t> </a:t>
            </a:r>
            <a:r>
              <a:rPr lang="en-US" sz="4000" b="1" dirty="0" err="1" smtClean="0">
                <a:latin typeface="Shonar Bangla" pitchFamily="34" charset="0"/>
                <a:cs typeface="Shonar Bangla" pitchFamily="34" charset="0"/>
              </a:rPr>
              <a:t>সমস্যা</a:t>
            </a:r>
            <a:r>
              <a:rPr lang="en-US" sz="4000" b="1" dirty="0" smtClean="0">
                <a:latin typeface="Shonar Bangla" pitchFamily="34" charset="0"/>
                <a:cs typeface="Shonar Bangla" pitchFamily="34" charset="0"/>
              </a:rPr>
              <a:t> </a:t>
            </a:r>
            <a:r>
              <a:rPr lang="en-US" sz="4000" b="1" dirty="0" err="1" smtClean="0">
                <a:latin typeface="Shonar Bangla" pitchFamily="34" charset="0"/>
                <a:cs typeface="Shonar Bangla" pitchFamily="34" charset="0"/>
              </a:rPr>
              <a:t>সমাধানে</a:t>
            </a:r>
            <a:r>
              <a:rPr lang="en-US" sz="4000" b="1" dirty="0" smtClean="0">
                <a:latin typeface="Shonar Bangla" pitchFamily="34" charset="0"/>
                <a:cs typeface="Shonar Bangla" pitchFamily="34" charset="0"/>
              </a:rPr>
              <a:t> </a:t>
            </a:r>
            <a:r>
              <a:rPr lang="en-US" sz="4000" b="1" dirty="0" err="1" smtClean="0">
                <a:latin typeface="Shonar Bangla" pitchFamily="34" charset="0"/>
                <a:cs typeface="Shonar Bangla" pitchFamily="34" charset="0"/>
              </a:rPr>
              <a:t>সমাজকর্মের</a:t>
            </a:r>
            <a:r>
              <a:rPr lang="en-US" sz="4000" b="1" dirty="0" smtClean="0">
                <a:latin typeface="Shonar Bangla" pitchFamily="34" charset="0"/>
                <a:cs typeface="Shonar Bangla" pitchFamily="34" charset="0"/>
              </a:rPr>
              <a:t> </a:t>
            </a:r>
            <a:r>
              <a:rPr lang="en-US" sz="4000" b="1" dirty="0" err="1" smtClean="0">
                <a:latin typeface="Shonar Bangla" pitchFamily="34" charset="0"/>
                <a:cs typeface="Shonar Bangla" pitchFamily="34" charset="0"/>
              </a:rPr>
              <a:t>অনুশীলন</a:t>
            </a:r>
            <a:endParaRPr lang="en-US" sz="4000" b="1" dirty="0" smtClean="0">
              <a:latin typeface="Shonar Bangla" pitchFamily="34" charset="0"/>
              <a:cs typeface="Shonar Bangla" pitchFamily="34" charset="0"/>
            </a:endParaRPr>
          </a:p>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705600" cy="1066800"/>
          </a:xfrm>
        </p:spPr>
        <p:txBody>
          <a:bodyPr>
            <a:normAutofit fontScale="90000"/>
          </a:bodyPr>
          <a:lstStyle/>
          <a:p>
            <a:r>
              <a:rPr lang="en-US" sz="6000" dirty="0" smtClean="0"/>
              <a:t>   </a:t>
            </a:r>
            <a:r>
              <a:rPr lang="en-US" sz="6700" b="1" dirty="0" err="1" smtClean="0">
                <a:solidFill>
                  <a:srgbClr val="FFFF00"/>
                </a:solidFill>
              </a:rPr>
              <a:t>পূর্ব</a:t>
            </a:r>
            <a:r>
              <a:rPr lang="en-US" sz="6700" b="1" dirty="0" smtClean="0">
                <a:solidFill>
                  <a:srgbClr val="FFFF00"/>
                </a:solidFill>
              </a:rPr>
              <a:t> </a:t>
            </a:r>
            <a:r>
              <a:rPr lang="en-US" sz="6700" b="1" dirty="0" err="1" smtClean="0">
                <a:solidFill>
                  <a:srgbClr val="FFFF00"/>
                </a:solidFill>
              </a:rPr>
              <a:t>জ্ঞান</a:t>
            </a:r>
            <a:r>
              <a:rPr lang="en-US" sz="6700" b="1" dirty="0" smtClean="0">
                <a:solidFill>
                  <a:srgbClr val="FFFF00"/>
                </a:solidFill>
              </a:rPr>
              <a:t> </a:t>
            </a:r>
            <a:r>
              <a:rPr lang="en-US" sz="6700" b="1" dirty="0" err="1" smtClean="0">
                <a:solidFill>
                  <a:srgbClr val="FFFF00"/>
                </a:solidFill>
              </a:rPr>
              <a:t>যাচাই</a:t>
            </a:r>
            <a:endParaRPr lang="en-US" sz="6000" b="1" dirty="0">
              <a:solidFill>
                <a:srgbClr val="FFFF00"/>
              </a:solidFill>
            </a:endParaRPr>
          </a:p>
        </p:txBody>
      </p:sp>
      <p:pic>
        <p:nvPicPr>
          <p:cNvPr id="4" name="Content Placeholder 3" descr="images (2).jpg"/>
          <p:cNvPicPr>
            <a:picLocks noGrp="1" noChangeAspect="1"/>
          </p:cNvPicPr>
          <p:nvPr>
            <p:ph idx="1"/>
          </p:nvPr>
        </p:nvPicPr>
        <p:blipFill>
          <a:blip r:embed="rId2"/>
          <a:stretch>
            <a:fillRect/>
          </a:stretch>
        </p:blipFill>
        <p:spPr>
          <a:xfrm>
            <a:off x="228600" y="2286000"/>
            <a:ext cx="4495801" cy="358140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530" name="Picture 2" descr="Cerebral Palsy and Autism: What Are the Major Differences?"/>
          <p:cNvPicPr>
            <a:picLocks noChangeAspect="1" noChangeArrowheads="1"/>
          </p:cNvPicPr>
          <p:nvPr/>
        </p:nvPicPr>
        <p:blipFill>
          <a:blip r:embed="rId3"/>
          <a:srcRect/>
          <a:stretch>
            <a:fillRect/>
          </a:stretch>
        </p:blipFill>
        <p:spPr bwMode="auto">
          <a:xfrm>
            <a:off x="4876800" y="2209800"/>
            <a:ext cx="4038600" cy="36576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530"/>
                                        </p:tgtEl>
                                        <p:attrNameLst>
                                          <p:attrName>style.visibility</p:attrName>
                                        </p:attrNameLst>
                                      </p:cBhvr>
                                      <p:to>
                                        <p:strVal val="visible"/>
                                      </p:to>
                                    </p:set>
                                    <p:animEffect transition="in" filter="circle(in)">
                                      <p:cBhvr>
                                        <p:cTn id="1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5334000" cy="1143000"/>
          </a:xfrm>
        </p:spPr>
        <p:txBody>
          <a:bodyPr>
            <a:noAutofit/>
          </a:bodyPr>
          <a:lstStyle/>
          <a:p>
            <a:r>
              <a:rPr lang="en-US" sz="5400" dirty="0" err="1" smtClean="0">
                <a:solidFill>
                  <a:srgbClr val="0070C0"/>
                </a:solidFill>
                <a:latin typeface="Shonar Bangla" pitchFamily="34" charset="0"/>
                <a:cs typeface="Shonar Bangla" pitchFamily="34" charset="0"/>
              </a:rPr>
              <a:t>পাঠ</a:t>
            </a:r>
            <a:r>
              <a:rPr lang="en-US" sz="5400" dirty="0" smtClean="0">
                <a:solidFill>
                  <a:srgbClr val="0070C0"/>
                </a:solidFill>
                <a:latin typeface="Shonar Bangla" pitchFamily="34" charset="0"/>
                <a:cs typeface="Shonar Bangla" pitchFamily="34" charset="0"/>
              </a:rPr>
              <a:t> </a:t>
            </a:r>
            <a:r>
              <a:rPr lang="en-US" sz="5400" dirty="0" err="1" smtClean="0">
                <a:solidFill>
                  <a:srgbClr val="0070C0"/>
                </a:solidFill>
                <a:latin typeface="Shonar Bangla" pitchFamily="34" charset="0"/>
                <a:cs typeface="Shonar Bangla" pitchFamily="34" charset="0"/>
              </a:rPr>
              <a:t>ঘোষণা</a:t>
            </a:r>
            <a:endParaRPr lang="en-US" sz="5400" dirty="0"/>
          </a:p>
        </p:txBody>
      </p:sp>
      <p:sp>
        <p:nvSpPr>
          <p:cNvPr id="3" name="Content Placeholder 2"/>
          <p:cNvSpPr>
            <a:spLocks noGrp="1"/>
          </p:cNvSpPr>
          <p:nvPr>
            <p:ph idx="1"/>
          </p:nvPr>
        </p:nvSpPr>
        <p:spPr>
          <a:xfrm>
            <a:off x="304800" y="1600200"/>
            <a:ext cx="8534400" cy="4709160"/>
          </a:xfrm>
        </p:spPr>
        <p:txBody>
          <a:bodyPr>
            <a:normAutofit/>
          </a:bodyPr>
          <a:lstStyle/>
          <a:p>
            <a:pPr algn="ctr">
              <a:buNone/>
            </a:pPr>
            <a:endParaRPr lang="en-US" sz="5400" b="1" dirty="0" smtClean="0">
              <a:latin typeface="Shonar Bangla" pitchFamily="34" charset="0"/>
              <a:cs typeface="Shonar Bangla" pitchFamily="34" charset="0"/>
            </a:endParaRPr>
          </a:p>
          <a:p>
            <a:pPr algn="ctr">
              <a:buNone/>
            </a:pPr>
            <a:r>
              <a:rPr lang="en-US" sz="4000" b="1" dirty="0" err="1" smtClean="0">
                <a:solidFill>
                  <a:srgbClr val="FFFF00"/>
                </a:solidFill>
                <a:latin typeface="Shonar Bangla" pitchFamily="34" charset="0"/>
                <a:cs typeface="Shonar Bangla" pitchFamily="34" charset="0"/>
              </a:rPr>
              <a:t>অটিজমের</a:t>
            </a:r>
            <a:r>
              <a:rPr lang="en-US" sz="4000" b="1" dirty="0" smtClean="0">
                <a:solidFill>
                  <a:srgbClr val="FFFF00"/>
                </a:solidFill>
                <a:latin typeface="Shonar Bangla" pitchFamily="34" charset="0"/>
                <a:cs typeface="Shonar Bangla" pitchFamily="34" charset="0"/>
              </a:rPr>
              <a:t> </a:t>
            </a:r>
            <a:r>
              <a:rPr lang="en-US" sz="4000" b="1" dirty="0" err="1" smtClean="0">
                <a:solidFill>
                  <a:srgbClr val="FFFF00"/>
                </a:solidFill>
                <a:latin typeface="Shonar Bangla" pitchFamily="34" charset="0"/>
                <a:cs typeface="Shonar Bangla" pitchFamily="34" charset="0"/>
              </a:rPr>
              <a:t>ধারণা</a:t>
            </a:r>
            <a:r>
              <a:rPr lang="en-US" sz="4000" b="1" dirty="0" smtClean="0">
                <a:solidFill>
                  <a:srgbClr val="FFFF00"/>
                </a:solidFill>
                <a:latin typeface="Shonar Bangla" pitchFamily="34" charset="0"/>
                <a:cs typeface="Shonar Bangla" pitchFamily="34" charset="0"/>
              </a:rPr>
              <a:t> ও </a:t>
            </a:r>
          </a:p>
          <a:p>
            <a:pPr algn="ctr">
              <a:buNone/>
            </a:pPr>
            <a:r>
              <a:rPr lang="en-US" sz="4000" b="1" dirty="0" err="1" smtClean="0">
                <a:solidFill>
                  <a:srgbClr val="FFFF00"/>
                </a:solidFill>
                <a:latin typeface="Shonar Bangla" pitchFamily="34" charset="0"/>
                <a:cs typeface="Shonar Bangla" pitchFamily="34" charset="0"/>
              </a:rPr>
              <a:t>বাংলাদেশে</a:t>
            </a:r>
            <a:r>
              <a:rPr lang="en-US" sz="4000" b="1" dirty="0" smtClean="0">
                <a:solidFill>
                  <a:srgbClr val="FFFF00"/>
                </a:solidFill>
                <a:latin typeface="Shonar Bangla" pitchFamily="34" charset="0"/>
                <a:cs typeface="Shonar Bangla" pitchFamily="34" charset="0"/>
              </a:rPr>
              <a:t> </a:t>
            </a:r>
            <a:r>
              <a:rPr lang="en-US" sz="4000" b="1" dirty="0" err="1" smtClean="0">
                <a:solidFill>
                  <a:srgbClr val="FFFF00"/>
                </a:solidFill>
                <a:latin typeface="Shonar Bangla" pitchFamily="34" charset="0"/>
                <a:cs typeface="Shonar Bangla" pitchFamily="34" charset="0"/>
              </a:rPr>
              <a:t>অটিজমের</a:t>
            </a:r>
            <a:r>
              <a:rPr lang="en-US" sz="4000" b="1" dirty="0" smtClean="0">
                <a:solidFill>
                  <a:srgbClr val="FFFF00"/>
                </a:solidFill>
                <a:latin typeface="Shonar Bangla" pitchFamily="34" charset="0"/>
                <a:cs typeface="Shonar Bangla" pitchFamily="34" charset="0"/>
              </a:rPr>
              <a:t> </a:t>
            </a:r>
            <a:r>
              <a:rPr lang="en-US" sz="4000" b="1" dirty="0" err="1" smtClean="0">
                <a:solidFill>
                  <a:srgbClr val="FFFF00"/>
                </a:solidFill>
                <a:latin typeface="Shonar Bangla" pitchFamily="34" charset="0"/>
                <a:cs typeface="Shonar Bangla" pitchFamily="34" charset="0"/>
              </a:rPr>
              <a:t>পরিস্থিতি</a:t>
            </a:r>
            <a:endParaRPr lang="en-US" sz="4000" b="1" dirty="0" smtClean="0">
              <a:solidFill>
                <a:srgbClr val="FFFF00"/>
              </a:solidFill>
              <a:latin typeface="Shonar Bangla" pitchFamily="34" charset="0"/>
              <a:cs typeface="Shonar Bangla" pitchFamily="34" charset="0"/>
            </a:endParaRPr>
          </a:p>
          <a:p>
            <a:pPr algn="ctr">
              <a:buNone/>
            </a:pPr>
            <a:r>
              <a:rPr lang="en-US" sz="4000" b="1" dirty="0" err="1" smtClean="0">
                <a:solidFill>
                  <a:srgbClr val="FFFF00"/>
                </a:solidFill>
                <a:latin typeface="Shonar Bangla" pitchFamily="34" charset="0"/>
                <a:cs typeface="Shonar Bangla" pitchFamily="34" charset="0"/>
              </a:rPr>
              <a:t>এবং</a:t>
            </a:r>
            <a:r>
              <a:rPr lang="en-US" sz="4000" b="1" dirty="0" smtClean="0">
                <a:solidFill>
                  <a:srgbClr val="FFFF00"/>
                </a:solidFill>
                <a:latin typeface="Shonar Bangla" pitchFamily="34" charset="0"/>
                <a:cs typeface="Shonar Bangla" pitchFamily="34" charset="0"/>
              </a:rPr>
              <a:t> </a:t>
            </a:r>
            <a:r>
              <a:rPr lang="en-US" sz="4000" b="1" dirty="0" err="1" smtClean="0">
                <a:solidFill>
                  <a:srgbClr val="FFFF00"/>
                </a:solidFill>
                <a:latin typeface="Shonar Bangla" pitchFamily="34" charset="0"/>
                <a:cs typeface="Shonar Bangla" pitchFamily="34" charset="0"/>
              </a:rPr>
              <a:t>সমাজকর্মিদের</a:t>
            </a:r>
            <a:r>
              <a:rPr lang="en-US" sz="4000" b="1" dirty="0" smtClean="0">
                <a:solidFill>
                  <a:srgbClr val="FFFF00"/>
                </a:solidFill>
                <a:latin typeface="Shonar Bangla" pitchFamily="34" charset="0"/>
                <a:cs typeface="Shonar Bangla" pitchFamily="34" charset="0"/>
              </a:rPr>
              <a:t> </a:t>
            </a:r>
            <a:r>
              <a:rPr lang="en-US" sz="4000" b="1" dirty="0" err="1" smtClean="0">
                <a:solidFill>
                  <a:srgbClr val="FFFF00"/>
                </a:solidFill>
                <a:latin typeface="Shonar Bangla" pitchFamily="34" charset="0"/>
                <a:cs typeface="Shonar Bangla" pitchFamily="34" charset="0"/>
              </a:rPr>
              <a:t>ভূমিকা</a:t>
            </a:r>
            <a:r>
              <a:rPr lang="en-US" sz="4000" b="1" dirty="0" smtClean="0">
                <a:solidFill>
                  <a:srgbClr val="FFFF00"/>
                </a:solidFill>
                <a:latin typeface="Shonar Bangla" pitchFamily="34" charset="0"/>
                <a:cs typeface="Shonar Bangl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xit" presetSubtype="16" fill="hold" nodeType="clickEffect">
                                  <p:stCondLst>
                                    <p:cond delay="0"/>
                                  </p:stCondLst>
                                  <p:childTnLst>
                                    <p:animEffect transition="out" filter="diamond(in)">
                                      <p:cBhvr>
                                        <p:cTn id="10" dur="2000"/>
                                        <p:tgtEl>
                                          <p:spTgt spid="3">
                                            <p:txEl>
                                              <p:pRg st="1" end="1"/>
                                            </p:txEl>
                                          </p:spTgt>
                                        </p:tgtEl>
                                      </p:cBhvr>
                                    </p:animEffect>
                                    <p:set>
                                      <p:cBhvr>
                                        <p:cTn id="11"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8" presetClass="exit" presetSubtype="16" fill="hold" nodeType="clickEffect">
                                  <p:stCondLst>
                                    <p:cond delay="0"/>
                                  </p:stCondLst>
                                  <p:childTnLst>
                                    <p:animEffect transition="out" filter="diamond(in)">
                                      <p:cBhvr>
                                        <p:cTn id="15" dur="2000"/>
                                        <p:tgtEl>
                                          <p:spTgt spid="3">
                                            <p:txEl>
                                              <p:pRg st="2" end="2"/>
                                            </p:txEl>
                                          </p:spTgt>
                                        </p:tgtEl>
                                      </p:cBhvr>
                                    </p:animEffect>
                                    <p:set>
                                      <p:cBhvr>
                                        <p:cTn id="16"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xit" presetSubtype="16" fill="hold" nodeType="clickEffect">
                                  <p:stCondLst>
                                    <p:cond delay="0"/>
                                  </p:stCondLst>
                                  <p:childTnLst>
                                    <p:animEffect transition="out" filter="diamond(in)">
                                      <p:cBhvr>
                                        <p:cTn id="20" dur="2000"/>
                                        <p:tgtEl>
                                          <p:spTgt spid="3">
                                            <p:txEl>
                                              <p:pRg st="3" end="3"/>
                                            </p:txEl>
                                          </p:spTgt>
                                        </p:tgtEl>
                                      </p:cBhvr>
                                    </p:animEffect>
                                    <p:set>
                                      <p:cBhvr>
                                        <p:cTn id="21"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5181600" cy="914400"/>
          </a:xfrm>
        </p:spPr>
        <p:txBody>
          <a:bodyPr>
            <a:noAutofit/>
          </a:bodyPr>
          <a:lstStyle/>
          <a:p>
            <a:pPr algn="ctr"/>
            <a:r>
              <a:rPr lang="en-US" sz="7200" b="1" dirty="0" err="1" smtClean="0">
                <a:solidFill>
                  <a:srgbClr val="00B0F0"/>
                </a:solidFill>
                <a:latin typeface="Shonar Bangla" pitchFamily="34" charset="0"/>
                <a:cs typeface="Shonar Bangla" pitchFamily="34" charset="0"/>
              </a:rPr>
              <a:t>শিখনফল</a:t>
            </a:r>
            <a:endParaRPr lang="en-US" sz="7200" b="1" dirty="0">
              <a:solidFill>
                <a:srgbClr val="00B0F0"/>
              </a:solidFill>
              <a:latin typeface="Shonar Bangla" pitchFamily="34" charset="0"/>
              <a:cs typeface="Shonar Bangla" pitchFamily="34" charset="0"/>
            </a:endParaRPr>
          </a:p>
        </p:txBody>
      </p:sp>
      <p:sp>
        <p:nvSpPr>
          <p:cNvPr id="3" name="Content Placeholder 2"/>
          <p:cNvSpPr>
            <a:spLocks noGrp="1"/>
          </p:cNvSpPr>
          <p:nvPr>
            <p:ph idx="1"/>
          </p:nvPr>
        </p:nvSpPr>
        <p:spPr>
          <a:xfrm>
            <a:off x="609600" y="1600200"/>
            <a:ext cx="7924800" cy="4419600"/>
          </a:xfrm>
        </p:spPr>
        <p:txBody>
          <a:bodyPr>
            <a:normAutofit fontScale="70000" lnSpcReduction="20000"/>
          </a:bodyPr>
          <a:lstStyle/>
          <a:p>
            <a:pPr>
              <a:lnSpc>
                <a:spcPct val="150000"/>
              </a:lnSpc>
              <a:buNone/>
            </a:pPr>
            <a:r>
              <a:rPr lang="en-US" sz="4700" b="1" dirty="0" err="1" smtClean="0">
                <a:solidFill>
                  <a:srgbClr val="FFFF00"/>
                </a:solidFill>
                <a:latin typeface="Shonar Bangla" pitchFamily="34" charset="0"/>
                <a:cs typeface="Shonar Bangla" pitchFamily="34" charset="0"/>
              </a:rPr>
              <a:t>পাঠশেষে</a:t>
            </a:r>
            <a:r>
              <a:rPr lang="en-US" sz="4700" b="1" dirty="0" smtClean="0">
                <a:solidFill>
                  <a:srgbClr val="FFFF00"/>
                </a:solidFill>
                <a:latin typeface="Shonar Bangla" pitchFamily="34" charset="0"/>
                <a:cs typeface="Shonar Bangla" pitchFamily="34" charset="0"/>
              </a:rPr>
              <a:t> </a:t>
            </a:r>
            <a:r>
              <a:rPr lang="en-US" sz="4700" b="1" dirty="0" err="1" smtClean="0">
                <a:solidFill>
                  <a:srgbClr val="FFFF00"/>
                </a:solidFill>
                <a:latin typeface="Shonar Bangla" pitchFamily="34" charset="0"/>
                <a:cs typeface="Shonar Bangla" pitchFamily="34" charset="0"/>
              </a:rPr>
              <a:t>শিক্ষার্থীরা</a:t>
            </a:r>
            <a:r>
              <a:rPr lang="en-US" sz="4700" b="1" dirty="0" smtClean="0">
                <a:solidFill>
                  <a:srgbClr val="FFFF00"/>
                </a:solidFill>
                <a:latin typeface="Shonar Bangla" pitchFamily="34" charset="0"/>
                <a:cs typeface="Shonar Bangla" pitchFamily="34" charset="0"/>
              </a:rPr>
              <a:t>--------</a:t>
            </a:r>
          </a:p>
          <a:p>
            <a:pPr>
              <a:buNone/>
            </a:pPr>
            <a:r>
              <a:rPr lang="en-US" b="1" dirty="0" smtClean="0"/>
              <a:t>  </a:t>
            </a:r>
            <a:r>
              <a:rPr lang="en-US" sz="4200" b="1" dirty="0" smtClean="0"/>
              <a:t>১। </a:t>
            </a:r>
            <a:r>
              <a:rPr lang="en-US" sz="4200" b="1" dirty="0" err="1" smtClean="0"/>
              <a:t>অটিজমের</a:t>
            </a:r>
            <a:r>
              <a:rPr lang="en-US" sz="4200" b="1" dirty="0" smtClean="0"/>
              <a:t> </a:t>
            </a:r>
            <a:r>
              <a:rPr lang="en-US" sz="4200" b="1" dirty="0" err="1" smtClean="0"/>
              <a:t>ধারণা</a:t>
            </a:r>
            <a:r>
              <a:rPr lang="en-US" sz="4200" b="1" dirty="0" smtClean="0"/>
              <a:t> </a:t>
            </a:r>
            <a:r>
              <a:rPr lang="en-US" sz="4200" b="1" dirty="0" err="1" smtClean="0"/>
              <a:t>ব্যাখ্যা</a:t>
            </a:r>
            <a:r>
              <a:rPr lang="en-US" sz="4200" b="1" dirty="0" smtClean="0"/>
              <a:t> </a:t>
            </a:r>
            <a:r>
              <a:rPr lang="en-US" sz="4200" b="1" dirty="0" err="1" smtClean="0"/>
              <a:t>করতে</a:t>
            </a:r>
            <a:r>
              <a:rPr lang="en-US" sz="4200" b="1" dirty="0" smtClean="0"/>
              <a:t> </a:t>
            </a:r>
          </a:p>
          <a:p>
            <a:pPr>
              <a:buNone/>
            </a:pPr>
            <a:r>
              <a:rPr lang="en-US" sz="4200" b="1" dirty="0" smtClean="0"/>
              <a:t>      </a:t>
            </a:r>
            <a:r>
              <a:rPr lang="en-US" sz="4200" b="1" dirty="0" err="1" smtClean="0"/>
              <a:t>পারবে</a:t>
            </a:r>
            <a:r>
              <a:rPr lang="en-US" sz="4200" b="1" dirty="0" smtClean="0"/>
              <a:t>।</a:t>
            </a:r>
            <a:endParaRPr lang="en-US" sz="5200" b="1" dirty="0" smtClean="0"/>
          </a:p>
          <a:p>
            <a:pPr>
              <a:buNone/>
            </a:pPr>
            <a:r>
              <a:rPr lang="bn-BD" sz="4800" b="1" dirty="0" smtClean="0"/>
              <a:t>  </a:t>
            </a:r>
            <a:r>
              <a:rPr lang="en-US" sz="4800" b="1" dirty="0" smtClean="0"/>
              <a:t>২। </a:t>
            </a:r>
            <a:r>
              <a:rPr lang="en-US" sz="4200" b="1" dirty="0" err="1" smtClean="0"/>
              <a:t>বাংলাদেশে</a:t>
            </a:r>
            <a:r>
              <a:rPr lang="en-US" sz="4200" b="1" dirty="0" smtClean="0"/>
              <a:t> </a:t>
            </a:r>
            <a:r>
              <a:rPr lang="en-US" sz="4200" b="1" dirty="0" err="1" smtClean="0"/>
              <a:t>অটিজমের</a:t>
            </a:r>
            <a:r>
              <a:rPr lang="en-US" sz="4200" b="1" dirty="0" smtClean="0"/>
              <a:t> </a:t>
            </a:r>
            <a:r>
              <a:rPr lang="en-US" sz="4200" b="1" dirty="0" err="1" smtClean="0"/>
              <a:t>বর্তমান</a:t>
            </a:r>
            <a:r>
              <a:rPr lang="en-US" sz="4200" b="1" dirty="0" smtClean="0"/>
              <a:t> </a:t>
            </a:r>
          </a:p>
          <a:p>
            <a:pPr>
              <a:buNone/>
            </a:pPr>
            <a:r>
              <a:rPr lang="en-US" sz="4200" b="1" dirty="0" smtClean="0"/>
              <a:t>        </a:t>
            </a:r>
            <a:r>
              <a:rPr lang="en-US" sz="4200" b="1" dirty="0" err="1" smtClean="0"/>
              <a:t>পরিস্থিতি</a:t>
            </a:r>
            <a:r>
              <a:rPr lang="en-US" sz="4200" b="1" dirty="0" smtClean="0"/>
              <a:t> </a:t>
            </a:r>
            <a:r>
              <a:rPr lang="en-US" sz="4200" b="1" dirty="0" err="1" smtClean="0"/>
              <a:t>বর্ণনা</a:t>
            </a:r>
            <a:r>
              <a:rPr lang="en-US" sz="4200" b="1" dirty="0" smtClean="0"/>
              <a:t> </a:t>
            </a:r>
            <a:r>
              <a:rPr lang="en-US" sz="4200" b="1" dirty="0" err="1" smtClean="0"/>
              <a:t>করতে</a:t>
            </a:r>
            <a:r>
              <a:rPr lang="en-US" sz="4200" b="1" dirty="0" smtClean="0"/>
              <a:t> </a:t>
            </a:r>
            <a:r>
              <a:rPr lang="en-US" sz="4200" b="1" dirty="0" err="1" smtClean="0"/>
              <a:t>পারবে</a:t>
            </a:r>
            <a:r>
              <a:rPr lang="en-US" sz="4200" b="1" dirty="0" smtClean="0"/>
              <a:t>।</a:t>
            </a:r>
          </a:p>
          <a:p>
            <a:pPr>
              <a:buNone/>
            </a:pPr>
            <a:r>
              <a:rPr lang="en-US" sz="4200" b="1" dirty="0" smtClean="0"/>
              <a:t>   ৩। </a:t>
            </a:r>
            <a:r>
              <a:rPr lang="en-US" sz="4200" b="1" dirty="0" err="1" smtClean="0"/>
              <a:t>অটিজম</a:t>
            </a:r>
            <a:r>
              <a:rPr lang="en-US" sz="4200" b="1" dirty="0" smtClean="0"/>
              <a:t> </a:t>
            </a:r>
            <a:r>
              <a:rPr lang="en-US" sz="4200" b="1" dirty="0" err="1" smtClean="0"/>
              <a:t>সমস্যা</a:t>
            </a:r>
            <a:r>
              <a:rPr lang="en-US" sz="4200" b="1" dirty="0" smtClean="0"/>
              <a:t> </a:t>
            </a:r>
            <a:r>
              <a:rPr lang="en-US" sz="4200" b="1" dirty="0" err="1" smtClean="0"/>
              <a:t>দুরিকরণে</a:t>
            </a:r>
            <a:r>
              <a:rPr lang="en-US" sz="4200" b="1" dirty="0" smtClean="0"/>
              <a:t> </a:t>
            </a:r>
            <a:r>
              <a:rPr lang="en-US" sz="4200" b="1" dirty="0" err="1" smtClean="0"/>
              <a:t>সমাজকর্মির</a:t>
            </a:r>
            <a:r>
              <a:rPr lang="en-US" sz="4200" b="1" dirty="0" smtClean="0"/>
              <a:t> </a:t>
            </a:r>
            <a:r>
              <a:rPr lang="en-US" sz="4200" b="1" dirty="0" err="1" smtClean="0"/>
              <a:t>ভূমিকা</a:t>
            </a:r>
            <a:r>
              <a:rPr lang="en-US" sz="4200" b="1" dirty="0" smtClean="0"/>
              <a:t> </a:t>
            </a:r>
            <a:r>
              <a:rPr lang="en-US" sz="4200" b="1" dirty="0" err="1" smtClean="0"/>
              <a:t>বিশ্লেষন</a:t>
            </a:r>
            <a:r>
              <a:rPr lang="en-US" sz="4200" b="1" dirty="0" smtClean="0"/>
              <a:t> </a:t>
            </a:r>
            <a:r>
              <a:rPr lang="en-US" sz="4200" b="1" dirty="0" err="1" smtClean="0"/>
              <a:t>করতে</a:t>
            </a:r>
            <a:r>
              <a:rPr lang="en-US" sz="4200" b="1" dirty="0" smtClean="0"/>
              <a:t> </a:t>
            </a:r>
            <a:r>
              <a:rPr lang="en-US" sz="4200" b="1" dirty="0" err="1" smtClean="0"/>
              <a:t>পারবে</a:t>
            </a:r>
            <a:r>
              <a:rPr lang="en-US" sz="4200" b="1" dirty="0" smtClean="0"/>
              <a:t>।</a:t>
            </a:r>
            <a:endParaRPr lang="en-US" sz="4800" b="1" dirty="0" smtClean="0"/>
          </a:p>
          <a:p>
            <a:pPr>
              <a:buNone/>
            </a:pPr>
            <a:r>
              <a:rPr lang="bn-BD" b="1" dirty="0" smtClean="0"/>
              <a:t>  </a:t>
            </a:r>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934200" cy="1143000"/>
          </a:xfrm>
        </p:spPr>
        <p:txBody>
          <a:bodyPr/>
          <a:lstStyle/>
          <a:p>
            <a:r>
              <a:rPr lang="en-US" sz="4400" dirty="0" err="1" smtClean="0">
                <a:solidFill>
                  <a:srgbClr val="00B0F0"/>
                </a:solidFill>
                <a:latin typeface="Shonar Bangla" pitchFamily="34" charset="0"/>
                <a:cs typeface="Shonar Bangla" pitchFamily="34" charset="0"/>
              </a:rPr>
              <a:t>অটিজমের</a:t>
            </a:r>
            <a:r>
              <a:rPr lang="en-US" sz="4400" dirty="0" smtClean="0">
                <a:solidFill>
                  <a:srgbClr val="00B0F0"/>
                </a:solidFill>
                <a:latin typeface="Shonar Bangla" pitchFamily="34" charset="0"/>
                <a:cs typeface="Shonar Bangla" pitchFamily="34" charset="0"/>
              </a:rPr>
              <a:t> </a:t>
            </a:r>
            <a:r>
              <a:rPr lang="en-US" sz="4400" dirty="0" err="1" smtClean="0">
                <a:solidFill>
                  <a:srgbClr val="00B0F0"/>
                </a:solidFill>
                <a:latin typeface="Shonar Bangla" pitchFamily="34" charset="0"/>
                <a:cs typeface="Shonar Bangla" pitchFamily="34" charset="0"/>
              </a:rPr>
              <a:t>ধারণা</a:t>
            </a:r>
            <a:endParaRPr lang="en-US" dirty="0"/>
          </a:p>
        </p:txBody>
      </p:sp>
      <p:sp>
        <p:nvSpPr>
          <p:cNvPr id="3" name="Content Placeholder 2"/>
          <p:cNvSpPr>
            <a:spLocks noGrp="1"/>
          </p:cNvSpPr>
          <p:nvPr>
            <p:ph idx="1"/>
          </p:nvPr>
        </p:nvSpPr>
        <p:spPr/>
        <p:txBody>
          <a:bodyPr>
            <a:normAutofit/>
          </a:bodyPr>
          <a:lstStyle/>
          <a:p>
            <a:pPr algn="just"/>
            <a:r>
              <a:rPr lang="en-US" b="1" dirty="0" smtClean="0"/>
              <a:t>Autism </a:t>
            </a:r>
            <a:r>
              <a:rPr lang="en-US" b="1" dirty="0" err="1" smtClean="0"/>
              <a:t>শব্দটি</a:t>
            </a:r>
            <a:r>
              <a:rPr lang="en-US" b="1" dirty="0" smtClean="0"/>
              <a:t> </a:t>
            </a:r>
            <a:r>
              <a:rPr lang="en-US" b="1" dirty="0" err="1" smtClean="0"/>
              <a:t>এসেছে</a:t>
            </a:r>
            <a:r>
              <a:rPr lang="en-US" b="1" dirty="0" smtClean="0"/>
              <a:t> </a:t>
            </a:r>
            <a:r>
              <a:rPr lang="en-US" b="1" dirty="0" err="1" smtClean="0"/>
              <a:t>গ্রিক</a:t>
            </a:r>
            <a:r>
              <a:rPr lang="en-US" b="1" dirty="0" smtClean="0"/>
              <a:t> </a:t>
            </a:r>
            <a:r>
              <a:rPr lang="en-US" b="1" dirty="0" err="1" smtClean="0"/>
              <a:t>শব্দ</a:t>
            </a:r>
            <a:r>
              <a:rPr lang="en-US" b="1" dirty="0" smtClean="0"/>
              <a:t> Autos  </a:t>
            </a:r>
            <a:r>
              <a:rPr lang="en-US" b="1" dirty="0" err="1" smtClean="0"/>
              <a:t>থেকে</a:t>
            </a:r>
            <a:r>
              <a:rPr lang="en-US" b="1" dirty="0" smtClean="0"/>
              <a:t>। </a:t>
            </a:r>
            <a:r>
              <a:rPr lang="en-US" b="1" dirty="0" err="1" smtClean="0"/>
              <a:t>এর</a:t>
            </a:r>
            <a:r>
              <a:rPr lang="en-US" b="1" dirty="0" smtClean="0"/>
              <a:t> </a:t>
            </a:r>
            <a:r>
              <a:rPr lang="en-US" b="1" dirty="0" err="1" smtClean="0"/>
              <a:t>অর্থ</a:t>
            </a:r>
            <a:r>
              <a:rPr lang="en-US" b="1" dirty="0" smtClean="0"/>
              <a:t> </a:t>
            </a:r>
            <a:r>
              <a:rPr lang="en-US" b="1" dirty="0" err="1" smtClean="0"/>
              <a:t>স্বীয়</a:t>
            </a:r>
            <a:r>
              <a:rPr lang="en-US" b="1" dirty="0" smtClean="0"/>
              <a:t> </a:t>
            </a:r>
            <a:r>
              <a:rPr lang="en-US" b="1" dirty="0" err="1" smtClean="0"/>
              <a:t>বা</a:t>
            </a:r>
            <a:r>
              <a:rPr lang="en-US" b="1" dirty="0" smtClean="0"/>
              <a:t> </a:t>
            </a:r>
            <a:r>
              <a:rPr lang="en-US" b="1" dirty="0" err="1" smtClean="0"/>
              <a:t>স্বয়ং</a:t>
            </a:r>
            <a:r>
              <a:rPr lang="en-US" b="1" dirty="0" smtClean="0"/>
              <a:t>। Autism </a:t>
            </a:r>
            <a:r>
              <a:rPr lang="en-US" b="1" dirty="0" err="1" smtClean="0"/>
              <a:t>এর</a:t>
            </a:r>
            <a:r>
              <a:rPr lang="en-US" b="1" dirty="0" smtClean="0"/>
              <a:t> </a:t>
            </a:r>
            <a:r>
              <a:rPr lang="en-US" b="1" smtClean="0"/>
              <a:t>বাংলা</a:t>
            </a:r>
            <a:r>
              <a:rPr lang="en-US" b="1" dirty="0" smtClean="0"/>
              <a:t> </a:t>
            </a:r>
            <a:r>
              <a:rPr lang="en-US" b="1" dirty="0" err="1" smtClean="0"/>
              <a:t>প্রতিশব্দ</a:t>
            </a:r>
            <a:r>
              <a:rPr lang="en-US" b="1" dirty="0" smtClean="0"/>
              <a:t> </a:t>
            </a:r>
            <a:r>
              <a:rPr lang="en-US" b="1" dirty="0" err="1" smtClean="0"/>
              <a:t>হলো</a:t>
            </a:r>
            <a:r>
              <a:rPr lang="en-US" b="1" dirty="0" smtClean="0"/>
              <a:t> </a:t>
            </a:r>
            <a:r>
              <a:rPr lang="en-US" b="1" dirty="0" err="1" smtClean="0"/>
              <a:t>র্</a:t>
            </a:r>
            <a:r>
              <a:rPr lang="as-IN" b="1" dirty="0" smtClean="0"/>
              <a:t>আত্মসংবৃতি </a:t>
            </a:r>
            <a:r>
              <a:rPr lang="en-US" b="1" dirty="0" smtClean="0"/>
              <a:t>। </a:t>
            </a:r>
            <a:r>
              <a:rPr lang="en-US" b="1" dirty="0" err="1" smtClean="0"/>
              <a:t>অটিজম</a:t>
            </a:r>
            <a:r>
              <a:rPr lang="en-US" b="1" dirty="0" smtClean="0"/>
              <a:t> </a:t>
            </a:r>
            <a:r>
              <a:rPr lang="en-US" b="1" dirty="0" err="1" smtClean="0"/>
              <a:t>হলো</a:t>
            </a:r>
            <a:r>
              <a:rPr lang="en-US" b="1" dirty="0" smtClean="0"/>
              <a:t> </a:t>
            </a:r>
            <a:r>
              <a:rPr lang="en-US" b="1" dirty="0" err="1" smtClean="0"/>
              <a:t>শিশুর</a:t>
            </a:r>
            <a:r>
              <a:rPr lang="en-US" b="1" dirty="0" smtClean="0"/>
              <a:t> </a:t>
            </a:r>
            <a:r>
              <a:rPr lang="en-US" b="1" dirty="0" err="1" smtClean="0"/>
              <a:t>মস্তিষ্ক</a:t>
            </a:r>
            <a:r>
              <a:rPr lang="en-US" b="1" dirty="0" smtClean="0"/>
              <a:t> </a:t>
            </a:r>
            <a:r>
              <a:rPr lang="en-US" b="1" dirty="0" err="1" smtClean="0"/>
              <a:t>বিকাশজনিত</a:t>
            </a:r>
            <a:r>
              <a:rPr lang="en-US" b="1" dirty="0" smtClean="0"/>
              <a:t> </a:t>
            </a:r>
            <a:r>
              <a:rPr lang="en-US" b="1" dirty="0" err="1" smtClean="0"/>
              <a:t>প্রতিবন্ধকতা</a:t>
            </a:r>
            <a:r>
              <a:rPr lang="as-IN" b="1" dirty="0" smtClean="0"/>
              <a:t>, যা বয়স তিন বছর হবার পূর্বেই প্রকাশ পায়।</a:t>
            </a:r>
            <a:r>
              <a:rPr lang="en-US" b="1" dirty="0" smtClean="0"/>
              <a:t> </a:t>
            </a:r>
            <a:r>
              <a:rPr lang="en-US" b="1" dirty="0" err="1" smtClean="0"/>
              <a:t>অটিজমে</a:t>
            </a:r>
            <a:r>
              <a:rPr lang="as-IN" b="1" dirty="0" smtClean="0"/>
              <a:t> আক্রান্ত শিশুরা সামাজিক আচরণে দুর্বল হয়,</a:t>
            </a:r>
            <a:r>
              <a:rPr lang="en-US" b="1" dirty="0" smtClean="0"/>
              <a:t> </a:t>
            </a:r>
            <a:r>
              <a:rPr lang="en-US" b="1" dirty="0" err="1" smtClean="0"/>
              <a:t>নিজেদের</a:t>
            </a:r>
            <a:r>
              <a:rPr lang="en-US" b="1" dirty="0" smtClean="0"/>
              <a:t> </a:t>
            </a:r>
            <a:r>
              <a:rPr lang="en-US" b="1" dirty="0" err="1" smtClean="0"/>
              <a:t>গুটিয়ে</a:t>
            </a:r>
            <a:r>
              <a:rPr lang="en-US" b="1" dirty="0" smtClean="0"/>
              <a:t> </a:t>
            </a:r>
            <a:r>
              <a:rPr lang="en-US" b="1" dirty="0" err="1" smtClean="0"/>
              <a:t>রাখে</a:t>
            </a:r>
            <a:r>
              <a:rPr lang="en-US" b="1" dirty="0" smtClean="0"/>
              <a:t> </a:t>
            </a:r>
            <a:r>
              <a:rPr lang="en-US" b="1" dirty="0" err="1" smtClean="0"/>
              <a:t>ফলে</a:t>
            </a:r>
            <a:r>
              <a:rPr lang="as-IN" b="1" dirty="0" smtClean="0"/>
              <a:t> পারস্পরিক যোগাযোগের ক্ষেত্রে কম সক্ষম হয়।</a:t>
            </a:r>
            <a:r>
              <a:rPr lang="en-US" b="1" dirty="0" smtClean="0"/>
              <a:t> </a:t>
            </a:r>
            <a:r>
              <a:rPr lang="en-US" b="1" dirty="0" err="1" smtClean="0"/>
              <a:t>এদের</a:t>
            </a:r>
            <a:r>
              <a:rPr lang="en-US" b="1" dirty="0" smtClean="0"/>
              <a:t> </a:t>
            </a:r>
            <a:r>
              <a:rPr lang="en-US" b="1" dirty="0" err="1" smtClean="0"/>
              <a:t>মাঝে</a:t>
            </a:r>
            <a:r>
              <a:rPr lang="as-IN" b="1" dirty="0" smtClean="0"/>
              <a:t> মানসিক সীমাবদ্ধতা ও একই কাজ বারবার করার প্রবণতা </a:t>
            </a:r>
            <a:r>
              <a:rPr lang="en-US" b="1" dirty="0" err="1" smtClean="0"/>
              <a:t>লক্ষ</a:t>
            </a:r>
            <a:r>
              <a:rPr lang="en-US" b="1" dirty="0" smtClean="0"/>
              <a:t> </a:t>
            </a:r>
            <a:r>
              <a:rPr lang="en-US" b="1" dirty="0" err="1" smtClean="0"/>
              <a:t>করা</a:t>
            </a:r>
            <a:r>
              <a:rPr lang="en-US" b="1" dirty="0" smtClean="0"/>
              <a:t> </a:t>
            </a:r>
            <a:r>
              <a:rPr lang="en-US" b="1" dirty="0" err="1" smtClean="0"/>
              <a:t>যায়</a:t>
            </a:r>
            <a:r>
              <a:rPr lang="en-US" b="1" dirty="0" smtClean="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solidFill>
                  <a:srgbClr val="00B0F0"/>
                </a:solidFill>
                <a:latin typeface="Shonar Bangla" pitchFamily="34" charset="0"/>
                <a:cs typeface="Shonar Bangla" pitchFamily="34" charset="0"/>
              </a:rPr>
              <a:t>অটিজমের</a:t>
            </a:r>
            <a:r>
              <a:rPr lang="en-US" sz="4400" dirty="0" smtClean="0">
                <a:solidFill>
                  <a:srgbClr val="00B0F0"/>
                </a:solidFill>
                <a:latin typeface="Shonar Bangla" pitchFamily="34" charset="0"/>
                <a:cs typeface="Shonar Bangla" pitchFamily="34" charset="0"/>
              </a:rPr>
              <a:t> </a:t>
            </a:r>
            <a:r>
              <a:rPr lang="en-US" sz="4400" dirty="0" err="1" smtClean="0">
                <a:solidFill>
                  <a:srgbClr val="00B0F0"/>
                </a:solidFill>
                <a:latin typeface="Shonar Bangla" pitchFamily="34" charset="0"/>
                <a:cs typeface="Shonar Bangla" pitchFamily="34" charset="0"/>
              </a:rPr>
              <a:t>পরিস্থিতি</a:t>
            </a:r>
            <a:endParaRPr lang="en-US" dirty="0"/>
          </a:p>
        </p:txBody>
      </p:sp>
      <p:sp>
        <p:nvSpPr>
          <p:cNvPr id="3" name="Content Placeholder 2"/>
          <p:cNvSpPr>
            <a:spLocks noGrp="1"/>
          </p:cNvSpPr>
          <p:nvPr>
            <p:ph idx="1"/>
          </p:nvPr>
        </p:nvSpPr>
        <p:spPr/>
        <p:txBody>
          <a:bodyPr/>
          <a:lstStyle/>
          <a:p>
            <a:r>
              <a:rPr lang="en-US" b="1" dirty="0" err="1" smtClean="0"/>
              <a:t>বাংলাদেশের</a:t>
            </a:r>
            <a:r>
              <a:rPr lang="en-US" b="1" dirty="0" smtClean="0"/>
              <a:t> </a:t>
            </a:r>
            <a:r>
              <a:rPr lang="en-US" b="1" dirty="0" err="1" smtClean="0"/>
              <a:t>শিশুদের</a:t>
            </a:r>
            <a:r>
              <a:rPr lang="en-US" b="1" dirty="0" smtClean="0"/>
              <a:t> </a:t>
            </a:r>
            <a:r>
              <a:rPr lang="en-US" b="1" dirty="0" err="1" smtClean="0"/>
              <a:t>একটি</a:t>
            </a:r>
            <a:r>
              <a:rPr lang="en-US" b="1" dirty="0" smtClean="0"/>
              <a:t> </a:t>
            </a:r>
            <a:r>
              <a:rPr lang="en-US" b="1" dirty="0" err="1" smtClean="0"/>
              <a:t>বিশাল</a:t>
            </a:r>
            <a:r>
              <a:rPr lang="en-US" b="1" dirty="0" smtClean="0"/>
              <a:t> </a:t>
            </a:r>
            <a:r>
              <a:rPr lang="en-US" b="1" dirty="0" err="1" smtClean="0"/>
              <a:t>অংশ</a:t>
            </a:r>
            <a:r>
              <a:rPr lang="en-US" b="1" dirty="0" smtClean="0"/>
              <a:t> </a:t>
            </a:r>
            <a:r>
              <a:rPr lang="en-US" b="1" dirty="0" err="1" smtClean="0"/>
              <a:t>অটিজমের</a:t>
            </a:r>
            <a:r>
              <a:rPr lang="en-US" b="1" dirty="0" smtClean="0"/>
              <a:t> </a:t>
            </a:r>
            <a:r>
              <a:rPr lang="en-US" b="1" dirty="0" err="1" smtClean="0"/>
              <a:t>শিকার</a:t>
            </a:r>
            <a:r>
              <a:rPr lang="en-US" b="1" dirty="0" smtClean="0"/>
              <a:t>। </a:t>
            </a:r>
            <a:r>
              <a:rPr lang="en-US" b="1" dirty="0" err="1" smtClean="0"/>
              <a:t>সমাজকল্যাণ</a:t>
            </a:r>
            <a:r>
              <a:rPr lang="en-US" b="1" dirty="0" smtClean="0"/>
              <a:t> </a:t>
            </a:r>
            <a:r>
              <a:rPr lang="en-US" b="1" dirty="0" err="1" smtClean="0"/>
              <a:t>মন্ত্রনালয়ের</a:t>
            </a:r>
            <a:r>
              <a:rPr lang="en-US" b="1" dirty="0" smtClean="0"/>
              <a:t> </a:t>
            </a:r>
            <a:r>
              <a:rPr lang="en-US" b="1" dirty="0" err="1" smtClean="0"/>
              <a:t>ধারণা</a:t>
            </a:r>
            <a:r>
              <a:rPr lang="en-US" b="1" dirty="0" smtClean="0"/>
              <a:t> </a:t>
            </a:r>
            <a:r>
              <a:rPr lang="en-US" b="1" dirty="0" err="1" smtClean="0"/>
              <a:t>অনুযায়ী</a:t>
            </a:r>
            <a:r>
              <a:rPr lang="en-US" b="1" dirty="0" smtClean="0"/>
              <a:t> </a:t>
            </a:r>
            <a:r>
              <a:rPr lang="en-US" b="1" dirty="0" err="1" smtClean="0"/>
              <a:t>এদেশে</a:t>
            </a:r>
            <a:r>
              <a:rPr lang="en-US" b="1" dirty="0" smtClean="0"/>
              <a:t> ১.৪ </a:t>
            </a:r>
            <a:r>
              <a:rPr lang="en-US" b="1" dirty="0" err="1" smtClean="0"/>
              <a:t>মিলিয়ন</a:t>
            </a:r>
            <a:r>
              <a:rPr lang="en-US" b="1" dirty="0" smtClean="0"/>
              <a:t> </a:t>
            </a:r>
            <a:r>
              <a:rPr lang="en-US" b="1" dirty="0" err="1" smtClean="0"/>
              <a:t>শিশু</a:t>
            </a:r>
            <a:r>
              <a:rPr lang="en-US" b="1" dirty="0" smtClean="0"/>
              <a:t> </a:t>
            </a:r>
            <a:r>
              <a:rPr lang="en-US" b="1" dirty="0" err="1" smtClean="0"/>
              <a:t>অটিজমে</a:t>
            </a:r>
            <a:r>
              <a:rPr lang="en-US" b="1" dirty="0" smtClean="0"/>
              <a:t> </a:t>
            </a:r>
            <a:r>
              <a:rPr lang="en-US" b="1" dirty="0" err="1" smtClean="0"/>
              <a:t>আক্রান্ত</a:t>
            </a:r>
            <a:r>
              <a:rPr lang="en-US" b="1" dirty="0" smtClean="0"/>
              <a:t>। এ </a:t>
            </a:r>
            <a:r>
              <a:rPr lang="en-US" b="1" dirty="0" err="1" smtClean="0"/>
              <a:t>হিসেবে</a:t>
            </a:r>
            <a:r>
              <a:rPr lang="en-US" b="1" dirty="0" smtClean="0"/>
              <a:t> </a:t>
            </a:r>
            <a:r>
              <a:rPr lang="en-US" b="1" dirty="0" err="1" smtClean="0"/>
              <a:t>প্রতি</a:t>
            </a:r>
            <a:r>
              <a:rPr lang="en-US" b="1" dirty="0" smtClean="0"/>
              <a:t> ৫০০ </a:t>
            </a:r>
            <a:r>
              <a:rPr lang="en-US" b="1" dirty="0" err="1" smtClean="0"/>
              <a:t>জন</a:t>
            </a:r>
            <a:r>
              <a:rPr lang="en-US" b="1" dirty="0" smtClean="0"/>
              <a:t> </a:t>
            </a:r>
            <a:r>
              <a:rPr lang="en-US" b="1" dirty="0" err="1" smtClean="0"/>
              <a:t>শিশুর</a:t>
            </a:r>
            <a:r>
              <a:rPr lang="en-US" b="1" dirty="0" smtClean="0"/>
              <a:t> </a:t>
            </a:r>
            <a:r>
              <a:rPr lang="en-US" b="1" dirty="0" err="1" smtClean="0"/>
              <a:t>মধ্যে</a:t>
            </a:r>
            <a:r>
              <a:rPr lang="en-US" b="1" dirty="0" smtClean="0"/>
              <a:t> </a:t>
            </a:r>
            <a:r>
              <a:rPr lang="en-US" b="1" dirty="0" err="1" smtClean="0"/>
              <a:t>একজন</a:t>
            </a:r>
            <a:r>
              <a:rPr lang="en-US" b="1" dirty="0" smtClean="0"/>
              <a:t> </a:t>
            </a:r>
            <a:r>
              <a:rPr lang="en-US" b="1" dirty="0" err="1" smtClean="0"/>
              <a:t>শিশু</a:t>
            </a:r>
            <a:r>
              <a:rPr lang="en-US" b="1" dirty="0" smtClean="0"/>
              <a:t> </a:t>
            </a:r>
            <a:r>
              <a:rPr lang="en-US" b="1" dirty="0" err="1" smtClean="0"/>
              <a:t>অটিজমের</a:t>
            </a:r>
            <a:r>
              <a:rPr lang="en-US" b="1" dirty="0" smtClean="0"/>
              <a:t> </a:t>
            </a:r>
            <a:r>
              <a:rPr lang="en-US" b="1" dirty="0" err="1" smtClean="0"/>
              <a:t>শিকার</a:t>
            </a:r>
            <a:r>
              <a:rPr lang="en-US" b="1" dirty="0" smtClean="0"/>
              <a:t>।</a:t>
            </a:r>
          </a:p>
          <a:p>
            <a:r>
              <a:rPr lang="en-US" b="1" dirty="0" err="1" smtClean="0"/>
              <a:t>বিশ্ব</a:t>
            </a:r>
            <a:r>
              <a:rPr lang="en-US" b="1" dirty="0" smtClean="0"/>
              <a:t> </a:t>
            </a:r>
            <a:r>
              <a:rPr lang="en-US" b="1" dirty="0" err="1" smtClean="0"/>
              <a:t>স্বাস্থ্য</a:t>
            </a:r>
            <a:r>
              <a:rPr lang="en-US" b="1" dirty="0" smtClean="0"/>
              <a:t> </a:t>
            </a:r>
            <a:r>
              <a:rPr lang="en-US" b="1" dirty="0" err="1" smtClean="0"/>
              <a:t>সংস্থা</a:t>
            </a:r>
            <a:r>
              <a:rPr lang="en-US" b="1" dirty="0" smtClean="0"/>
              <a:t> (WHO) </a:t>
            </a:r>
            <a:r>
              <a:rPr lang="en-US" b="1" dirty="0" err="1" smtClean="0"/>
              <a:t>এর</a:t>
            </a:r>
            <a:r>
              <a:rPr lang="en-US" b="1" dirty="0" smtClean="0"/>
              <a:t> </a:t>
            </a:r>
            <a:r>
              <a:rPr lang="en-US" b="1" dirty="0" err="1" smtClean="0"/>
              <a:t>তথ্য</a:t>
            </a:r>
            <a:r>
              <a:rPr lang="en-US" b="1" dirty="0" smtClean="0"/>
              <a:t> </a:t>
            </a:r>
            <a:r>
              <a:rPr lang="en-US" b="1" dirty="0" err="1" smtClean="0"/>
              <a:t>অনুযায়ী</a:t>
            </a:r>
            <a:r>
              <a:rPr lang="en-US" b="1" dirty="0" smtClean="0"/>
              <a:t>  </a:t>
            </a:r>
            <a:r>
              <a:rPr lang="en-US" b="1" dirty="0" err="1" smtClean="0"/>
              <a:t>এদেশে</a:t>
            </a:r>
            <a:r>
              <a:rPr lang="en-US" b="1" dirty="0" smtClean="0"/>
              <a:t> </a:t>
            </a:r>
            <a:r>
              <a:rPr lang="en-US" b="1" dirty="0" err="1" smtClean="0"/>
              <a:t>মোট</a:t>
            </a:r>
            <a:r>
              <a:rPr lang="en-US" b="1" dirty="0" smtClean="0"/>
              <a:t> </a:t>
            </a:r>
            <a:r>
              <a:rPr lang="en-US" b="1" dirty="0" err="1" smtClean="0"/>
              <a:t>প্রতিবন্ধী</a:t>
            </a:r>
            <a:r>
              <a:rPr lang="en-US" b="1" dirty="0" smtClean="0"/>
              <a:t> </a:t>
            </a:r>
            <a:r>
              <a:rPr lang="en-US" b="1" dirty="0" err="1" smtClean="0"/>
              <a:t>জনগোষ্ঠীর</a:t>
            </a:r>
            <a:r>
              <a:rPr lang="en-US" b="1" dirty="0" smtClean="0"/>
              <a:t> </a:t>
            </a:r>
            <a:r>
              <a:rPr lang="en-US" b="1" dirty="0" err="1" smtClean="0"/>
              <a:t>শতকরা</a:t>
            </a:r>
            <a:r>
              <a:rPr lang="en-US" b="1" dirty="0" smtClean="0"/>
              <a:t> </a:t>
            </a:r>
            <a:r>
              <a:rPr lang="en-US" b="1" dirty="0" err="1" smtClean="0"/>
              <a:t>এক</a:t>
            </a:r>
            <a:r>
              <a:rPr lang="en-US" b="1" dirty="0" smtClean="0"/>
              <a:t> </a:t>
            </a:r>
            <a:r>
              <a:rPr lang="en-US" b="1" dirty="0" err="1" smtClean="0"/>
              <a:t>ভাগ</a:t>
            </a:r>
            <a:r>
              <a:rPr lang="en-US" b="1" dirty="0" smtClean="0"/>
              <a:t> </a:t>
            </a:r>
            <a:r>
              <a:rPr lang="en-US" b="1" dirty="0" err="1" smtClean="0"/>
              <a:t>অটিস্টিক</a:t>
            </a:r>
            <a:r>
              <a:rPr lang="en-US" b="1" dirty="0" smtClean="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1"/>
            <a:ext cx="7924800" cy="5201424"/>
          </a:xfrm>
          <a:prstGeom prst="rect">
            <a:avLst/>
          </a:prstGeom>
        </p:spPr>
        <p:txBody>
          <a:bodyPr wrap="square">
            <a:spAutoFit/>
          </a:bodyPr>
          <a:lstStyle/>
          <a:p>
            <a:pPr algn="just"/>
            <a:r>
              <a:rPr lang="as-IN" sz="2400" b="1" dirty="0" smtClean="0"/>
              <a:t>গ্রামের চেয়ে শহরে বাড়ছে অটিজম বিশিষ্ট শিশুর সংখ্যা। গ্রামে প্রতি ১০ হাজারে ১৪ জন বা প্রতি হাজারে ১ দশমিক ৪ জন। শহর এলাকায় প্রতি ১০ হাজারে ২৫ শিশু যা প্রতি হাজারে ২ দশমিক ৫ জন অটিজম বৈশিষ্ট্য সম্পন্ন। মেয়ে শিশুর চাইতে ছেলে শিশুর মধ্যে অটিজমে আক্রান্তের সংখ্যা প্রায় আড়াই গুণ বেশি। দেশে ১৬ থেকে ৩০ মাস বয়সী শিশুদের মধ্যে অটিজম বিস্তারের হার প্রতি ১০ হাজারে ১৭ জন। সেই হিসাবে প্রতি হাজারে ১ দশমিক ৭ জন। গ্রামের চেয়ে শহরে অটিজম বৈশিষ্ট্য শিশুর সংখ্যা বেশি। প্রতি ১০ হাজার শিশুর মধ্যে ১৭ শিশু অটিজমে আক্রান্ত। ইনস্টিটিউট অব পেডিয়াট্রিক নিউরো ডিজঅর্ডার অ্যান্ড অটিজম (ইপনা) এর পরিচালিত গবেষণায় এ তথ্য জানা যায়।</a:t>
            </a:r>
            <a:endParaRPr lang="en-US" sz="2400" b="1" dirty="0" smtClean="0"/>
          </a:p>
          <a:p>
            <a:pPr algn="just"/>
            <a:r>
              <a:rPr lang="en-US" sz="2000" b="1" dirty="0" smtClean="0">
                <a:solidFill>
                  <a:srgbClr val="FFFF00"/>
                </a:solidFill>
              </a:rPr>
              <a:t>১৯ </a:t>
            </a:r>
            <a:r>
              <a:rPr lang="en-US" sz="2000" b="1" dirty="0" err="1" smtClean="0">
                <a:solidFill>
                  <a:srgbClr val="FFFF00"/>
                </a:solidFill>
              </a:rPr>
              <a:t>সেপ্টেম্বর</a:t>
            </a:r>
            <a:r>
              <a:rPr lang="en-US" sz="2000" b="1" dirty="0" smtClean="0">
                <a:solidFill>
                  <a:srgbClr val="FFFF00"/>
                </a:solidFill>
              </a:rPr>
              <a:t>, ২০২১ </a:t>
            </a:r>
            <a:r>
              <a:rPr lang="en-US" sz="2000" b="1" dirty="0" err="1" smtClean="0">
                <a:solidFill>
                  <a:srgbClr val="FFFF00"/>
                </a:solidFill>
              </a:rPr>
              <a:t>দৈনিক</a:t>
            </a:r>
            <a:r>
              <a:rPr lang="en-US" sz="2000" b="1" dirty="0" smtClean="0">
                <a:solidFill>
                  <a:srgbClr val="FFFF00"/>
                </a:solidFill>
              </a:rPr>
              <a:t> </a:t>
            </a:r>
            <a:r>
              <a:rPr lang="en-US" sz="2000" b="1" dirty="0" err="1" smtClean="0">
                <a:solidFill>
                  <a:srgbClr val="FFFF00"/>
                </a:solidFill>
              </a:rPr>
              <a:t>ইত্তেফাক</a:t>
            </a:r>
            <a:endParaRPr lang="en-US"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amond(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1231</TotalTime>
  <Words>583</Words>
  <Application>Microsoft Office PowerPoint</Application>
  <PresentationFormat>On-screen Show (4:3)</PresentationFormat>
  <Paragraphs>89</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   </vt:lpstr>
      <vt:lpstr>Slide 2</vt:lpstr>
      <vt:lpstr>পাঠ পরিচিতি</vt:lpstr>
      <vt:lpstr>   পূর্ব জ্ঞান যাচাই</vt:lpstr>
      <vt:lpstr>পাঠ ঘোষণা</vt:lpstr>
      <vt:lpstr>শিখনফল</vt:lpstr>
      <vt:lpstr>অটিজমের ধারণা</vt:lpstr>
      <vt:lpstr>অটিজমের পরিস্থিতি</vt:lpstr>
      <vt:lpstr>Slide 9</vt:lpstr>
      <vt:lpstr>Slide 10</vt:lpstr>
      <vt:lpstr>Slide 11</vt:lpstr>
      <vt:lpstr>Slide 12</vt:lpstr>
      <vt:lpstr>Slide 13</vt:lpstr>
      <vt:lpstr>Slide 14</vt:lpstr>
      <vt:lpstr>Slide 15</vt:lpstr>
      <vt:lpstr>Slide 16</vt:lpstr>
      <vt:lpstr>আটিজম সমস্যা সমাধানে সমাজকর্মির ভূমিকা (সংক্ষেপে)</vt:lpstr>
      <vt:lpstr>একক কাজ</vt:lpstr>
      <vt:lpstr>দলীয় কাজ</vt:lpstr>
      <vt:lpstr>মুল্যায়ন</vt:lpstr>
      <vt:lpstr>বাড়ির কাজ</vt:lpstr>
      <vt:lpstr>আগামী ক্লাস</vt:lpstr>
      <vt:lpstr>সহায়ক গ্রন্থাবলী</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360</cp:revision>
  <dcterms:created xsi:type="dcterms:W3CDTF">2006-08-16T00:00:00Z</dcterms:created>
  <dcterms:modified xsi:type="dcterms:W3CDTF">2021-09-29T00:39:47Z</dcterms:modified>
</cp:coreProperties>
</file>