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65" r:id="rId5"/>
    <p:sldId id="256" r:id="rId6"/>
    <p:sldId id="259" r:id="rId7"/>
    <p:sldId id="262" r:id="rId8"/>
    <p:sldId id="263" r:id="rId9"/>
    <p:sldId id="266" r:id="rId10"/>
    <p:sldId id="261" r:id="rId11"/>
    <p:sldId id="269" r:id="rId12"/>
    <p:sldId id="268" r:id="rId13"/>
    <p:sldId id="267" r:id="rId14"/>
    <p:sldId id="270" r:id="rId15"/>
    <p:sldId id="271" r:id="rId16"/>
    <p:sldId id="272" r:id="rId17"/>
    <p:sldId id="264" r:id="rId18"/>
  </p:sldIdLst>
  <p:sldSz cx="12161838" cy="6858000"/>
  <p:notesSz cx="6858000" cy="9144000"/>
  <p:defaultTextStyle>
    <a:defPPr>
      <a:defRPr lang="en-US"/>
    </a:defPPr>
    <a:lvl1pPr marL="0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53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707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560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414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267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5120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974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827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665"/>
    <a:srgbClr val="E911CA"/>
    <a:srgbClr val="E4B3B2"/>
    <a:srgbClr val="7DC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71" d="100"/>
          <a:sy n="71" d="100"/>
        </p:scale>
        <p:origin x="186" y="-7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9420C-A317-48B1-AE2D-3F22E21F14C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9825-E3C2-469F-A7FB-D13FF3B2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5853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11707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67560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23414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79267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35120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90974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46827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117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1" dirty="0" smtClean="0">
                <a:latin typeface="Nikosh" pitchFamily="2" charset="0"/>
                <a:cs typeface="Nikosh" pitchFamily="2" charset="0"/>
              </a:rPr>
              <a:t>চিত্র গুলো দেখিয়ে</a:t>
            </a:r>
            <a:r>
              <a:rPr lang="bn-IN" b="1" baseline="0" dirty="0" smtClean="0">
                <a:latin typeface="Nikosh" pitchFamily="2" charset="0"/>
                <a:cs typeface="Nikosh" pitchFamily="2" charset="0"/>
              </a:rPr>
              <a:t> ছোট ছোট প্রশ্নের মাধ্যমে পাঠ উপস্থাপন  করা যেতে পারে। যেমন বনে যে ধরনের জীব দেখতে পাওয় অন্য কোথাও সেগুলো দেখতে পাও কি না ?পুকুরে বিভিন্ন জীবের উপস্থিত রয়েছে ।  </a:t>
            </a:r>
            <a:r>
              <a:rPr lang="bn-IN" sz="18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এ পরিবেশে যেসব উদ্ভিদ ও</a:t>
            </a:r>
            <a:r>
              <a:rPr lang="bn-IN" sz="1800" b="1" baseline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18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প্রাণী </a:t>
            </a:r>
            <a:r>
              <a:rPr lang="en-US" sz="1800" b="1" baseline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18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রয়েছে তা অন্যস্থানে দেখতে পাওয়া যা</a:t>
            </a:r>
            <a:r>
              <a:rPr lang="bn-IN" sz="1800" b="1" baseline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য় কি না </a:t>
            </a:r>
            <a:r>
              <a:rPr lang="bn-IN" sz="18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?এদের</a:t>
            </a:r>
            <a:r>
              <a:rPr lang="bn-IN" sz="1800" b="1" baseline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মধ্য কোন সম্পর্ক আছে কি না ? ই ত্যাদি। </a:t>
            </a:r>
            <a:endParaRPr lang="en-US" sz="1800" b="1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" pitchFamily="2" charset="0"/>
              <a:cs typeface="Nikosh" pitchFamily="2" charset="0"/>
            </a:endParaRPr>
          </a:p>
          <a:p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9825-E3C2-469F-A7FB-D13FF3B2A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117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,শিক্ষার্থীদেরকে ছোট ছোট প্রশ্নের মাধ্যমে প্রক্রিয়াটি ব্যাখ্যা করতে শিক্ষার্থীকে সহায়তা করতে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9825-E3C2-469F-A7FB-D13FF3B2A8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9825-E3C2-469F-A7FB-D13FF3B2A8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9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649-772C-40F9-923C-EF7C49DF3811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A892-A27B-4FBA-B06D-A3AFB5116771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4" y="274643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3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28E4-14F5-4609-80F4-C0917B925F25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E8F-F0BE-429D-AC76-7272FBA63E91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5"/>
            <a:ext cx="10337562" cy="136207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6"/>
            <a:ext cx="10337562" cy="1500187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5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7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4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2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5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9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45B5-14D8-4A3B-B02C-AF128B46E82B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6" y="1600203"/>
            <a:ext cx="5371480" cy="45259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73" y="1600203"/>
            <a:ext cx="5371480" cy="45259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0A5-AB11-4142-A2C6-08699DE110EF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2" cy="63976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53" indent="0">
              <a:buNone/>
              <a:defRPr sz="2900" b="1"/>
            </a:lvl2pPr>
            <a:lvl3pPr marL="1311707" indent="0">
              <a:buNone/>
              <a:defRPr sz="2600" b="1"/>
            </a:lvl3pPr>
            <a:lvl4pPr marL="1967560" indent="0">
              <a:buNone/>
              <a:defRPr sz="2300" b="1"/>
            </a:lvl4pPr>
            <a:lvl5pPr marL="2623414" indent="0">
              <a:buNone/>
              <a:defRPr sz="2300" b="1"/>
            </a:lvl5pPr>
            <a:lvl6pPr marL="3279267" indent="0">
              <a:buNone/>
              <a:defRPr sz="2300" b="1"/>
            </a:lvl6pPr>
            <a:lvl7pPr marL="3935120" indent="0">
              <a:buNone/>
              <a:defRPr sz="2300" b="1"/>
            </a:lvl7pPr>
            <a:lvl8pPr marL="4590974" indent="0">
              <a:buNone/>
              <a:defRPr sz="2300" b="1"/>
            </a:lvl8pPr>
            <a:lvl9pPr marL="524682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8"/>
            <a:ext cx="5373592" cy="395128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1" cy="63976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53" indent="0">
              <a:buNone/>
              <a:defRPr sz="2900" b="1"/>
            </a:lvl2pPr>
            <a:lvl3pPr marL="1311707" indent="0">
              <a:buNone/>
              <a:defRPr sz="2600" b="1"/>
            </a:lvl3pPr>
            <a:lvl4pPr marL="1967560" indent="0">
              <a:buNone/>
              <a:defRPr sz="2300" b="1"/>
            </a:lvl4pPr>
            <a:lvl5pPr marL="2623414" indent="0">
              <a:buNone/>
              <a:defRPr sz="2300" b="1"/>
            </a:lvl5pPr>
            <a:lvl6pPr marL="3279267" indent="0">
              <a:buNone/>
              <a:defRPr sz="2300" b="1"/>
            </a:lvl6pPr>
            <a:lvl7pPr marL="3935120" indent="0">
              <a:buNone/>
              <a:defRPr sz="2300" b="1"/>
            </a:lvl7pPr>
            <a:lvl8pPr marL="4590974" indent="0">
              <a:buNone/>
              <a:defRPr sz="2300" b="1"/>
            </a:lvl8pPr>
            <a:lvl9pPr marL="524682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8"/>
            <a:ext cx="5375701" cy="395128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70FA-C0ED-4E77-9A32-56EA36128CC5}" type="datetime1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97A1-1A43-4E73-8712-A17C74103ECB}" type="datetime1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F49-2246-42CE-A3A7-9850AF0EA3C5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2"/>
            <a:ext cx="4001161" cy="116205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3"/>
            <a:ext cx="6798807" cy="5853113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4"/>
            <a:ext cx="4001161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55853" indent="0">
              <a:buNone/>
              <a:defRPr sz="1700"/>
            </a:lvl2pPr>
            <a:lvl3pPr marL="1311707" indent="0">
              <a:buNone/>
              <a:defRPr sz="1400"/>
            </a:lvl3pPr>
            <a:lvl4pPr marL="1967560" indent="0">
              <a:buNone/>
              <a:defRPr sz="1300"/>
            </a:lvl4pPr>
            <a:lvl5pPr marL="2623414" indent="0">
              <a:buNone/>
              <a:defRPr sz="1300"/>
            </a:lvl5pPr>
            <a:lvl6pPr marL="3279267" indent="0">
              <a:buNone/>
              <a:defRPr sz="1300"/>
            </a:lvl6pPr>
            <a:lvl7pPr marL="3935120" indent="0">
              <a:buNone/>
              <a:defRPr sz="1300"/>
            </a:lvl7pPr>
            <a:lvl8pPr marL="4590974" indent="0">
              <a:buNone/>
              <a:defRPr sz="1300"/>
            </a:lvl8pPr>
            <a:lvl9pPr marL="524682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C9F3-0B53-4C94-8D57-3EAA9A9097CF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8" y="4800603"/>
            <a:ext cx="7297103" cy="56673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8" y="612775"/>
            <a:ext cx="7297103" cy="4114800"/>
          </a:xfrm>
        </p:spPr>
        <p:txBody>
          <a:bodyPr/>
          <a:lstStyle>
            <a:lvl1pPr marL="0" indent="0">
              <a:buNone/>
              <a:defRPr sz="4600"/>
            </a:lvl1pPr>
            <a:lvl2pPr marL="655853" indent="0">
              <a:buNone/>
              <a:defRPr sz="4000"/>
            </a:lvl2pPr>
            <a:lvl3pPr marL="1311707" indent="0">
              <a:buNone/>
              <a:defRPr sz="3400"/>
            </a:lvl3pPr>
            <a:lvl4pPr marL="1967560" indent="0">
              <a:buNone/>
              <a:defRPr sz="2900"/>
            </a:lvl4pPr>
            <a:lvl5pPr marL="2623414" indent="0">
              <a:buNone/>
              <a:defRPr sz="2900"/>
            </a:lvl5pPr>
            <a:lvl6pPr marL="3279267" indent="0">
              <a:buNone/>
              <a:defRPr sz="2900"/>
            </a:lvl6pPr>
            <a:lvl7pPr marL="3935120" indent="0">
              <a:buNone/>
              <a:defRPr sz="2900"/>
            </a:lvl7pPr>
            <a:lvl8pPr marL="4590974" indent="0">
              <a:buNone/>
              <a:defRPr sz="2900"/>
            </a:lvl8pPr>
            <a:lvl9pPr marL="5246827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8" y="5367340"/>
            <a:ext cx="7297103" cy="804863"/>
          </a:xfrm>
        </p:spPr>
        <p:txBody>
          <a:bodyPr/>
          <a:lstStyle>
            <a:lvl1pPr marL="0" indent="0">
              <a:buNone/>
              <a:defRPr sz="2000"/>
            </a:lvl1pPr>
            <a:lvl2pPr marL="655853" indent="0">
              <a:buNone/>
              <a:defRPr sz="1700"/>
            </a:lvl2pPr>
            <a:lvl3pPr marL="1311707" indent="0">
              <a:buNone/>
              <a:defRPr sz="1400"/>
            </a:lvl3pPr>
            <a:lvl4pPr marL="1967560" indent="0">
              <a:buNone/>
              <a:defRPr sz="1300"/>
            </a:lvl4pPr>
            <a:lvl5pPr marL="2623414" indent="0">
              <a:buNone/>
              <a:defRPr sz="1300"/>
            </a:lvl5pPr>
            <a:lvl6pPr marL="3279267" indent="0">
              <a:buNone/>
              <a:defRPr sz="1300"/>
            </a:lvl6pPr>
            <a:lvl7pPr marL="3935120" indent="0">
              <a:buNone/>
              <a:defRPr sz="1300"/>
            </a:lvl7pPr>
            <a:lvl8pPr marL="4590974" indent="0">
              <a:buNone/>
              <a:defRPr sz="1300"/>
            </a:lvl8pPr>
            <a:lvl9pPr marL="524682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585D-E81D-4E8D-8980-F41F78E1D485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6" cy="1143000"/>
          </a:xfrm>
          <a:prstGeom prst="rect">
            <a:avLst/>
          </a:prstGeom>
        </p:spPr>
        <p:txBody>
          <a:bodyPr vert="horz" lIns="131171" tIns="65585" rIns="131171" bIns="655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6" cy="4525964"/>
          </a:xfrm>
          <a:prstGeom prst="rect">
            <a:avLst/>
          </a:prstGeom>
        </p:spPr>
        <p:txBody>
          <a:bodyPr vert="horz" lIns="131171" tIns="65585" rIns="131171" bIns="65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5"/>
            <a:ext cx="2837762" cy="365125"/>
          </a:xfrm>
          <a:prstGeom prst="rect">
            <a:avLst/>
          </a:prstGeom>
        </p:spPr>
        <p:txBody>
          <a:bodyPr vert="horz" lIns="131171" tIns="65585" rIns="131171" bIns="6558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AF58-6311-4C70-B564-6EA57811DA88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5"/>
            <a:ext cx="3851249" cy="365125"/>
          </a:xfrm>
          <a:prstGeom prst="rect">
            <a:avLst/>
          </a:prstGeom>
        </p:spPr>
        <p:txBody>
          <a:bodyPr vert="horz" lIns="131171" tIns="65585" rIns="131171" bIns="6558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5"/>
            <a:ext cx="2837762" cy="365125"/>
          </a:xfrm>
          <a:prstGeom prst="rect">
            <a:avLst/>
          </a:prstGeom>
        </p:spPr>
        <p:txBody>
          <a:bodyPr vert="horz" lIns="131171" tIns="65585" rIns="131171" bIns="6558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311707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90" indent="-491890" algn="l" defTabSz="1311707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762" indent="-409908" algn="l" defTabSz="1311707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634" indent="-327927" algn="l" defTabSz="131170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487" indent="-327927" algn="l" defTabSz="1311707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340" indent="-327927" algn="l" defTabSz="1311707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7194" indent="-327927" algn="l" defTabSz="131170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3047" indent="-327927" algn="l" defTabSz="131170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901" indent="-327927" algn="l" defTabSz="131170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754" indent="-327927" algn="l" defTabSz="131170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53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707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560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414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267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5120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974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827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61838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12161838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997709" y="3162300"/>
            <a:ext cx="57912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2667000" y="3124200"/>
            <a:ext cx="5867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5"/>
          <a:stretch/>
        </p:blipFill>
        <p:spPr>
          <a:xfrm>
            <a:off x="518319" y="1828800"/>
            <a:ext cx="11049000" cy="447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5519" y="3124200"/>
            <a:ext cx="1223750" cy="1279375"/>
          </a:xfrm>
          <a:prstGeom prst="rect">
            <a:avLst/>
          </a:prstGeom>
          <a:noFill/>
        </p:spPr>
      </p:pic>
      <p:pic>
        <p:nvPicPr>
          <p:cNvPr id="12" name="Picture 3" descr="G:\animatedsnake-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1354">
            <a:off x="4743956" y="4864527"/>
            <a:ext cx="1666875" cy="485825"/>
          </a:xfrm>
          <a:prstGeom prst="rect">
            <a:avLst/>
          </a:prstGeom>
          <a:noFill/>
        </p:spPr>
      </p:pic>
      <p:pic>
        <p:nvPicPr>
          <p:cNvPr id="13" name="Picture 2" descr="C:\Users\i\Downloads\Gif-Of-Water-1920x1080-Spiritedmusepress.com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2362200"/>
            <a:ext cx="11125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319" y="533400"/>
            <a:ext cx="111252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আজকের মাল্টিমিডিয়া ক্লাস রুমে সবাইকে স্বাগত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4817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496800" cy="4572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2" y="3313"/>
            <a:ext cx="1225312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0" y="381000"/>
            <a:ext cx="457199" cy="62749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925697" y="0"/>
            <a:ext cx="472281" cy="65797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404519" y="990600"/>
            <a:ext cx="2743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জীব উপাদান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699919" y="1600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27919" y="2057400"/>
            <a:ext cx="929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127919" y="20574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699919" y="20574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0424319" y="20574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65919" y="2438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উৎপাদক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861719" y="2590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খাদক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357519" y="2514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বিয়োজক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9" name="Picture 8" descr="C:\Users\PB\Downloads\img_3250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365919" y="3124200"/>
            <a:ext cx="1836964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" name="TextBox 79"/>
          <p:cNvSpPr txBox="1"/>
          <p:nvPr/>
        </p:nvSpPr>
        <p:spPr>
          <a:xfrm>
            <a:off x="442119" y="3886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সকল সবুজ উদ্ভিদ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3337719" y="3124200"/>
            <a:ext cx="441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337719" y="312420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776119" y="31242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757319" y="3124200"/>
            <a:ext cx="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423319" y="4495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প্রথম স্তরের খাদক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37919" y="3733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২য় স্তরের  খাদক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614319" y="4419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৩য় স্তরের খাদক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3" name="Picture 7" descr="C:\Users\PB\Downloads\Grasshop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319" y="4800600"/>
            <a:ext cx="1613663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1719" y="4114800"/>
            <a:ext cx="1746943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9" y="4800600"/>
            <a:ext cx="1666619" cy="125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3200400"/>
            <a:ext cx="1657936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2971800"/>
            <a:ext cx="1636995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8" name="TextBox 107"/>
          <p:cNvSpPr txBox="1"/>
          <p:nvPr/>
        </p:nvSpPr>
        <p:spPr>
          <a:xfrm>
            <a:off x="9281319" y="441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ব্যাকটেরিয়া,ছত্রাক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80" grpId="0"/>
      <p:bldP spid="88" grpId="0"/>
      <p:bldP spid="94" grpId="0"/>
      <p:bldP spid="97" grpId="0"/>
      <p:bldP spid="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1508919" y="1371600"/>
            <a:ext cx="9372600" cy="4419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বাস্তুতন্ত্র সচল রাখার জন্য জৈব ও অজৈব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উপাদানগুলোর গুরুত্ব লিখ।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7319" y="1600200"/>
            <a:ext cx="4572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19" y="1447800"/>
            <a:ext cx="7391400" cy="44218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23319" y="5715000"/>
            <a:ext cx="8534400" cy="6032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কোনো কোনো প্রাণী একাধিক স্তরের খাবার খায়, এরা সর্বভুক।</a:t>
            </a:r>
            <a:endParaRPr lang="en-US" sz="3200" b="1" baseline="-25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2719" y="1524000"/>
            <a:ext cx="2362200" cy="3539430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প্রতিটি জীব একে অন্যের উপর নির্ভরশীল। 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খাদ্যশৃঙ্খলের মাধ্যমে এরা পরস্পর সম্পর্কযুক্ত।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5319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চিত্রে আমরা কি দেখতে পাচ্ছি?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26894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4919" y="1524000"/>
            <a:ext cx="241224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শ্বসনক্রিয়ার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বিনষ্টশক্তি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bn-IN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9719" y="3200400"/>
            <a:ext cx="16001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তৃণভোজী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9719" y="4343400"/>
            <a:ext cx="16001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বিয়োজক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2519" y="5486400"/>
            <a:ext cx="241110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শ্বসনক্রিয়ার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বিনষ্টশক্তি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bn-IN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119" y="3124200"/>
            <a:ext cx="1219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ৎপাদক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04919" y="3276600"/>
            <a:ext cx="12319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মাংসাশী</a:t>
            </a:r>
            <a:r>
              <a:rPr lang="bn-IN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3" y="477587"/>
            <a:ext cx="987638" cy="9937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5400000">
            <a:off x="-3101183" y="3018867"/>
            <a:ext cx="6477002" cy="4571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75719" y="1143000"/>
            <a:ext cx="548481" cy="1318145"/>
            <a:chOff x="2575719" y="1143000"/>
            <a:chExt cx="548481" cy="1318145"/>
          </a:xfrm>
        </p:grpSpPr>
        <p:grpSp>
          <p:nvGrpSpPr>
            <p:cNvPr id="20" name="Group 19"/>
            <p:cNvGrpSpPr/>
            <p:nvPr/>
          </p:nvGrpSpPr>
          <p:grpSpPr>
            <a:xfrm>
              <a:off x="2575719" y="1143000"/>
              <a:ext cx="152400" cy="1160059"/>
              <a:chOff x="6509982" y="996287"/>
              <a:chExt cx="152400" cy="1160059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819400" y="1148686"/>
              <a:ext cx="152400" cy="1160059"/>
              <a:chOff x="6509982" y="996287"/>
              <a:chExt cx="152400" cy="1160059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>
                <a:stCxn id="25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971800" y="1301086"/>
              <a:ext cx="152400" cy="1160059"/>
              <a:chOff x="6509982" y="996287"/>
              <a:chExt cx="152400" cy="1160059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9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/>
          <p:cNvGrpSpPr/>
          <p:nvPr/>
        </p:nvGrpSpPr>
        <p:grpSpPr>
          <a:xfrm>
            <a:off x="7147719" y="1371600"/>
            <a:ext cx="533400" cy="1236259"/>
            <a:chOff x="7147719" y="1371600"/>
            <a:chExt cx="533400" cy="1236259"/>
          </a:xfrm>
        </p:grpSpPr>
        <p:grpSp>
          <p:nvGrpSpPr>
            <p:cNvPr id="32" name="Group 31"/>
            <p:cNvGrpSpPr/>
            <p:nvPr/>
          </p:nvGrpSpPr>
          <p:grpSpPr>
            <a:xfrm>
              <a:off x="7376319" y="1447800"/>
              <a:ext cx="152400" cy="1160059"/>
              <a:chOff x="6509982" y="996287"/>
              <a:chExt cx="152400" cy="1160059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3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7147719" y="1371600"/>
              <a:ext cx="152400" cy="1160059"/>
              <a:chOff x="6509982" y="996287"/>
              <a:chExt cx="152400" cy="1160059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7528719" y="1371600"/>
              <a:ext cx="152400" cy="1160059"/>
              <a:chOff x="6509982" y="996287"/>
              <a:chExt cx="152400" cy="1160059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>
                <a:stCxn id="41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2920518" y="4895264"/>
            <a:ext cx="497006" cy="1043915"/>
            <a:chOff x="2920518" y="4895264"/>
            <a:chExt cx="497006" cy="1043915"/>
          </a:xfrm>
        </p:grpSpPr>
        <p:grpSp>
          <p:nvGrpSpPr>
            <p:cNvPr id="44" name="Group 43"/>
            <p:cNvGrpSpPr/>
            <p:nvPr/>
          </p:nvGrpSpPr>
          <p:grpSpPr>
            <a:xfrm>
              <a:off x="2920518" y="4895264"/>
              <a:ext cx="192206" cy="739115"/>
              <a:chOff x="6509982" y="996287"/>
              <a:chExt cx="152400" cy="1160059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stCxn id="45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3072918" y="5047664"/>
              <a:ext cx="192206" cy="739115"/>
              <a:chOff x="6509982" y="996287"/>
              <a:chExt cx="152400" cy="1160059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49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3225318" y="5200064"/>
              <a:ext cx="192206" cy="739115"/>
              <a:chOff x="6509982" y="996287"/>
              <a:chExt cx="152400" cy="1160059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>
                <a:stCxn id="53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ight Arrow 55"/>
          <p:cNvSpPr/>
          <p:nvPr/>
        </p:nvSpPr>
        <p:spPr>
          <a:xfrm rot="5400000">
            <a:off x="2039" y="2107978"/>
            <a:ext cx="1565959" cy="261068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rot="20352613">
            <a:off x="1813273" y="2454905"/>
            <a:ext cx="1851486" cy="252143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3299690">
            <a:off x="6248049" y="2524575"/>
            <a:ext cx="1561253" cy="409075"/>
          </a:xfrm>
          <a:prstGeom prst="rightArrow">
            <a:avLst>
              <a:gd name="adj1" fmla="val 31132"/>
              <a:gd name="adj2" fmla="val 4721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1889919" y="3276600"/>
            <a:ext cx="1851486" cy="252143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10800000">
            <a:off x="6766719" y="3429000"/>
            <a:ext cx="880542" cy="304800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9212994">
            <a:off x="5735369" y="4132947"/>
            <a:ext cx="1851486" cy="252143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2142638">
            <a:off x="1558100" y="4030550"/>
            <a:ext cx="1590065" cy="158531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16200000">
            <a:off x="4586229" y="2637690"/>
            <a:ext cx="601644" cy="203064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5400000">
            <a:off x="4598997" y="5063322"/>
            <a:ext cx="449244" cy="228600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6200000" flipH="1">
            <a:off x="4556919" y="3962400"/>
            <a:ext cx="533400" cy="228600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71519" y="4343400"/>
            <a:ext cx="45720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বিয়োজকের ক্রিয়ায় মৃতদেহ হতে অজৈব পুষ্টিদ্রব্য পরিবেশে মিশে পুষ্টিভান্ডারে জমা হয় যা সবুজ উদ্ভিদ আবার গ্রহন করে।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19" y="3048000"/>
            <a:ext cx="1112725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7" name="Rectangle 66"/>
          <p:cNvSpPr/>
          <p:nvPr/>
        </p:nvSpPr>
        <p:spPr>
          <a:xfrm>
            <a:off x="1889919" y="457200"/>
            <a:ext cx="73749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শক্তিপ্রবাহ একমুখী, পুষ্টিদ্রব্য চক্রাকারে প্রবাহিত হচ্ছে।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1" name="Picture 3" descr="C:\Users\PB\Downloads\image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4119" y="2971800"/>
            <a:ext cx="1118883" cy="113702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" name="Picture 3" descr="C:\Users\PB\Downloads\a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2919" y="4191000"/>
            <a:ext cx="1080875" cy="90574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3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03562" y="3657599"/>
            <a:ext cx="1357757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1585119" y="1219200"/>
            <a:ext cx="9677400" cy="4953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বাস্তুতন্ত্রের শক্তি প্রবাহ বিশ্লেষণ কর।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8719" y="1676400"/>
            <a:ext cx="5029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দলগত কাজ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1519" y="838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2719" y="2057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বাস্তুতন্ত্রে কয় ধরনের খাদক রয়েছে?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719" y="2743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দ্বিতীয় স্তরের খাদক কারা?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2719" y="350520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আমরা কখন প্রথম স্তরের এবং কখন দ্বিতীয় বা তৃতীয় স্তরের খাদক?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2719" y="419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বাস্তুতন্ত্রের শক্তি প্রবাহ কি রুপ?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2719" y="4953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৫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উৎপাদক থেকে শক্তি প্রথমে কোনটিতে যায়?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1813719" y="914400"/>
            <a:ext cx="9067800" cy="4953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99719" y="1447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5719" y="3581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পরিবেশের ভারসাম্য রক্ষায় বাস্তুতন্ত্রের গুরুত্ব আলোচনা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i\Downloads\Gif-Of-Water-1920x1080-Spiritedmusepress.co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362200"/>
            <a:ext cx="11353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919" y="457200"/>
            <a:ext cx="11353800" cy="1981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You should good luck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0919" y="2971800"/>
            <a:ext cx="7848600" cy="2209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Thanks</a:t>
            </a:r>
            <a:r>
              <a:rPr lang="en-US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61838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12161838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997709" y="3162300"/>
            <a:ext cx="57912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2667000" y="3124200"/>
            <a:ext cx="5867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3794919" y="762000"/>
            <a:ext cx="4038600" cy="129540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519" y="3048000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ইউনুস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ইটাখোলা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মাধবপুর,হবিগঞ্জ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1119" y="3048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শ্রেণীঃদাখিল ৮ম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অধ্যায়ঃচতুর্দশ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Collate 8"/>
          <p:cNvSpPr/>
          <p:nvPr/>
        </p:nvSpPr>
        <p:spPr>
          <a:xfrm>
            <a:off x="6614319" y="4495800"/>
            <a:ext cx="152400" cy="838200"/>
          </a:xfrm>
          <a:prstGeom prst="flowChartCol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Collate 11"/>
          <p:cNvSpPr/>
          <p:nvPr/>
        </p:nvSpPr>
        <p:spPr>
          <a:xfrm>
            <a:off x="6614319" y="3200400"/>
            <a:ext cx="152400" cy="838200"/>
          </a:xfrm>
          <a:prstGeom prst="flowChartCol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un 13"/>
          <p:cNvSpPr/>
          <p:nvPr/>
        </p:nvSpPr>
        <p:spPr>
          <a:xfrm>
            <a:off x="6461919" y="4038600"/>
            <a:ext cx="457200" cy="457200"/>
          </a:xfrm>
          <a:prstGeom prst="su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6461919" y="5334000"/>
            <a:ext cx="457200" cy="381000"/>
          </a:xfrm>
          <a:prstGeom prst="su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6461919" y="2819400"/>
            <a:ext cx="457200" cy="381000"/>
          </a:xfrm>
          <a:prstGeom prst="su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39" y1="39429" x2="82639" y2="39429"/>
                        <a14:foregroundMark x1="31250" y1="52286" x2="25000" y2="56000"/>
                        <a14:foregroundMark x1="61111" y1="10857" x2="61111" y2="12000"/>
                        <a14:foregroundMark x1="37500" y1="80857" x2="44444" y2="80857"/>
                        <a14:foregroundMark x1="44444" y1="24857" x2="46528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2133600"/>
            <a:ext cx="48699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26504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\Downloads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1371600"/>
            <a:ext cx="4114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\Download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3886200"/>
            <a:ext cx="762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7"/>
          <a:stretch/>
        </p:blipFill>
        <p:spPr>
          <a:xfrm>
            <a:off x="442119" y="1371600"/>
            <a:ext cx="3200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51919" y="533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চিত্রগুলো লক্ষ্য কর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9" name="Picture 5" descr="C:\Users\i\Downloads\download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9" y="1371600"/>
            <a:ext cx="38862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19" y="381000"/>
            <a:ext cx="3962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75"/>
          <p:cNvGrpSpPr/>
          <p:nvPr/>
        </p:nvGrpSpPr>
        <p:grpSpPr>
          <a:xfrm>
            <a:off x="1559412" y="4145281"/>
            <a:ext cx="9474507" cy="2179319"/>
            <a:chOff x="1199548" y="4253344"/>
            <a:chExt cx="8096852" cy="2237685"/>
          </a:xfrm>
        </p:grpSpPr>
        <p:grpSp>
          <p:nvGrpSpPr>
            <p:cNvPr id="14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5" name="Picture 34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519" y="4267200"/>
            <a:ext cx="836950" cy="832399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/>
        </p:nvCxnSpPr>
        <p:spPr>
          <a:xfrm flipV="1">
            <a:off x="823119" y="5029200"/>
            <a:ext cx="990600" cy="174600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E:\Cell-modle\d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762000"/>
            <a:ext cx="3962400" cy="4429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233319" y="3886200"/>
            <a:ext cx="954577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pic>
        <p:nvPicPr>
          <p:cNvPr id="39" name="Picture 2" descr="E:\Cell-modle\baldMan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 r="32679"/>
          <a:stretch/>
        </p:blipFill>
        <p:spPr bwMode="auto">
          <a:xfrm flipH="1">
            <a:off x="5623719" y="3810000"/>
            <a:ext cx="54908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547519" y="1524000"/>
            <a:ext cx="954577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41" name="Sun 40"/>
          <p:cNvSpPr/>
          <p:nvPr/>
        </p:nvSpPr>
        <p:spPr>
          <a:xfrm>
            <a:off x="213519" y="381000"/>
            <a:ext cx="1485900" cy="113122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Flowchart: Manual Operation 41"/>
          <p:cNvSpPr/>
          <p:nvPr/>
        </p:nvSpPr>
        <p:spPr>
          <a:xfrm rot="19193713" flipV="1">
            <a:off x="781322" y="1377306"/>
            <a:ext cx="983862" cy="702502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03" y="988972"/>
            <a:ext cx="3629270" cy="12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856979" y="1696962"/>
            <a:ext cx="80599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37719" y="2667000"/>
            <a:ext cx="80599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6319" y="3352800"/>
            <a:ext cx="80599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32919" y="457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চিত্রে কী দেখছো?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23919" y="2362200"/>
            <a:ext cx="4233673" cy="2616101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তোমরা কি বলতে পারবে ?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উদ্ভিদ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প্রাণী ও অজীব উপাদানসমূহের পারস্পরিক ক্রিয়া বিক্রিয়া ,আদান-প্রদান </a:t>
            </a:r>
            <a:r>
              <a:rPr lang="bn-IN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চলার এই প্রক্রিয়াকে কী বলে</a:t>
            </a:r>
            <a:r>
              <a:rPr lang="bn-IN" sz="24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0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685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509919" y="91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আবার চেষ্টা কর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166E-6 7.40741E-7 L -0.36059 0.1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6" y="87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1 -0.07916 L -0.19603 0.1490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 animBg="1"/>
      <p:bldP spid="42" grpId="0" animBg="1"/>
      <p:bldP spid="44" grpId="0"/>
      <p:bldP spid="45" grpId="0"/>
      <p:bldP spid="46" grpId="0"/>
      <p:bldP spid="49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্‌্</a:t>
            </a:r>
            <a:r>
              <a:rPr lang="en-US" dirty="0" smtClean="0"/>
              <a:t>‌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4319" y="2667000"/>
            <a:ext cx="67818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বাস্তুতন্ত্র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0319" y="1752600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97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5519" y="1371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শেষে  শিক্ষার্থীরা............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8119" y="2438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বাস্তুতন্ত্র  কী তা বলতে পারবে;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8119" y="3048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বাস্তুতন্ত্রে  উপাদান ব্যাখ্যা করতে পারবে;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8119" y="3581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বাস্তুতন্ত্রের শক্তির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একমুখী প্রবাহ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প্রক্রিয়া বিশ্লেষণ করতে পারবে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1661319" y="762000"/>
            <a:ext cx="8382000" cy="54102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90119" y="1219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একক কাজ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2919" y="3429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বাস্তুতন্ত্রর  সংজ্ঞা দাও।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1919" y="43434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যে কোন একটি পরিবেশের অজীব এবং জীব উপাদানের মধ্যে পারস্পারিক ক্রিয়া,আদান-প্রদান ইত্যাদির মাধ্যমে পরিবেশের যে তন্ত্র গড়ে  উঠে থাকে বাস্তুতন্ত্র বলে।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\Downloads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2057400"/>
            <a:ext cx="17421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\Downloads\downloa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3886200"/>
            <a:ext cx="190500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\Downloads\download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3886200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\Downloads\download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886200"/>
            <a:ext cx="183851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\Downloads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19" y="2057400"/>
            <a:ext cx="26904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\Downloads\images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057400"/>
            <a:ext cx="208669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919" y="3276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বায়ু</a:t>
            </a:r>
            <a:r>
              <a:rPr lang="bn-IN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9519" y="3276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মাটি</a:t>
            </a:r>
            <a:r>
              <a:rPr lang="bn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3119" y="3124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খনিজ লবণ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919" y="4876800"/>
            <a:ext cx="1447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</a:t>
            </a:r>
            <a:r>
              <a:rPr lang="bn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7919" y="5105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4719" y="533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এবার বলতো অজীব উপাদান কোনগুলো?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2" descr="C:\Users\i\Downloads\download (1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3657600"/>
            <a:ext cx="3667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i\Downloads\download (9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2057400"/>
            <a:ext cx="36861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919" y="5791201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অজৈব বা ভৌত উপাদান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7719" y="54864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সকল জীবের মৃত ও গলিত দেহাবশেষ জৈব উপাদান নামে পরিচিত।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6919" y="4724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জীবের মৃত দেহ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1905000"/>
            <a:ext cx="4464653" cy="2888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 descr="C:\Users\i\Downloads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1905000"/>
            <a:ext cx="39624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1752600"/>
            <a:ext cx="27432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37519" y="457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এবার বলতো এগুলো বাস্তুতন্ত্রের কি ধরনের উপাদান?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8119" y="5257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পরিবেশের সকল জীবন্ত অংশই বাস্তুতন্ত্রের জীব উপাদান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457</Words>
  <Application>Microsoft Office PowerPoint</Application>
  <PresentationFormat>Custom</PresentationFormat>
  <Paragraphs>118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UNUS ALI</dc:creator>
  <cp:lastModifiedBy>Windows User</cp:lastModifiedBy>
  <cp:revision>79</cp:revision>
  <dcterms:created xsi:type="dcterms:W3CDTF">2006-08-16T00:00:00Z</dcterms:created>
  <dcterms:modified xsi:type="dcterms:W3CDTF">2021-09-29T15:49:47Z</dcterms:modified>
</cp:coreProperties>
</file>