
<file path=[Content_Types].xml><?xml version="1.0" encoding="utf-8"?>
<Types xmlns="http://schemas.openxmlformats.org/package/2006/content-types">
  <Default Extension="jfif" ContentType="image/jpe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D6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1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61F4-3E82-403E-8C08-DA8463ECA5C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967D-4153-44A1-9408-90D89136D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65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61F4-3E82-403E-8C08-DA8463ECA5C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967D-4153-44A1-9408-90D89136D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77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61F4-3E82-403E-8C08-DA8463ECA5C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967D-4153-44A1-9408-90D89136D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95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61F4-3E82-403E-8C08-DA8463ECA5C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967D-4153-44A1-9408-90D89136D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0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61F4-3E82-403E-8C08-DA8463ECA5C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967D-4153-44A1-9408-90D89136D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09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61F4-3E82-403E-8C08-DA8463ECA5C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967D-4153-44A1-9408-90D89136D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15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61F4-3E82-403E-8C08-DA8463ECA5C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967D-4153-44A1-9408-90D89136D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55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61F4-3E82-403E-8C08-DA8463ECA5C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967D-4153-44A1-9408-90D89136D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1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61F4-3E82-403E-8C08-DA8463ECA5C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967D-4153-44A1-9408-90D89136D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08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61F4-3E82-403E-8C08-DA8463ECA5C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967D-4153-44A1-9408-90D89136D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78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61F4-3E82-403E-8C08-DA8463ECA5C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967D-4153-44A1-9408-90D89136D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02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0">
              <a:schemeClr val="accent6">
                <a:lumMod val="0"/>
                <a:lumOff val="100000"/>
              </a:schemeClr>
            </a:gs>
            <a:gs pos="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B61F4-3E82-403E-8C08-DA8463ECA5C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3967D-4153-44A1-9408-90D89136D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7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040" y="1808897"/>
            <a:ext cx="4854064" cy="469408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Frame 2"/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196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3497" y="334058"/>
            <a:ext cx="9080090" cy="114078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400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</a:t>
            </a:r>
            <a:endParaRPr lang="en-US" sz="400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800" l="10000" r="93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12" y="674331"/>
            <a:ext cx="673544" cy="673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800" l="10000" r="93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39" y="674331"/>
            <a:ext cx="800509" cy="80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7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0221" y="417950"/>
            <a:ext cx="4329299" cy="769441"/>
          </a:xfrm>
          <a:prstGeom prst="rect">
            <a:avLst/>
          </a:prstGeom>
          <a:gradFill>
            <a:gsLst>
              <a:gs pos="0">
                <a:srgbClr val="002060"/>
              </a:gs>
              <a:gs pos="0">
                <a:srgbClr val="00B050"/>
              </a:gs>
              <a:gs pos="0">
                <a:schemeClr val="accent6">
                  <a:lumMod val="0"/>
                  <a:lumOff val="100000"/>
                </a:schemeClr>
              </a:gs>
              <a:gs pos="0">
                <a:schemeClr val="accent6">
                  <a:lumMod val="0"/>
                  <a:lumOff val="100000"/>
                </a:schemeClr>
              </a:gs>
              <a:gs pos="97000">
                <a:srgbClr val="FF0000"/>
              </a:gs>
              <a:gs pos="94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রক্তের উপাদান</a:t>
            </a:r>
            <a:endParaRPr lang="en-US" sz="44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0995" y="1605341"/>
            <a:ext cx="5486400" cy="707886"/>
          </a:xfrm>
          <a:prstGeom prst="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0">
                <a:schemeClr val="accent6">
                  <a:lumMod val="0"/>
                  <a:lumOff val="100000"/>
                </a:schemeClr>
              </a:gs>
              <a:gs pos="20000">
                <a:srgbClr val="FF0000"/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রক্তের উপাদান সাধারণত দুইটিঃ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0803" y="3272237"/>
            <a:ext cx="2240280" cy="769441"/>
          </a:xfrm>
          <a:prstGeom prst="rect">
            <a:avLst/>
          </a:prstGeom>
          <a:gradFill>
            <a:gsLst>
              <a:gs pos="0">
                <a:srgbClr val="FF0000"/>
              </a:gs>
              <a:gs pos="0">
                <a:schemeClr val="accent6">
                  <a:lumMod val="0"/>
                  <a:lumOff val="100000"/>
                </a:schemeClr>
              </a:gs>
              <a:gs pos="87000">
                <a:srgbClr val="FF0000"/>
              </a:gs>
              <a:gs pos="85000">
                <a:srgbClr val="002060"/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atin typeface="NikoshBAN" panose="02000000000000000000" pitchFamily="2" charset="0"/>
                <a:cs typeface="NikoshBAN" panose="02000000000000000000" pitchFamily="2" charset="0"/>
              </a:rPr>
              <a:t> রক্তরস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9369" y="4430384"/>
            <a:ext cx="2516115" cy="769441"/>
          </a:xfrm>
          <a:prstGeom prst="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69000">
                <a:schemeClr val="accent6">
                  <a:lumMod val="0"/>
                  <a:lumOff val="100000"/>
                </a:schemeClr>
              </a:gs>
              <a:gs pos="92000">
                <a:srgbClr val="FF0000"/>
              </a:gs>
              <a:gs pos="74000">
                <a:srgbClr val="00B050"/>
              </a:gs>
            </a:gsLst>
            <a:path path="circle">
              <a:fillToRect l="50000" t="-80000" r="50000" b="180000"/>
            </a:path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NikoshBAN" panose="02000000000000000000" pitchFamily="2" charset="0"/>
                <a:cs typeface="NikoshBAN" panose="02000000000000000000" pitchFamily="2" charset="0"/>
              </a:rPr>
              <a:t> রক্তকনিকা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084" y="2881044"/>
            <a:ext cx="4263379" cy="26571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Flowchart: Connector 8"/>
          <p:cNvSpPr/>
          <p:nvPr/>
        </p:nvSpPr>
        <p:spPr>
          <a:xfrm>
            <a:off x="606938" y="3137971"/>
            <a:ext cx="758952" cy="780597"/>
          </a:xfrm>
          <a:prstGeom prst="flowChartConnector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0">
                <a:schemeClr val="accent6">
                  <a:lumMod val="0"/>
                  <a:lumOff val="100000"/>
                </a:schemeClr>
              </a:gs>
              <a:gs pos="56000">
                <a:srgbClr val="002060"/>
              </a:gs>
              <a:gs pos="65000">
                <a:srgbClr val="FF0000"/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</a:t>
            </a:r>
            <a:endParaRPr lang="en-US" sz="32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576072" y="4430384"/>
            <a:ext cx="758952" cy="780597"/>
          </a:xfrm>
          <a:prstGeom prst="flowChartConnector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0">
                <a:schemeClr val="accent6">
                  <a:lumMod val="0"/>
                  <a:lumOff val="100000"/>
                </a:schemeClr>
              </a:gs>
              <a:gs pos="100000">
                <a:srgbClr val="FF0000"/>
              </a:gs>
              <a:gs pos="74000">
                <a:srgbClr val="002060"/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০২</a:t>
            </a:r>
            <a:endParaRPr lang="en-US" sz="28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054233" y="3466923"/>
            <a:ext cx="2996564" cy="380068"/>
          </a:xfrm>
          <a:prstGeom prst="rightArrow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0">
                <a:schemeClr val="accent6">
                  <a:lumMod val="0"/>
                  <a:lumOff val="100000"/>
                </a:schemeClr>
              </a:gs>
              <a:gs pos="74000">
                <a:srgbClr val="FF4040"/>
              </a:gs>
              <a:gs pos="94000">
                <a:srgbClr val="FF8080"/>
              </a:gs>
              <a:gs pos="38000">
                <a:srgbClr val="FF4040"/>
              </a:gs>
              <a:gs pos="40000">
                <a:srgbClr val="00B050"/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294637" y="4815104"/>
            <a:ext cx="2442600" cy="379167"/>
          </a:xfrm>
          <a:prstGeom prst="rightArrow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0">
                <a:schemeClr val="accent6">
                  <a:lumMod val="0"/>
                  <a:lumOff val="100000"/>
                </a:schemeClr>
              </a:gs>
              <a:gs pos="74000">
                <a:srgbClr val="FF4040"/>
              </a:gs>
              <a:gs pos="94000">
                <a:srgbClr val="FF8080"/>
              </a:gs>
              <a:gs pos="38000">
                <a:srgbClr val="FF4040"/>
              </a:gs>
              <a:gs pos="40000">
                <a:srgbClr val="00B050"/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3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6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7032" y="309716"/>
            <a:ext cx="2418735" cy="1015663"/>
          </a:xfrm>
          <a:prstGeom prst="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0">
                <a:schemeClr val="accent6">
                  <a:lumMod val="0"/>
                  <a:lumOff val="100000"/>
                </a:schemeClr>
              </a:gs>
              <a:gs pos="88000">
                <a:srgbClr val="DC6B52"/>
              </a:gs>
              <a:gs pos="51000">
                <a:srgbClr val="B8D6A3"/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bliqueTopRigh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রক্তরস</a:t>
            </a:r>
            <a:endParaRPr lang="en-US" sz="60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6306" y="1891087"/>
            <a:ext cx="11319388" cy="4401205"/>
          </a:xfrm>
          <a:prstGeom prst="rect">
            <a:avLst/>
          </a:prstGeom>
          <a:gradFill>
            <a:gsLst>
              <a:gs pos="26000">
                <a:schemeClr val="accent1">
                  <a:lumMod val="5000"/>
                  <a:lumOff val="95000"/>
                </a:schemeClr>
              </a:gs>
              <a:gs pos="95875">
                <a:srgbClr val="DBA9B6"/>
              </a:gs>
              <a:gs pos="85000">
                <a:srgbClr val="E77179"/>
              </a:gs>
              <a:gs pos="12000">
                <a:srgbClr val="FF0000"/>
              </a:gs>
              <a:gs pos="51000">
                <a:srgbClr val="00B0F0"/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রক্তের তরল অংশকে প্লাজমা বা রক্তরস বলে ।</a:t>
            </a:r>
            <a:r>
              <a:rPr lang="bn-IN" alt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রক্তরসের রঙ প্রায় হলুদের মত।</a:t>
            </a:r>
          </a:p>
          <a:p>
            <a:pPr algn="just">
              <a:spcBef>
                <a:spcPct val="0"/>
              </a:spcBef>
            </a:pPr>
            <a:r>
              <a:rPr lang="bn-IN" alt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২। ইহাতে  প্রায় ৯</a:t>
            </a:r>
            <a:r>
              <a:rPr lang="en-US" alt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alt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% পানি এবং </a:t>
            </a:r>
            <a:r>
              <a:rPr lang="en-US" alt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বাকী ১০</a:t>
            </a:r>
            <a:r>
              <a:rPr lang="bn-IN" alt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%</a:t>
            </a:r>
            <a:r>
              <a:rPr lang="en-US" alt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  দ্রবীভূত অবস্থায় </a:t>
            </a:r>
            <a:r>
              <a:rPr lang="bn-IN" alt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জৈব ও অজৈব </a:t>
            </a:r>
            <a:r>
              <a:rPr lang="en-US" alt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পদার্থ </a:t>
            </a:r>
            <a:r>
              <a:rPr lang="bn-IN" alt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থাকে।</a:t>
            </a:r>
          </a:p>
          <a:p>
            <a:pPr algn="just">
              <a:spcBef>
                <a:spcPct val="0"/>
              </a:spcBef>
            </a:pPr>
            <a:r>
              <a:rPr lang="bn-IN" alt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৩। এই জৈব প</a:t>
            </a:r>
            <a:r>
              <a:rPr lang="bn-BD" alt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দার্থের </a:t>
            </a:r>
            <a:r>
              <a:rPr lang="bn-IN" alt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মধ্যে বিভিন্ন প্রকার প্রোটিন ও </a:t>
            </a:r>
            <a:r>
              <a:rPr lang="en-US" alt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খাদ্যসার </a:t>
            </a:r>
            <a:r>
              <a:rPr lang="bn-IN" alt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থাকে।</a:t>
            </a:r>
          </a:p>
          <a:p>
            <a:pPr algn="just">
              <a:spcBef>
                <a:spcPct val="0"/>
              </a:spcBef>
            </a:pPr>
            <a:r>
              <a:rPr lang="bn-IN" alt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en-US" alt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অজৈব পদার্থের  মধ্যে</a:t>
            </a:r>
            <a:r>
              <a:rPr lang="en-US" alt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সোডিয়াম,</a:t>
            </a:r>
            <a:r>
              <a:rPr lang="en-US" alt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পটাসিয়াম,</a:t>
            </a:r>
            <a:r>
              <a:rPr lang="en-US" alt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ক্লোরাইড, </a:t>
            </a:r>
            <a:r>
              <a:rPr lang="bn-BD" alt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লৌহ </a:t>
            </a:r>
            <a:r>
              <a:rPr lang="bn-IN" alt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ইত্যাদি ধাতব পদার্থ </a:t>
            </a:r>
            <a:r>
              <a:rPr lang="bn-BD" alt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থাকে । </a:t>
            </a:r>
            <a:endParaRPr lang="bn-IN" alt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68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740013"/>
          </a:xfrm>
          <a:prstGeom prst="frame">
            <a:avLst>
              <a:gd name="adj1" fmla="val 155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0409" y="465885"/>
            <a:ext cx="3052916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রক্তকনিকা</a:t>
            </a:r>
            <a:endParaRPr lang="en-US" sz="6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0" b="9360"/>
          <a:stretch/>
        </p:blipFill>
        <p:spPr>
          <a:xfrm>
            <a:off x="6561806" y="1608962"/>
            <a:ext cx="4866969" cy="44732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873046" y="2963096"/>
            <a:ext cx="3288890" cy="646331"/>
          </a:xfrm>
          <a:prstGeom prst="rect">
            <a:avLst/>
          </a:prstGeom>
          <a:gradFill>
            <a:gsLst>
              <a:gs pos="2000">
                <a:srgbClr val="FF0000"/>
              </a:gs>
              <a:gs pos="85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লোহিত রক্তকনিকা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3046" y="4343626"/>
            <a:ext cx="3451122" cy="646331"/>
          </a:xfrm>
          <a:prstGeom prst="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0">
                <a:schemeClr val="accent6">
                  <a:lumMod val="0"/>
                  <a:lumOff val="100000"/>
                </a:schemeClr>
              </a:gs>
              <a:gs pos="100000">
                <a:srgbClr val="0070C0"/>
              </a:gs>
              <a:gs pos="22000">
                <a:srgbClr val="FF0000"/>
              </a:gs>
              <a:gs pos="77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শ্বেত রক্তকনিকা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6228" y="5452029"/>
            <a:ext cx="3687097" cy="646331"/>
          </a:xfrm>
          <a:prstGeom prst="rect">
            <a:avLst/>
          </a:prstGeom>
          <a:gradFill>
            <a:gsLst>
              <a:gs pos="55000">
                <a:srgbClr val="CD566D"/>
              </a:gs>
              <a:gs pos="96000">
                <a:srgbClr val="FF0000"/>
              </a:gs>
              <a:gs pos="0">
                <a:schemeClr val="accent5">
                  <a:lumMod val="110000"/>
                  <a:satMod val="105000"/>
                  <a:tint val="67000"/>
                </a:schemeClr>
              </a:gs>
              <a:gs pos="26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অনুচক্রিকা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50775" y="3065036"/>
            <a:ext cx="707921" cy="442452"/>
            <a:chOff x="1917290" y="1106129"/>
            <a:chExt cx="707921" cy="442452"/>
          </a:xfrm>
          <a:blipFill>
            <a:blip r:embed="rId2"/>
            <a:tile tx="0" ty="0" sx="100000" sy="100000" flip="none" algn="tl"/>
          </a:blipFill>
        </p:grpSpPr>
        <p:sp>
          <p:nvSpPr>
            <p:cNvPr id="8" name="Chevron 7"/>
            <p:cNvSpPr/>
            <p:nvPr/>
          </p:nvSpPr>
          <p:spPr>
            <a:xfrm>
              <a:off x="1917290" y="1106129"/>
              <a:ext cx="457199" cy="442452"/>
            </a:xfrm>
            <a:prstGeom prst="chevron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Chevron 8"/>
            <p:cNvSpPr/>
            <p:nvPr/>
          </p:nvSpPr>
          <p:spPr>
            <a:xfrm>
              <a:off x="2168012" y="1106129"/>
              <a:ext cx="457199" cy="442452"/>
            </a:xfrm>
            <a:prstGeom prst="chevron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54013" y="4437949"/>
            <a:ext cx="707921" cy="442452"/>
            <a:chOff x="1917290" y="1106129"/>
            <a:chExt cx="707921" cy="442452"/>
          </a:xfrm>
          <a:blipFill>
            <a:blip r:embed="rId2"/>
            <a:tile tx="0" ty="0" sx="100000" sy="100000" flip="none" algn="tl"/>
          </a:blipFill>
        </p:grpSpPr>
        <p:sp>
          <p:nvSpPr>
            <p:cNvPr id="12" name="Chevron 11"/>
            <p:cNvSpPr/>
            <p:nvPr/>
          </p:nvSpPr>
          <p:spPr>
            <a:xfrm>
              <a:off x="1917290" y="1106129"/>
              <a:ext cx="457199" cy="442452"/>
            </a:xfrm>
            <a:prstGeom prst="chevron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>
              <a:off x="2168012" y="1106129"/>
              <a:ext cx="457199" cy="442452"/>
            </a:xfrm>
            <a:prstGeom prst="chevron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54013" y="5553968"/>
            <a:ext cx="707921" cy="442452"/>
            <a:chOff x="1917290" y="1106129"/>
            <a:chExt cx="707921" cy="442452"/>
          </a:xfrm>
          <a:blipFill>
            <a:blip r:embed="rId2"/>
            <a:tile tx="0" ty="0" sx="100000" sy="100000" flip="none" algn="tl"/>
          </a:blipFill>
        </p:grpSpPr>
        <p:sp>
          <p:nvSpPr>
            <p:cNvPr id="15" name="Chevron 14"/>
            <p:cNvSpPr/>
            <p:nvPr/>
          </p:nvSpPr>
          <p:spPr>
            <a:xfrm>
              <a:off x="1917290" y="1106129"/>
              <a:ext cx="457199" cy="442452"/>
            </a:xfrm>
            <a:prstGeom prst="chevron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Chevron 15"/>
            <p:cNvSpPr/>
            <p:nvPr/>
          </p:nvSpPr>
          <p:spPr>
            <a:xfrm>
              <a:off x="2168012" y="1106129"/>
              <a:ext cx="457199" cy="442452"/>
            </a:xfrm>
            <a:prstGeom prst="chevron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Right Arrow 16"/>
          <p:cNvSpPr/>
          <p:nvPr/>
        </p:nvSpPr>
        <p:spPr>
          <a:xfrm rot="20596869">
            <a:off x="5375179" y="4406972"/>
            <a:ext cx="1969833" cy="345021"/>
          </a:xfrm>
          <a:prstGeom prst="rightArrow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53000">
                <a:srgbClr val="00B050"/>
              </a:gs>
              <a:gs pos="87000">
                <a:srgbClr val="FF0000"/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161936" y="3175497"/>
            <a:ext cx="2818785" cy="442452"/>
          </a:xfrm>
          <a:prstGeom prst="rightArrow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53000">
                <a:srgbClr val="00B050"/>
              </a:gs>
              <a:gs pos="87000">
                <a:srgbClr val="FF0000"/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20635747">
            <a:off x="5493143" y="5409549"/>
            <a:ext cx="2818785" cy="442452"/>
          </a:xfrm>
          <a:prstGeom prst="rightArrow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53000">
                <a:srgbClr val="00B050"/>
              </a:gs>
              <a:gs pos="87000">
                <a:srgbClr val="FF0000"/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0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695768"/>
          </a:xfrm>
          <a:prstGeom prst="frame">
            <a:avLst>
              <a:gd name="adj1" fmla="val 214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3" r="1" b="5753"/>
          <a:stretch/>
        </p:blipFill>
        <p:spPr>
          <a:xfrm>
            <a:off x="8215895" y="1776650"/>
            <a:ext cx="3152630" cy="17532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63" y="1776650"/>
            <a:ext cx="3043353" cy="1771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16" y="1844077"/>
            <a:ext cx="3408446" cy="1704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389239" y="386099"/>
            <a:ext cx="5235677" cy="830997"/>
          </a:xfrm>
          <a:prstGeom prst="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0">
                <a:schemeClr val="accent6">
                  <a:lumMod val="0"/>
                  <a:lumOff val="100000"/>
                </a:schemeClr>
              </a:gs>
              <a:gs pos="100000">
                <a:srgbClr val="FF0000"/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latin typeface="NikoshBAN" panose="02000000000000000000" pitchFamily="2" charset="0"/>
                <a:cs typeface="NikoshBAN" panose="02000000000000000000" pitchFamily="2" charset="0"/>
              </a:rPr>
              <a:t>লোহিত রক্তকনিকা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22092" y="4224343"/>
            <a:ext cx="6096000" cy="193899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bn-BD" altLang="en-US" sz="24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altLang="en-US" sz="24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24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রক্তে লোহিত রক্তকাণিকার সংখ্যা সবচেয়ে বেশি।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bn-BD" altLang="en-US" sz="24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altLang="en-US" sz="24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24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লোহিত</a:t>
            </a:r>
            <a:r>
              <a:rPr lang="en-US" altLang="en-US" sz="24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24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কণিকায় নিউক্লিয়াস থাকে না।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bn-BD" altLang="en-US" sz="24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altLang="en-US" sz="24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24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 অনেকটা বৃত্তাকার দ্বি-অবতল।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bn-BD" altLang="en-US" sz="24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bn-IN" altLang="en-US" sz="24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24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পূর্ণবয়স্ক মানুষের রক্তে এর সংখ্যা প্রায়  ৫০লক্ষ।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bn-BD" altLang="en-US" sz="24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</a:t>
            </a:r>
            <a:r>
              <a:rPr lang="bn-IN" altLang="en-US" sz="24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24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রক্তে ইহা শ্বেতকণিকার চেয়ে প্রায় ৫০০ গুণ বেশি।  </a:t>
            </a:r>
            <a:endParaRPr lang="en-029" alt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40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5372" y="1772416"/>
            <a:ext cx="900977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 প্রতিটি কোষে অক্সিজেন সরবরাহ করা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4610" y="3229432"/>
            <a:ext cx="9337729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নিষ্কাশনের জন্য কিছু কার্বন-ডাই অক্সাইড টিস্যু থেকে ফুসফুসে বহন করা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                 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850" y="4733969"/>
            <a:ext cx="10988299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হিমোগ্লোবিনের সাহায্যে রক্তের অম্ল ক্ষারকের সমতা বজায় রাখার জন্য বাফার হিসাবে কাজ </a:t>
            </a: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7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9728" y="432758"/>
            <a:ext cx="5594889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latin typeface="NikoshBAN" panose="02000000000000000000" pitchFamily="2" charset="0"/>
                <a:cs typeface="NikoshBAN" panose="02000000000000000000" pitchFamily="2" charset="0"/>
              </a:rPr>
              <a:t>লোহিত রক্তকনিকার কাজ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00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8581" y="3428999"/>
            <a:ext cx="9254837" cy="30469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r>
              <a:rPr lang="as-IN" sz="3200">
                <a:latin typeface="NikoshBAN" panose="02000000000000000000" pitchFamily="2" charset="0"/>
                <a:cs typeface="NikoshBAN" panose="02000000000000000000" pitchFamily="2" charset="0"/>
              </a:rPr>
              <a:t>১। মানুষের রক্তে প্রতি ঘন মিলিলিটারে ৫ হতে ১০ হাজার শ্বেত রক্তকণিকা থাকে।</a:t>
            </a:r>
          </a:p>
          <a:p>
            <a:r>
              <a:rPr lang="as-IN" sz="3200">
                <a:latin typeface="NikoshBAN" panose="02000000000000000000" pitchFamily="2" charset="0"/>
                <a:cs typeface="NikoshBAN" panose="02000000000000000000" pitchFamily="2" charset="0"/>
              </a:rPr>
              <a:t>২। লাল অস্থিমজ্জা ও লসিকাগ্রন্থিতে ইহা তৈরী হয়।</a:t>
            </a:r>
          </a:p>
          <a:p>
            <a:r>
              <a:rPr lang="as-IN" sz="3200">
                <a:latin typeface="NikoshBAN" panose="02000000000000000000" pitchFamily="2" charset="0"/>
                <a:cs typeface="NikoshBAN" panose="02000000000000000000" pitchFamily="2" charset="0"/>
              </a:rPr>
              <a:t>৩। এদের নিউক্লিয়াস আছে  কিন্ত  রং নেই।</a:t>
            </a:r>
          </a:p>
          <a:p>
            <a:r>
              <a:rPr lang="as-IN" sz="3200">
                <a:latin typeface="NikoshBAN" panose="02000000000000000000" pitchFamily="2" charset="0"/>
                <a:cs typeface="NikoshBAN" panose="02000000000000000000" pitchFamily="2" charset="0"/>
              </a:rPr>
              <a:t>৪। এরা আকার বদলাতে পারে ।</a:t>
            </a:r>
          </a:p>
          <a:p>
            <a:r>
              <a:rPr lang="as-IN" sz="3200">
                <a:latin typeface="NikoshBAN" panose="02000000000000000000" pitchFamily="2" charset="0"/>
                <a:cs typeface="NikoshBAN" panose="02000000000000000000" pitchFamily="2" charset="0"/>
              </a:rPr>
              <a:t>৫। মৃত শ্বেত কণিকা পুঁজে পরিণত হয়।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9458" y="329505"/>
            <a:ext cx="3598606" cy="923330"/>
          </a:xfrm>
          <a:prstGeom prst="rect">
            <a:avLst/>
          </a:prstGeom>
          <a:gradFill>
            <a:gsLst>
              <a:gs pos="37000">
                <a:srgbClr val="FF0000"/>
              </a:gs>
              <a:gs pos="0">
                <a:schemeClr val="accent1">
                  <a:lumMod val="5000"/>
                  <a:lumOff val="95000"/>
                </a:schemeClr>
              </a:gs>
              <a:gs pos="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latin typeface="NikoshBAN" panose="02000000000000000000" pitchFamily="2" charset="0"/>
                <a:cs typeface="NikoshBAN" panose="02000000000000000000" pitchFamily="2" charset="0"/>
              </a:rPr>
              <a:t>শ্বেত রক্তকনিকা</a:t>
            </a:r>
            <a:endParaRPr lang="en-US" sz="5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271" y="1494412"/>
            <a:ext cx="3189351" cy="1552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23" y="1494413"/>
            <a:ext cx="2943225" cy="1552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408" y="1489588"/>
            <a:ext cx="2999069" cy="15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96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6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560439"/>
            <a:ext cx="3996813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60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7851" y="2920180"/>
            <a:ext cx="8969478" cy="7078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1000">
                <a:srgbClr val="FF0000"/>
              </a:gs>
              <a:gs pos="7000">
                <a:schemeClr val="accent4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sunset" dir="t"/>
          </a:scene3d>
          <a:sp3d>
            <a:bevelT prst="angle"/>
            <a:bevelB/>
          </a:sp3d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পাচঁ জন করে দল গঠন করে শ্বেতকনিকার কাজ লিখ।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2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3922" y="398206"/>
            <a:ext cx="4321278" cy="92333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latin typeface="NikoshBAN" panose="02000000000000000000" pitchFamily="2" charset="0"/>
                <a:cs typeface="NikoshBAN" panose="02000000000000000000" pitchFamily="2" charset="0"/>
              </a:rPr>
              <a:t>অনুচক্রিকা</a:t>
            </a:r>
            <a:endParaRPr lang="en-US" sz="5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308" y="1719742"/>
            <a:ext cx="9351861" cy="4272449"/>
          </a:xfrm>
          <a:prstGeom prst="rect">
            <a:avLst/>
          </a:prstGeom>
          <a:solidFill>
            <a:srgbClr val="FFFF00"/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56757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3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1383" y="385928"/>
            <a:ext cx="4026309" cy="769441"/>
          </a:xfrm>
          <a:prstGeom prst="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0">
                <a:schemeClr val="accent6">
                  <a:lumMod val="0"/>
                  <a:lumOff val="100000"/>
                </a:schemeClr>
              </a:gs>
              <a:gs pos="94000">
                <a:srgbClr val="00B050"/>
              </a:gs>
              <a:gs pos="4000">
                <a:srgbClr val="002060"/>
              </a:gs>
              <a:gs pos="46000">
                <a:srgbClr val="FF0000"/>
              </a:gs>
            </a:gsLst>
            <a:path path="circle">
              <a:fillToRect l="50000" t="-80000" r="50000" b="180000"/>
            </a:path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অনুচক্রিকার কাজ</a:t>
            </a:r>
            <a:endParaRPr lang="en-US" sz="44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8142" y="1552167"/>
            <a:ext cx="9586451" cy="4524315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bn-BD" altLang="en-US" sz="32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অনুচক্রিকার প্রধান কাজ হলো রক্ত তঞ্চন করা বা জমাট বাঁধানোতে সাহায্য করা ।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bn-BD" altLang="en-US" sz="32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 কোন রক্ত বাহিকা বা কোন টিস্যু আঘাতপ্রাপ্ত হয়ে কেটে যায় , তখন সেখানকার অণুচক্রিকাগুলো সক্রিয় হয়ে  উঠে এবং অনিয়মিত আকার ধারণ করে এবং থ্রম্বোপ্লাসটিন নামক এক ধরনের পদার্থ তৈরি করে । এ পদার্থগুলো রক্তের প্রোটিন প্রোথ্রম্বিনকে থ্রমবিনে পরিণত করে । থ্রমবিন পরবর্তী কালে রক্তরসের প্রোটিন –ফাইব্রিনোজেনকে ফাইব্রিন জালকে পরিণত করে রক্ত জমাট বাধায় । ফাইব্রিন এক ধরনের অদ্রবণীয় প্রোটিন , যা দ্রুত সুতার মতো জালিকা প্রস্তুত করে । এটি ক্ষত স্থানে জমাট বাঁধে এবং রক্তক্ষরণ বন্ধ করে ।  </a:t>
            </a:r>
            <a:endParaRPr lang="en-US" alt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24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9648" y="438912"/>
            <a:ext cx="4498848" cy="11079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6112" y="2633472"/>
            <a:ext cx="10625328" cy="1938992"/>
          </a:xfrm>
          <a:prstGeom prst="rect">
            <a:avLst/>
          </a:prstGeom>
          <a:gradFill>
            <a:gsLst>
              <a:gs pos="0">
                <a:scrgbClr r="0" g="0" b="0"/>
              </a:gs>
              <a:gs pos="0">
                <a:schemeClr val="accent6">
                  <a:lumMod val="0"/>
                  <a:lumOff val="100000"/>
                </a:schemeClr>
              </a:gs>
              <a:gs pos="0">
                <a:schemeClr val="accent6">
                  <a:lumMod val="0"/>
                  <a:lumOff val="100000"/>
                </a:schemeClr>
              </a:gs>
              <a:gs pos="30000">
                <a:srgbClr val="FF0000"/>
              </a:gs>
              <a:gs pos="79000">
                <a:srgbClr val="7030A0"/>
              </a:gs>
            </a:gsLst>
            <a:path path="circle">
              <a:fillToRect l="50000" t="-80000" r="50000" b="180000"/>
            </a:path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লোহিত রক্তকনিকা ও অনুচক্রিকা সম্পর্কে দুইটি করে বাক্য লিখ।</a:t>
            </a:r>
            <a:endParaRPr lang="en-US" sz="6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676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5456" y="384048"/>
            <a:ext cx="6894576" cy="1446550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8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4152" y="2214646"/>
            <a:ext cx="11283696" cy="4247317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মোঃআহসান হাবীব</a:t>
            </a:r>
          </a:p>
          <a:p>
            <a:pPr algn="ctr"/>
            <a:r>
              <a:rPr lang="en-US" sz="54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শিক্ষক(বিজ্ঞান),</a:t>
            </a:r>
          </a:p>
          <a:p>
            <a:pPr algn="ctr"/>
            <a:r>
              <a:rPr lang="en-US" sz="54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মিয়াধন মিয়া বালিকা উচ্চ বিদ্যালয়,</a:t>
            </a:r>
          </a:p>
          <a:p>
            <a:pPr algn="ctr"/>
            <a:r>
              <a:rPr lang="en-US" sz="54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আজমিরীগঞ্জ,হবিগঞ্জ।</a:t>
            </a:r>
          </a:p>
          <a:p>
            <a:pPr algn="ctr"/>
            <a:r>
              <a:rPr lang="en-US" sz="54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মোবাইলঃ০১৭২৩-৯৩৯১১৬</a:t>
            </a:r>
            <a:endParaRPr lang="en-US" sz="54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287" y="384048"/>
            <a:ext cx="1434561" cy="143456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17626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03192" y="529593"/>
            <a:ext cx="4553712" cy="1015663"/>
          </a:xfrm>
          <a:prstGeom prst="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0">
                <a:schemeClr val="accent6">
                  <a:lumMod val="0"/>
                  <a:lumOff val="100000"/>
                </a:schemeClr>
              </a:gs>
              <a:gs pos="72000">
                <a:srgbClr val="C00000"/>
              </a:gs>
              <a:gs pos="71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2848" y="1945037"/>
            <a:ext cx="4425696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smtClean="0">
                <a:latin typeface="NikoshBAN" panose="02000000000000000000" pitchFamily="2" charset="0"/>
                <a:cs typeface="NikoshBAN" panose="02000000000000000000" pitchFamily="2" charset="0"/>
              </a:rPr>
              <a:t>সিরাম কি?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1408" y="2928178"/>
            <a:ext cx="598017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রক্তের কত অংশ রক্তরস?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3976" y="4035845"/>
            <a:ext cx="4663440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হিমোগ্লোবিন কাকে বলে?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3976" y="5154534"/>
            <a:ext cx="568756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রক্ত কনিকায় নিউক্লিয়াস থাকে?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234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5808" y="438912"/>
            <a:ext cx="4901184" cy="1446550"/>
          </a:xfrm>
          <a:prstGeom prst="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0">
                <a:schemeClr val="accent6">
                  <a:lumMod val="0"/>
                  <a:lumOff val="100000"/>
                </a:schemeClr>
              </a:gs>
              <a:gs pos="93000">
                <a:srgbClr val="FF0000"/>
              </a:gs>
              <a:gs pos="61000">
                <a:schemeClr val="accent5"/>
              </a:gs>
            </a:gsLst>
            <a:path path="circle">
              <a:fillToRect l="50000" t="-80000" r="50000" b="180000"/>
            </a:path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80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80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776" y="2862750"/>
            <a:ext cx="11064240" cy="1938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latin typeface="NikoshBAN" panose="02000000000000000000" pitchFamily="2" charset="0"/>
                <a:cs typeface="NikoshBAN" panose="02000000000000000000" pitchFamily="2" charset="0"/>
              </a:rPr>
              <a:t>লোহিত রক্তকনিকা ও শ্বেতরক্তকনিকা সম্পর্কে যা জান তা খাতায় লিখে নিয়ে আসবে।</a:t>
            </a:r>
            <a:endParaRPr lang="en-US" sz="6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300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0">
              <a:schemeClr val="accent6">
                <a:lumMod val="0"/>
                <a:lumOff val="100000"/>
              </a:schemeClr>
            </a:gs>
            <a:gs pos="38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9648" y="1781282"/>
            <a:ext cx="4968240" cy="2215991"/>
          </a:xfrm>
          <a:prstGeom prst="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0">
                <a:schemeClr val="accent6">
                  <a:lumMod val="0"/>
                  <a:lumOff val="100000"/>
                </a:schemeClr>
              </a:gs>
              <a:gs pos="100000">
                <a:srgbClr val="FF0000"/>
              </a:gs>
              <a:gs pos="92000">
                <a:srgbClr val="0070C0"/>
              </a:gs>
            </a:gsLst>
            <a:path path="circle">
              <a:fillToRect l="50000" t="-80000" r="50000" b="180000"/>
            </a:path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sz="1380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821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6080" y="457200"/>
            <a:ext cx="5614416" cy="1323439"/>
          </a:xfrm>
          <a:prstGeom prst="rect">
            <a:avLst/>
          </a:prstGeom>
          <a:gradFill>
            <a:gsLst>
              <a:gs pos="29000">
                <a:srgbClr val="C00000"/>
              </a:gs>
              <a:gs pos="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0310" y="2507226"/>
            <a:ext cx="8465574" cy="280076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gradFill>
                  <a:gsLst>
                    <a:gs pos="0">
                      <a:schemeClr val="accent6">
                        <a:lumMod val="0"/>
                        <a:lumOff val="100000"/>
                      </a:schemeClr>
                    </a:gs>
                    <a:gs pos="0">
                      <a:schemeClr val="accent6">
                        <a:lumMod val="0"/>
                        <a:lumOff val="100000"/>
                      </a:schemeClr>
                    </a:gs>
                    <a:gs pos="0">
                      <a:srgbClr val="0070C0"/>
                    </a:gs>
                    <a:gs pos="0">
                      <a:srgbClr val="FFFF00"/>
                    </a:gs>
                    <a:gs pos="0">
                      <a:scrgbClr r="0" g="0" b="0"/>
                    </a:gs>
                    <a:gs pos="0">
                      <a:srgbClr val="FF8080"/>
                    </a:gs>
                    <a:gs pos="0">
                      <a:srgbClr val="FF0000"/>
                    </a:gs>
                  </a:gsLst>
                  <a:path path="circle">
                    <a:fillToRect l="50000" t="-80000" r="50000" b="18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</a:t>
            </a:r>
          </a:p>
          <a:p>
            <a:pPr algn="ctr"/>
            <a:r>
              <a:rPr lang="en-US" sz="4400" smtClean="0">
                <a:gradFill>
                  <a:gsLst>
                    <a:gs pos="0">
                      <a:schemeClr val="accent6">
                        <a:lumMod val="0"/>
                        <a:lumOff val="100000"/>
                      </a:schemeClr>
                    </a:gs>
                    <a:gs pos="0">
                      <a:schemeClr val="accent6">
                        <a:lumMod val="0"/>
                        <a:lumOff val="100000"/>
                      </a:schemeClr>
                    </a:gs>
                    <a:gs pos="0">
                      <a:srgbClr val="0070C0"/>
                    </a:gs>
                    <a:gs pos="0">
                      <a:srgbClr val="FFFF00"/>
                    </a:gs>
                    <a:gs pos="0">
                      <a:scrgbClr r="0" g="0" b="0"/>
                    </a:gs>
                    <a:gs pos="0">
                      <a:srgbClr val="FF8080"/>
                    </a:gs>
                    <a:gs pos="0">
                      <a:srgbClr val="FF0000"/>
                    </a:gs>
                  </a:gsLst>
                  <a:path path="circle">
                    <a:fillToRect l="50000" t="-80000" r="50000" b="18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</a:t>
            </a:r>
          </a:p>
          <a:p>
            <a:pPr algn="ctr"/>
            <a:r>
              <a:rPr lang="en-US" sz="4400" smtClean="0">
                <a:gradFill>
                  <a:gsLst>
                    <a:gs pos="0">
                      <a:schemeClr val="accent6">
                        <a:lumMod val="0"/>
                        <a:lumOff val="100000"/>
                      </a:schemeClr>
                    </a:gs>
                    <a:gs pos="0">
                      <a:schemeClr val="accent6">
                        <a:lumMod val="0"/>
                        <a:lumOff val="100000"/>
                      </a:schemeClr>
                    </a:gs>
                    <a:gs pos="0">
                      <a:srgbClr val="0070C0"/>
                    </a:gs>
                    <a:gs pos="0">
                      <a:srgbClr val="FFFF00"/>
                    </a:gs>
                    <a:gs pos="0">
                      <a:scrgbClr r="0" g="0" b="0"/>
                    </a:gs>
                    <a:gs pos="0">
                      <a:srgbClr val="FF8080"/>
                    </a:gs>
                    <a:gs pos="0">
                      <a:srgbClr val="FF0000"/>
                    </a:gs>
                  </a:gsLst>
                  <a:path path="circle">
                    <a:fillToRect l="50000" t="-80000" r="50000" b="18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তৃতীয় (হ্রদযন্ত্রের যতো কথা)</a:t>
            </a:r>
          </a:p>
          <a:p>
            <a:pPr algn="ctr"/>
            <a:r>
              <a:rPr lang="en-US" sz="4400" smtClean="0">
                <a:gradFill>
                  <a:gsLst>
                    <a:gs pos="0">
                      <a:schemeClr val="accent6">
                        <a:lumMod val="0"/>
                        <a:lumOff val="100000"/>
                      </a:schemeClr>
                    </a:gs>
                    <a:gs pos="0">
                      <a:schemeClr val="accent6">
                        <a:lumMod val="0"/>
                        <a:lumOff val="100000"/>
                      </a:schemeClr>
                    </a:gs>
                    <a:gs pos="0">
                      <a:srgbClr val="0070C0"/>
                    </a:gs>
                    <a:gs pos="0">
                      <a:srgbClr val="FFFF00"/>
                    </a:gs>
                    <a:gs pos="0">
                      <a:scrgbClr r="0" g="0" b="0"/>
                    </a:gs>
                    <a:gs pos="0">
                      <a:srgbClr val="FF8080"/>
                    </a:gs>
                    <a:gs pos="0">
                      <a:srgbClr val="FF0000"/>
                    </a:gs>
                  </a:gsLst>
                  <a:path path="circle">
                    <a:fillToRect l="50000" t="-80000" r="50000" b="18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সময়ঃ ৪৫মিনিট</a:t>
            </a:r>
            <a:endParaRPr lang="en-US" sz="4400">
              <a:gradFill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0">
                    <a:schemeClr val="accent6">
                      <a:lumMod val="0"/>
                      <a:lumOff val="100000"/>
                    </a:schemeClr>
                  </a:gs>
                  <a:gs pos="0">
                    <a:srgbClr val="0070C0"/>
                  </a:gs>
                  <a:gs pos="0">
                    <a:srgbClr val="FFFF00"/>
                  </a:gs>
                  <a:gs pos="0">
                    <a:scrgbClr r="0" g="0" b="0"/>
                  </a:gs>
                  <a:gs pos="0">
                    <a:srgbClr val="FF8080"/>
                  </a:gs>
                  <a:gs pos="0">
                    <a:srgbClr val="FF0000"/>
                  </a:gs>
                </a:gsLst>
                <a:path path="circle">
                  <a:fillToRect l="50000" t="-80000" r="50000" b="180000"/>
                </a:path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808" y="457200"/>
            <a:ext cx="1365099" cy="1773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437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3484" y="336619"/>
            <a:ext cx="6120581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লক্ষ্য করি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824" l="33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293" y="1467429"/>
            <a:ext cx="3203796" cy="15264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402" y="1347923"/>
            <a:ext cx="3237825" cy="1688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402" y="3563863"/>
            <a:ext cx="3284403" cy="17505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291" y="3530114"/>
            <a:ext cx="3210617" cy="17843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554171" y="5884399"/>
            <a:ext cx="632705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 গুলো কিসের?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17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6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497856"/>
              </p:ext>
            </p:extLst>
          </p:nvPr>
        </p:nvGraphicFramePr>
        <p:xfrm>
          <a:off x="3560968" y="2445519"/>
          <a:ext cx="3721357" cy="1374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Packager Shell Object" showAsIcon="1" r:id="rId3" imgW="1323720" imgH="488520" progId="Package">
                  <p:embed/>
                </p:oleObj>
              </mc:Choice>
              <mc:Fallback>
                <p:oleObj name="Packager Shell Object" showAsIcon="1" r:id="rId3" imgW="132372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60968" y="2445519"/>
                        <a:ext cx="3721357" cy="13743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23039" y="637984"/>
            <a:ext cx="7197213" cy="707886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ভিডিওটি মনোযোগ সহকারে দেখি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2097" y="5515897"/>
            <a:ext cx="923249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বন্ধুরা বলতো উপরের ভিডিওটি কিসের?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44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 flipH="1" flipV="1">
            <a:off x="0" y="0"/>
            <a:ext cx="12192000" cy="6858000"/>
          </a:xfrm>
          <a:prstGeom prst="frame">
            <a:avLst>
              <a:gd name="adj1" fmla="val 196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0180" y="388288"/>
            <a:ext cx="5294671" cy="101566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82412" y="2133018"/>
            <a:ext cx="5496233" cy="3569109"/>
            <a:chOff x="3023419" y="2103521"/>
            <a:chExt cx="5496233" cy="3569109"/>
          </a:xfrm>
        </p:grpSpPr>
        <p:sp>
          <p:nvSpPr>
            <p:cNvPr id="4" name="Oval 3"/>
            <p:cNvSpPr/>
            <p:nvPr/>
          </p:nvSpPr>
          <p:spPr>
            <a:xfrm>
              <a:off x="3023419" y="2103521"/>
              <a:ext cx="5496233" cy="3569109"/>
            </a:xfrm>
            <a:prstGeom prst="ellipse">
              <a:avLst/>
            </a:prstGeom>
            <a:blipFill>
              <a:blip r:embed="rId2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380270" y="2957052"/>
              <a:ext cx="237449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রক্ত</a:t>
              </a:r>
              <a:endParaRPr lang="en-US" sz="115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758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6434" y="1381296"/>
            <a:ext cx="6135329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1596" y="297939"/>
            <a:ext cx="3333136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9209" y="2543848"/>
            <a:ext cx="539791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 কী তা বলতে পারবে।</a:t>
            </a:r>
            <a:endParaRPr lang="en-US" sz="36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9209" y="3963260"/>
            <a:ext cx="6932628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রক্তের কাজ ব্যাখ্যা করতে পারবে।</a:t>
            </a:r>
            <a:endParaRPr lang="en-US" sz="36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9209" y="5215894"/>
            <a:ext cx="7964129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রক্তের উপাদান ও তাদের কাজ ব্যাখ্যা করতে পারবে।</a:t>
            </a:r>
            <a:endParaRPr lang="en-US" sz="36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830653" y="2525874"/>
            <a:ext cx="717903" cy="842862"/>
          </a:xfrm>
          <a:prstGeom prst="rightArrow">
            <a:avLst/>
          </a:prstGeom>
          <a:gradFill flip="none" rotWithShape="1">
            <a:gsLst>
              <a:gs pos="51000">
                <a:schemeClr val="accent2"/>
              </a:gs>
              <a:gs pos="84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830653" y="3766729"/>
            <a:ext cx="717903" cy="842862"/>
          </a:xfrm>
          <a:prstGeom prst="rightArrow">
            <a:avLst/>
          </a:prstGeom>
          <a:gradFill flip="none" rotWithShape="1">
            <a:gsLst>
              <a:gs pos="51000">
                <a:schemeClr val="accent2"/>
              </a:gs>
              <a:gs pos="84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865701" y="5117628"/>
            <a:ext cx="717903" cy="842862"/>
          </a:xfrm>
          <a:prstGeom prst="rightArrow">
            <a:avLst/>
          </a:prstGeom>
          <a:gradFill flip="none" rotWithShape="1">
            <a:gsLst>
              <a:gs pos="51000">
                <a:schemeClr val="accent2"/>
              </a:gs>
              <a:gs pos="84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9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8512" y="3687908"/>
            <a:ext cx="10381488" cy="25545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altLang="en-US" sz="32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রক্তঃ প্রানীদেহের রক্ত এক ধরণের লাল বর্ণের অস্বচ্ছ, আন্তঃকোষীয় লবণাক্ত এবং খানিকটা  ক্ষারধর্মী তরল যোজক টিস্যু । একজন পূর্ণবয়স্ক  মানুষের দেহে প্রায় ৫-৬ লিটার রক্ত থাকে, যেটি  মানুষের দেহের মোট ওজনের প্রায় ৮% ।</a:t>
            </a:r>
          </a:p>
          <a:p>
            <a:pPr lvl="0"/>
            <a:r>
              <a:rPr lang="en-US" sz="32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রক্তের রসে লাল রংয়ের হিমোগ্লোবিন নামে লৌহ-ঘটিত প্রোটিন জাতীয় পদার্থ থাকায় রক্তের রং লাল ।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2688" y="292608"/>
            <a:ext cx="1353312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endParaRPr lang="en-US" sz="54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665" y="1602963"/>
            <a:ext cx="2483358" cy="169791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070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0128" y="301966"/>
            <a:ext cx="4553712" cy="923330"/>
          </a:xfrm>
          <a:prstGeom prst="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20000">
                <a:schemeClr val="accent6">
                  <a:lumMod val="0"/>
                  <a:lumOff val="100000"/>
                </a:schemeClr>
              </a:gs>
              <a:gs pos="39000">
                <a:srgbClr val="FFFF00"/>
              </a:gs>
              <a:gs pos="99000">
                <a:srgbClr val="FF0000"/>
              </a:gs>
            </a:gsLst>
            <a:path path="circle">
              <a:fillToRect l="50000" t="-80000" r="50000" b="180000"/>
            </a:path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রক্তের সাধারণ কাজ</a:t>
            </a:r>
            <a:endParaRPr lang="en-US" sz="5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47" y="1954484"/>
            <a:ext cx="5794553" cy="29490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723" y="1976207"/>
            <a:ext cx="5794553" cy="2927308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476245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518</Words>
  <Application>Microsoft Office PowerPoint</Application>
  <PresentationFormat>Widescreen</PresentationFormat>
  <Paragraphs>74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MIADHAN MIA GIRLS HIGH SCHOOL</dc:creator>
  <cp:lastModifiedBy>MIADHAN MIA GIRLS HIGH SCHOOL</cp:lastModifiedBy>
  <cp:revision>50</cp:revision>
  <dcterms:created xsi:type="dcterms:W3CDTF">2021-08-27T17:31:56Z</dcterms:created>
  <dcterms:modified xsi:type="dcterms:W3CDTF">2021-09-02T19:28:10Z</dcterms:modified>
</cp:coreProperties>
</file>