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3" r:id="rId5"/>
    <p:sldId id="272" r:id="rId6"/>
    <p:sldId id="269" r:id="rId7"/>
    <p:sldId id="275" r:id="rId8"/>
    <p:sldId id="268" r:id="rId9"/>
    <p:sldId id="266" r:id="rId10"/>
    <p:sldId id="265" r:id="rId11"/>
    <p:sldId id="264" r:id="rId12"/>
    <p:sldId id="276" r:id="rId13"/>
    <p:sldId id="263" r:id="rId14"/>
    <p:sldId id="262" r:id="rId15"/>
    <p:sldId id="261" r:id="rId16"/>
    <p:sldId id="260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2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3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5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709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2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26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2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75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6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0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3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1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3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6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0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1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32b7b21a7ee690d8be83fe4bce8f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ractice-spreading-flowers-happy-flowers-success-spread-gif-happy-flower-png-650_6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7200"/>
            <a:ext cx="7543800" cy="5943600"/>
          </a:xfrm>
          <a:prstGeom prst="rect">
            <a:avLst/>
          </a:prstGeom>
        </p:spPr>
      </p:pic>
      <p:pic>
        <p:nvPicPr>
          <p:cNvPr id="6" name="Content Placeholder 3" descr="47615dbf841571a48547a262a8a1067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57200"/>
            <a:ext cx="1828800" cy="1981200"/>
          </a:xfrm>
          <a:prstGeom prst="rect">
            <a:avLst/>
          </a:prstGeom>
        </p:spPr>
      </p:pic>
      <p:pic>
        <p:nvPicPr>
          <p:cNvPr id="7" name="Content Placeholder 3" descr="47615dbf841571a48547a262a8a1067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419600"/>
            <a:ext cx="1828800" cy="1981200"/>
          </a:xfrm>
          <a:prstGeom prst="rect">
            <a:avLst/>
          </a:prstGeom>
        </p:spPr>
      </p:pic>
      <p:pic>
        <p:nvPicPr>
          <p:cNvPr id="8" name="Content Placeholder 3" descr="47615dbf841571a48547a262a8a1067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419600"/>
            <a:ext cx="1828800" cy="1981200"/>
          </a:xfrm>
          <a:prstGeom prst="rect">
            <a:avLst/>
          </a:prstGeom>
        </p:spPr>
      </p:pic>
      <p:pic>
        <p:nvPicPr>
          <p:cNvPr id="9" name="Content Placeholder 3" descr="47615dbf841571a48547a262a8a1067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57200"/>
            <a:ext cx="1828800" cy="1981200"/>
          </a:xfrm>
          <a:prstGeom prst="rect">
            <a:avLst/>
          </a:prstGeom>
        </p:spPr>
      </p:pic>
      <p:pic>
        <p:nvPicPr>
          <p:cNvPr id="10" name="Content Placeholder 3" descr="47615dbf841571a48547a262a8a1067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133600"/>
            <a:ext cx="4038600" cy="3352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971800" y="3124200"/>
            <a:ext cx="3124200" cy="1295400"/>
          </a:xfrm>
          <a:prstGeom prst="ellipse">
            <a:avLst/>
          </a:prstGeom>
          <a:solidFill>
            <a:srgbClr val="DB2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</a:t>
            </a:r>
          </a:p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pic>
        <p:nvPicPr>
          <p:cNvPr id="3" name="Picture 2" descr="17045158_1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52400"/>
            <a:ext cx="3276600" cy="3276600"/>
          </a:xfrm>
          <a:prstGeom prst="rect">
            <a:avLst/>
          </a:prstGeom>
        </p:spPr>
      </p:pic>
      <p:pic>
        <p:nvPicPr>
          <p:cNvPr id="5" name="Picture 4" descr="sheikh-mujibur-rahman-n-a-mamun-12.jpg"/>
          <p:cNvPicPr>
            <a:picLocks noChangeAspect="1"/>
          </p:cNvPicPr>
          <p:nvPr/>
        </p:nvPicPr>
        <p:blipFill>
          <a:blip r:embed="rId4"/>
          <a:srcRect l="15820" r="17774"/>
          <a:stretch>
            <a:fillRect/>
          </a:stretch>
        </p:blipFill>
        <p:spPr>
          <a:xfrm>
            <a:off x="533400" y="152400"/>
            <a:ext cx="2286000" cy="3276600"/>
          </a:xfrm>
          <a:prstGeom prst="rect">
            <a:avLst/>
          </a:prstGeom>
        </p:spPr>
      </p:pic>
      <p:pic>
        <p:nvPicPr>
          <p:cNvPr id="6" name="Picture 5" descr="Hussain_M._Ershad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152400"/>
            <a:ext cx="2369288" cy="3276600"/>
          </a:xfrm>
          <a:prstGeom prst="rect">
            <a:avLst/>
          </a:prstGeom>
        </p:spPr>
      </p:pic>
      <p:sp>
        <p:nvSpPr>
          <p:cNvPr id="7" name="Double Wave 6"/>
          <p:cNvSpPr/>
          <p:nvPr/>
        </p:nvSpPr>
        <p:spPr>
          <a:xfrm>
            <a:off x="609600" y="3581400"/>
            <a:ext cx="3048000" cy="53340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রাজনীতিতে গণতন্ত্র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914400" y="4191000"/>
            <a:ext cx="7467600" cy="198120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 l="4558" t="75362" r="8832" b="17391"/>
          <a:stretch>
            <a:fillRect/>
          </a:stretch>
        </p:blipFill>
        <p:spPr bwMode="auto">
          <a:xfrm>
            <a:off x="1066800" y="4495800"/>
            <a:ext cx="7162800" cy="1295400"/>
          </a:xfrm>
          <a:prstGeom prst="rect">
            <a:avLst/>
          </a:prstGeom>
          <a:ln w="88900" cap="sq" cmpd="thickThin">
            <a:solidFill>
              <a:srgbClr val="DB2DB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kids-border-group-happy-diverse-boys-girls-forming-page-blank-copy-space-80323189.jpg"/>
          <p:cNvPicPr>
            <a:picLocks noChangeAspect="1"/>
          </p:cNvPicPr>
          <p:nvPr/>
        </p:nvPicPr>
        <p:blipFill>
          <a:blip r:embed="rId3"/>
          <a:srcRect r="8257"/>
          <a:stretch>
            <a:fillRect/>
          </a:stretch>
        </p:blipFill>
        <p:spPr>
          <a:xfrm>
            <a:off x="1143000" y="1219200"/>
            <a:ext cx="6705600" cy="47244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4558" t="82609" r="6553" b="7246"/>
          <a:stretch>
            <a:fillRect/>
          </a:stretch>
        </p:blipFill>
        <p:spPr bwMode="auto">
          <a:xfrm>
            <a:off x="2286000" y="1981200"/>
            <a:ext cx="4572000" cy="3276600"/>
          </a:xfrm>
          <a:prstGeom prst="rect">
            <a:avLst/>
          </a:prstGeom>
          <a:ln w="88900" cap="sq" cmpd="thickThin">
            <a:solidFill>
              <a:srgbClr val="DB2DB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5-259860_frame-ms-drawing-sheet-border-design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36" y="914398"/>
            <a:ext cx="3466764" cy="5289964"/>
          </a:xfrm>
          <a:prstGeom prst="rect">
            <a:avLst/>
          </a:prstGeom>
          <a:ln w="88900" cap="sq" cmpd="thickThin">
            <a:solidFill>
              <a:srgbClr val="DB2DB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2374490" y="177188"/>
            <a:ext cx="4170558" cy="656705"/>
          </a:xfrm>
          <a:prstGeom prst="roundRect">
            <a:avLst>
              <a:gd name="adj" fmla="val 3963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</a:t>
            </a:r>
            <a:r>
              <a:rPr lang="en-US" sz="5400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914400"/>
            <a:ext cx="3343275" cy="5257800"/>
          </a:xfrm>
          <a:prstGeom prst="rect">
            <a:avLst/>
          </a:prstGeom>
          <a:ln w="88900" cap="sq" cmpd="thickThin">
            <a:solidFill>
              <a:srgbClr val="DB2DB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4064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7636"/>
            <a:ext cx="7315200" cy="5022728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971800" y="152400"/>
            <a:ext cx="2895600" cy="533400"/>
          </a:xfrm>
          <a:prstGeom prst="doubleWav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2133600" y="1752600"/>
            <a:ext cx="4724400" cy="83820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DB2DB6"/>
                </a:solidFill>
                <a:latin typeface="NikoshBAN" pitchFamily="2" charset="0"/>
                <a:cs typeface="NikoshBAN" pitchFamily="2" charset="0"/>
              </a:rPr>
              <a:t>গণতন্ত্র অর্থ কী? </a:t>
            </a:r>
            <a:endParaRPr lang="en-US" sz="4800" dirty="0"/>
          </a:p>
        </p:txBody>
      </p:sp>
      <p:sp>
        <p:nvSpPr>
          <p:cNvPr id="8" name="Double Wave 7"/>
          <p:cNvSpPr/>
          <p:nvPr/>
        </p:nvSpPr>
        <p:spPr>
          <a:xfrm>
            <a:off x="2209800" y="3200400"/>
            <a:ext cx="4724400" cy="83820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DB2DB6"/>
                </a:solidFill>
                <a:latin typeface="NikoshBAN" pitchFamily="2" charset="0"/>
                <a:cs typeface="NikoshBAN" pitchFamily="2" charset="0"/>
              </a:rPr>
              <a:t>গণতান্ত্রিক মনোভাব কী?</a:t>
            </a:r>
            <a:endParaRPr lang="en-US" sz="4000" dirty="0">
              <a:solidFill>
                <a:srgbClr val="DB2DB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685800" y="533400"/>
            <a:ext cx="3048000" cy="609600"/>
          </a:xfrm>
          <a:prstGeom prst="doubleWave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5905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d748decbc092b7fb9bf48e9bd7664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610600" cy="624840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590800" y="609600"/>
            <a:ext cx="3893574" cy="835741"/>
          </a:xfrm>
          <a:prstGeom prst="doubleWave">
            <a:avLst/>
          </a:prstGeom>
          <a:solidFill>
            <a:srgbClr val="92D050"/>
          </a:solidFill>
          <a:ln w="57150">
            <a:solidFill>
              <a:srgbClr val="B50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B50B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B50B7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066800" y="3581400"/>
            <a:ext cx="7162800" cy="2895600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0800000" flipV="1">
            <a:off x="2286000" y="3886200"/>
            <a:ext cx="5029200" cy="212365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rgbClr val="DB2DB6"/>
                </a:solidFill>
                <a:latin typeface="NikoshBAN" pitchFamily="2" charset="0"/>
                <a:cs typeface="NikoshBAN" pitchFamily="2" charset="0"/>
              </a:rPr>
              <a:t>বিদ্যালয়ে গণতন্ত্র চর্চার চারটি উপায় আলোচনা করো।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31097-frame-of-colorful-penci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6049740-fall-themed-background-of-burlap-and-colorful-leav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3344"/>
            <a:ext cx="7848600" cy="6091311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4724400" y="381000"/>
            <a:ext cx="3429000" cy="990600"/>
          </a:xfrm>
          <a:prstGeom prst="horizontalScroll">
            <a:avLst/>
          </a:prstGeom>
          <a:solidFill>
            <a:srgbClr val="7030A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2438400" y="2362200"/>
            <a:ext cx="5181600" cy="335280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DB2DB6"/>
                </a:solidFill>
                <a:latin typeface="NikoshBAN" pitchFamily="2" charset="0"/>
                <a:cs typeface="NikoshBAN" pitchFamily="2" charset="0"/>
              </a:rPr>
              <a:t>গণতন্ত্র অর্থ কী? বাড়িতে গণতন্ত্র চর্চা প্রয়োজন কেন?বাড়িতে গণতন্ত্র চর্চার চারটি উপায় লেখ।</a:t>
            </a:r>
            <a:endParaRPr lang="en-US" sz="4400" dirty="0">
              <a:solidFill>
                <a:srgbClr val="DB2DB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5611994-rectangle-borders-and-frames-vector-border-pattern-geometric-vintage-frame-design-template-for-gift-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08ae1c9d703ff6f8-entcoff-my-desktop-nexus-gify-kvety-pinterest-rose-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8382000" cy="586740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533400" y="457200"/>
            <a:ext cx="2818615" cy="867265"/>
          </a:xfrm>
          <a:prstGeom prst="flowChartPunchedTape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5791200" y="5257800"/>
            <a:ext cx="2818615" cy="867265"/>
          </a:xfrm>
          <a:prstGeom prst="flowChartPunchedTape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c149f7e638473e7d6e074406982005a.jpg"/>
          <p:cNvPicPr>
            <a:picLocks noChangeAspect="1"/>
          </p:cNvPicPr>
          <p:nvPr/>
        </p:nvPicPr>
        <p:blipFill>
          <a:blip r:embed="rId2"/>
          <a:srcRect l="3453" t="4444" r="4454" b="6667"/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1600200" y="3505200"/>
            <a:ext cx="6096000" cy="2514600"/>
          </a:xfrm>
          <a:prstGeom prst="hexagon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তানিয়া সুলতানা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ইন্দ্রকাঠী সরকারি প্রাথমিক বিদ্যালয়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বরিশাল সদর,বরিশাল।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3200" dirty="0">
                <a:latin typeface="Cambria" pitchFamily="18" charset="0"/>
                <a:cs typeface="NikoshBAN" pitchFamily="2" charset="0"/>
              </a:rPr>
              <a:t>4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জেলা অ্যাম্বাসেডর।</a:t>
            </a:r>
          </a:p>
          <a:p>
            <a:pPr algn="ctr"/>
            <a:endParaRPr lang="bn-BD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3200400" y="152400"/>
            <a:ext cx="2590800" cy="609600"/>
          </a:xfrm>
          <a:prstGeom prst="flowChartPunchedTape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উপস্থা</a:t>
            </a:r>
            <a:r>
              <a:rPr lang="bn-BD" sz="2800" dirty="0"/>
              <a:t>পনায়</a:t>
            </a:r>
            <a:endParaRPr lang="en-US" sz="2000" dirty="0"/>
          </a:p>
        </p:txBody>
      </p:sp>
      <p:pic>
        <p:nvPicPr>
          <p:cNvPr id="9" name="Picture 8" descr="video 033.jpg"/>
          <p:cNvPicPr>
            <a:picLocks noChangeAspect="1"/>
          </p:cNvPicPr>
          <p:nvPr/>
        </p:nvPicPr>
        <p:blipFill>
          <a:blip r:embed="rId3" cstate="print"/>
          <a:srcRect l="8929" b="28571"/>
          <a:stretch>
            <a:fillRect/>
          </a:stretch>
        </p:blipFill>
        <p:spPr>
          <a:xfrm>
            <a:off x="1905000" y="838200"/>
            <a:ext cx="5638800" cy="2590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-82885_sport-certificate-border-certificate-borders-and-frames-circle.png"/>
          <p:cNvPicPr>
            <a:picLocks noChangeAspect="1"/>
          </p:cNvPicPr>
          <p:nvPr/>
        </p:nvPicPr>
        <p:blipFill>
          <a:blip r:embed="rId2"/>
          <a:srcRect l="2381" t="5766" r="2381" b="4186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pic>
        <p:nvPicPr>
          <p:cNvPr id="3" name="Picture 2" descr="circle-border-5a3c1fde1cc909.36369099151388975811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057400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মনোভাব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ও কর্মক্ষেত্রে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৪০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3352800" y="685800"/>
            <a:ext cx="2895600" cy="533400"/>
          </a:xfrm>
          <a:prstGeom prst="flowChartPunchedTape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8-3387539_certificate-png-transparent-image-certificate-border-with-ribb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3200400" y="381000"/>
            <a:ext cx="2438400" cy="6096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611003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solidFill>
                <a:srgbClr val="6110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676400"/>
            <a:ext cx="7010400" cy="52322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যা যা শিখবে..................।।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1066800" y="2590800"/>
            <a:ext cx="7467600" cy="2667000"/>
          </a:xfrm>
          <a:prstGeom prst="doubleWav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971800"/>
            <a:ext cx="6781800" cy="1828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rcRect b="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86000" y="762000"/>
            <a:ext cx="411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1447800" y="2209800"/>
            <a:ext cx="6019800" cy="914400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গানের মাধ্যমে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9f6f21b7b0c782de635e4d7217cbe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3522689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 (5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19200"/>
            <a:ext cx="34290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 rot="10800000" flipV="1">
            <a:off x="2590800" y="6150114"/>
            <a:ext cx="4188539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0" y="457200"/>
            <a:ext cx="4267200" cy="5334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48c08f9a29e164acdd78a536bc81a6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3"/>
          <a:srcRect l="18333" t="8519" r="16667" b="7037"/>
          <a:stretch>
            <a:fillRect/>
          </a:stretch>
        </p:blipFill>
        <p:spPr>
          <a:xfrm>
            <a:off x="1524000" y="2743200"/>
            <a:ext cx="5867400" cy="2209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00200" y="1447800"/>
            <a:ext cx="5867400" cy="777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3200400"/>
            <a:ext cx="4953000" cy="1219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 ও কর্মক্ষেত্রে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609600" y="3810000"/>
            <a:ext cx="2819400" cy="609600"/>
          </a:xfrm>
          <a:prstGeom prst="doubleWave">
            <a:avLst>
              <a:gd name="adj1" fmla="val 6250"/>
              <a:gd name="adj2" fmla="val 160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DB2DB6"/>
                </a:solidFill>
                <a:latin typeface="NikoshBAN" pitchFamily="2" charset="0"/>
                <a:cs typeface="NikoshBAN" pitchFamily="2" charset="0"/>
              </a:rPr>
              <a:t>বাড়িতে গণতন্ত্র</a:t>
            </a:r>
            <a:endParaRPr lang="en-US" sz="4000" dirty="0">
              <a:solidFill>
                <a:srgbClr val="DB2DB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5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57200"/>
            <a:ext cx="417576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Double Wave 8"/>
          <p:cNvSpPr/>
          <p:nvPr/>
        </p:nvSpPr>
        <p:spPr>
          <a:xfrm>
            <a:off x="990600" y="4495800"/>
            <a:ext cx="7772400" cy="2209800"/>
          </a:xfrm>
          <a:prstGeom prst="doubleWave">
            <a:avLst>
              <a:gd name="adj1" fmla="val 6250"/>
              <a:gd name="adj2" fmla="val -15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t="14493" b="69565"/>
          <a:stretch>
            <a:fillRect/>
          </a:stretch>
        </p:blipFill>
        <p:spPr bwMode="auto">
          <a:xfrm>
            <a:off x="1371600" y="4876800"/>
            <a:ext cx="7153275" cy="1524000"/>
          </a:xfrm>
          <a:prstGeom prst="rect">
            <a:avLst/>
          </a:prstGeom>
          <a:ln w="88900" cap="sq" cmpd="thickThin">
            <a:solidFill>
              <a:srgbClr val="DB2DB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video 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57200"/>
            <a:ext cx="42672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0cdaba6a2a8b2813ac714d60e6a91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 descr="images (5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35814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 (5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62000"/>
            <a:ext cx="38100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Double Wave 5"/>
          <p:cNvSpPr/>
          <p:nvPr/>
        </p:nvSpPr>
        <p:spPr>
          <a:xfrm>
            <a:off x="838200" y="3962400"/>
            <a:ext cx="3505200" cy="533400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কর্মক্ষেত্রে গণতন্ত্র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1143000" y="4419600"/>
            <a:ext cx="7315200" cy="2057400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l="4558" t="62319" r="4273" b="24638"/>
          <a:stretch>
            <a:fillRect/>
          </a:stretch>
        </p:blipFill>
        <p:spPr bwMode="auto">
          <a:xfrm>
            <a:off x="1219200" y="4724400"/>
            <a:ext cx="7162800" cy="1447800"/>
          </a:xfrm>
          <a:prstGeom prst="rect">
            <a:avLst/>
          </a:prstGeom>
          <a:solidFill>
            <a:srgbClr val="92D050"/>
          </a:solidFill>
          <a:ln w="88900" cap="sq" cmpd="thickThin">
            <a:solidFill>
              <a:srgbClr val="DB2DB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</TotalTime>
  <Words>121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23</cp:revision>
  <dcterms:created xsi:type="dcterms:W3CDTF">2006-08-16T00:00:00Z</dcterms:created>
  <dcterms:modified xsi:type="dcterms:W3CDTF">2021-09-03T15:05:14Z</dcterms:modified>
</cp:coreProperties>
</file>