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90" r:id="rId17"/>
    <p:sldId id="288" r:id="rId18"/>
    <p:sldId id="291" r:id="rId19"/>
    <p:sldId id="292" r:id="rId20"/>
    <p:sldId id="293" r:id="rId21"/>
    <p:sldId id="294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801A-3A6A-4238-A964-7D10390F4CB9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4273-C59F-4147-95A8-B5FF736D6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29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801A-3A6A-4238-A964-7D10390F4CB9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4273-C59F-4147-95A8-B5FF736D6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76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801A-3A6A-4238-A964-7D10390F4CB9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4273-C59F-4147-95A8-B5FF736D6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88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801A-3A6A-4238-A964-7D10390F4CB9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4273-C59F-4147-95A8-B5FF736D6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27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801A-3A6A-4238-A964-7D10390F4CB9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4273-C59F-4147-95A8-B5FF736D6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2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801A-3A6A-4238-A964-7D10390F4CB9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4273-C59F-4147-95A8-B5FF736D6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12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801A-3A6A-4238-A964-7D10390F4CB9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4273-C59F-4147-95A8-B5FF736D6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5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801A-3A6A-4238-A964-7D10390F4CB9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4273-C59F-4147-95A8-B5FF736D6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06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801A-3A6A-4238-A964-7D10390F4CB9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4273-C59F-4147-95A8-B5FF736D6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6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801A-3A6A-4238-A964-7D10390F4CB9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4273-C59F-4147-95A8-B5FF736D6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9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801A-3A6A-4238-A964-7D10390F4CB9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4273-C59F-4147-95A8-B5FF736D6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5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accent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801A-3A6A-4238-A964-7D10390F4CB9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4273-C59F-4147-95A8-B5FF736D6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54"/>
            <a:ext cx="12155788" cy="67012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88230" y="711645"/>
            <a:ext cx="475482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152400" h="152400" prst="softRound"/>
              <a:bevelB w="152400" h="152400" prst="softRound"/>
            </a:sp3d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7200" dirty="0" smtClean="0">
                <a:solidFill>
                  <a:srgbClr val="BA38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5143" y="772126"/>
            <a:ext cx="425308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152400" h="152400" prst="softRound"/>
              <a:bevelB w="152400" h="152400" prst="softRound"/>
            </a:sp3d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BA38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87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193332" y="2232154"/>
            <a:ext cx="2369677" cy="1922001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914" tIns="364223" rIns="413914" bIns="36422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endParaRPr lang="en-US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6665328" y="1285713"/>
            <a:ext cx="838302" cy="72230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/>
          <p:cNvSpPr/>
          <p:nvPr/>
        </p:nvSpPr>
        <p:spPr>
          <a:xfrm>
            <a:off x="5444310" y="523169"/>
            <a:ext cx="185517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7465" tIns="306765" rIns="347465" bIns="30676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 ও</a:t>
            </a: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গ্রামপ্রধান</a:t>
            </a:r>
            <a:endPara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7643692" y="2636045"/>
            <a:ext cx="838302" cy="72230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7148566" y="1426056"/>
            <a:ext cx="182080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079139"/>
              <a:satOff val="-9594"/>
              <a:lumOff val="353"/>
              <a:alphaOff val="0"/>
            </a:schemeClr>
          </a:fillRef>
          <a:effectRef idx="0">
            <a:schemeClr val="accent4">
              <a:hueOff val="2079139"/>
              <a:satOff val="-9594"/>
              <a:lumOff val="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7465" tIns="306765" rIns="347465" bIns="30676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উঁচু স্থানে মাচা করে  ঘর</a:t>
            </a:r>
            <a:endPara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6964057" y="4160316"/>
            <a:ext cx="838302" cy="72230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7148566" y="3330717"/>
            <a:ext cx="1996008" cy="1576289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158277"/>
              <a:satOff val="-19187"/>
              <a:lumOff val="706"/>
              <a:alphaOff val="0"/>
            </a:schemeClr>
          </a:fillRef>
          <a:effectRef idx="0">
            <a:schemeClr val="accent4">
              <a:hueOff val="4158277"/>
              <a:satOff val="-19187"/>
              <a:lumOff val="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7465" tIns="306765" rIns="347465" bIns="30676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 smtClean="0">
                <a:solidFill>
                  <a:srgbClr val="CF25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ভাত ও নাপ্পি</a:t>
            </a:r>
            <a:endParaRPr lang="en-US" sz="3200" b="1" kern="1200" dirty="0">
              <a:solidFill>
                <a:srgbClr val="CF25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5278149" y="4318541"/>
            <a:ext cx="838302" cy="72230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478680" y="4300659"/>
            <a:ext cx="182080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237415"/>
              <a:satOff val="-28781"/>
              <a:lumOff val="1059"/>
              <a:alphaOff val="0"/>
            </a:schemeClr>
          </a:fillRef>
          <a:effectRef idx="0">
            <a:schemeClr val="accent4">
              <a:hueOff val="6237415"/>
              <a:satOff val="-28781"/>
              <a:lumOff val="1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7465" tIns="306765" rIns="347465" bIns="30676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 তৈরি ও বিক্রি</a:t>
            </a:r>
            <a:endParaRPr lang="en-US" sz="3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283764" y="2968751"/>
            <a:ext cx="838302" cy="72230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3801042" y="3331801"/>
            <a:ext cx="182080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solidFill>
            <a:srgbClr val="CF257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8316554"/>
              <a:satOff val="-38374"/>
              <a:lumOff val="1412"/>
              <a:alphaOff val="0"/>
            </a:schemeClr>
          </a:fillRef>
          <a:effectRef idx="0">
            <a:schemeClr val="accent4">
              <a:hueOff val="8316554"/>
              <a:satOff val="-38374"/>
              <a:lumOff val="1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7465" tIns="306765" rIns="347465" bIns="30676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জুম পদ্ধতিতেকৃষিকাজ</a:t>
            </a:r>
            <a:endPara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801042" y="1423889"/>
            <a:ext cx="182080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7465" tIns="306765" rIns="347465" bIns="30676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ঔষধি গাছ এর ব্যবহার</a:t>
            </a:r>
            <a:endParaRPr lang="en-US" sz="3200" b="1" kern="1200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9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7963" y="290943"/>
            <a:ext cx="2271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1828807"/>
            <a:ext cx="12192000" cy="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54354" y="2840520"/>
            <a:ext cx="10043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মাদের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জীবনধারাতে কী কী বৈশিষ্ট্য জানলাম বল ?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66345" y="241185"/>
            <a:ext cx="2576946" cy="868959"/>
          </a:xfrm>
          <a:prstGeom prst="roundRect">
            <a:avLst/>
          </a:prstGeom>
          <a:noFill/>
          <a:ln>
            <a:solidFill>
              <a:srgbClr val="BA3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09499" y="241184"/>
            <a:ext cx="2576946" cy="868959"/>
          </a:xfrm>
          <a:prstGeom prst="roundRect">
            <a:avLst/>
          </a:prstGeom>
          <a:noFill/>
          <a:ln>
            <a:solidFill>
              <a:srgbClr val="BA3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1336488"/>
            <a:ext cx="12192000" cy="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45579" y="146861"/>
            <a:ext cx="10100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 ছেলে ও মেয়েদের ঐতিহ্যবাহী পোশাকের নাম ‘থামি’ ও ‘আঙ্গি’।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7341" y="599994"/>
            <a:ext cx="855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মারমা ছেলে-মেয়েরা আধুনিক পোষাকই বেশি পরে।</a:t>
            </a:r>
            <a:endParaRPr lang="en-US" sz="3600" b="1" dirty="0">
              <a:solidFill>
                <a:srgbClr val="BA3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27888" y="1435898"/>
            <a:ext cx="2677885" cy="250806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49046" y="1428766"/>
            <a:ext cx="2677885" cy="250806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12331" y="1533561"/>
            <a:ext cx="2677885" cy="2508069"/>
          </a:xfrm>
          <a:prstGeom prst="ellipse">
            <a:avLst/>
          </a:prstGeom>
          <a:solidFill>
            <a:srgbClr val="BA389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36934" y="1541439"/>
            <a:ext cx="2677885" cy="250806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20674" y="1458334"/>
            <a:ext cx="2677885" cy="2508069"/>
          </a:xfrm>
          <a:prstGeom prst="ellipse">
            <a:avLst/>
          </a:prstGeom>
          <a:solidFill>
            <a:srgbClr val="8E167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60249" y="1426653"/>
            <a:ext cx="2677885" cy="250806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51373" y="4115818"/>
            <a:ext cx="2677885" cy="250806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49045" y="4115819"/>
            <a:ext cx="2677885" cy="250806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16554" y="4209288"/>
            <a:ext cx="2677885" cy="2508069"/>
          </a:xfrm>
          <a:prstGeom prst="ellipse">
            <a:avLst/>
          </a:prstGeom>
          <a:solidFill>
            <a:srgbClr val="BA389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50425" y="4266976"/>
            <a:ext cx="2677885" cy="250806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20674" y="4182176"/>
            <a:ext cx="2677885" cy="2508069"/>
          </a:xfrm>
          <a:prstGeom prst="ellipse">
            <a:avLst/>
          </a:prstGeom>
          <a:solidFill>
            <a:srgbClr val="8E167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58768" y="4223706"/>
            <a:ext cx="2677885" cy="250806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1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8" grpId="0" animBg="1"/>
      <p:bldP spid="10" grpId="0" animBg="1"/>
      <p:bldP spid="11" grpId="0" animBg="1"/>
      <p:bldP spid="14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 rot="9000000">
            <a:off x="4472862" y="4467795"/>
            <a:ext cx="1051824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051824" y="0"/>
                </a:lnTo>
              </a:path>
            </a:pathLst>
          </a:cu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23" name="Freeform 22"/>
          <p:cNvSpPr/>
          <p:nvPr/>
        </p:nvSpPr>
        <p:spPr>
          <a:xfrm rot="16200000">
            <a:off x="5455734" y="2360134"/>
            <a:ext cx="1289241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289241" y="0"/>
                </a:lnTo>
              </a:path>
            </a:pathLst>
          </a:cu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22" name="Freeform 21"/>
          <p:cNvSpPr/>
          <p:nvPr/>
        </p:nvSpPr>
        <p:spPr>
          <a:xfrm>
            <a:off x="5349240" y="3004755"/>
            <a:ext cx="1463040" cy="1463040"/>
          </a:xfrm>
          <a:custGeom>
            <a:avLst/>
            <a:gdLst>
              <a:gd name="connsiteX0" fmla="*/ 0 w 1837944"/>
              <a:gd name="connsiteY0" fmla="*/ 306330 h 1837944"/>
              <a:gd name="connsiteX1" fmla="*/ 306330 w 1837944"/>
              <a:gd name="connsiteY1" fmla="*/ 0 h 1837944"/>
              <a:gd name="connsiteX2" fmla="*/ 1531614 w 1837944"/>
              <a:gd name="connsiteY2" fmla="*/ 0 h 1837944"/>
              <a:gd name="connsiteX3" fmla="*/ 1837944 w 1837944"/>
              <a:gd name="connsiteY3" fmla="*/ 306330 h 1837944"/>
              <a:gd name="connsiteX4" fmla="*/ 1837944 w 1837944"/>
              <a:gd name="connsiteY4" fmla="*/ 1531614 h 1837944"/>
              <a:gd name="connsiteX5" fmla="*/ 1531614 w 1837944"/>
              <a:gd name="connsiteY5" fmla="*/ 1837944 h 1837944"/>
              <a:gd name="connsiteX6" fmla="*/ 306330 w 1837944"/>
              <a:gd name="connsiteY6" fmla="*/ 1837944 h 1837944"/>
              <a:gd name="connsiteX7" fmla="*/ 0 w 1837944"/>
              <a:gd name="connsiteY7" fmla="*/ 1531614 h 1837944"/>
              <a:gd name="connsiteX8" fmla="*/ 0 w 1837944"/>
              <a:gd name="connsiteY8" fmla="*/ 30633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7944" h="1837944">
                <a:moveTo>
                  <a:pt x="0" y="306330"/>
                </a:moveTo>
                <a:cubicBezTo>
                  <a:pt x="0" y="137149"/>
                  <a:pt x="137149" y="0"/>
                  <a:pt x="306330" y="0"/>
                </a:cubicBezTo>
                <a:lnTo>
                  <a:pt x="1531614" y="0"/>
                </a:lnTo>
                <a:cubicBezTo>
                  <a:pt x="1700795" y="0"/>
                  <a:pt x="1837944" y="137149"/>
                  <a:pt x="1837944" y="306330"/>
                </a:cubicBezTo>
                <a:lnTo>
                  <a:pt x="1837944" y="1531614"/>
                </a:lnTo>
                <a:cubicBezTo>
                  <a:pt x="1837944" y="1700795"/>
                  <a:pt x="1700795" y="1837944"/>
                  <a:pt x="1531614" y="1837944"/>
                </a:cubicBezTo>
                <a:lnTo>
                  <a:pt x="306330" y="1837944"/>
                </a:lnTo>
                <a:cubicBezTo>
                  <a:pt x="137149" y="1837944"/>
                  <a:pt x="0" y="1700795"/>
                  <a:pt x="0" y="1531614"/>
                </a:cubicBezTo>
                <a:lnTo>
                  <a:pt x="0" y="306330"/>
                </a:lnTo>
                <a:close/>
              </a:path>
            </a:pathLst>
          </a:custGeom>
          <a:solidFill>
            <a:srgbClr val="BA389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161" tIns="181161" rIns="181161" bIns="18116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endPara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394960" y="992776"/>
            <a:ext cx="1371600" cy="1371600"/>
          </a:xfrm>
          <a:custGeom>
            <a:avLst/>
            <a:gdLst>
              <a:gd name="connsiteX0" fmla="*/ 0 w 1231422"/>
              <a:gd name="connsiteY0" fmla="*/ 205241 h 1231422"/>
              <a:gd name="connsiteX1" fmla="*/ 205241 w 1231422"/>
              <a:gd name="connsiteY1" fmla="*/ 0 h 1231422"/>
              <a:gd name="connsiteX2" fmla="*/ 1026181 w 1231422"/>
              <a:gd name="connsiteY2" fmla="*/ 0 h 1231422"/>
              <a:gd name="connsiteX3" fmla="*/ 1231422 w 1231422"/>
              <a:gd name="connsiteY3" fmla="*/ 205241 h 1231422"/>
              <a:gd name="connsiteX4" fmla="*/ 1231422 w 1231422"/>
              <a:gd name="connsiteY4" fmla="*/ 1026181 h 1231422"/>
              <a:gd name="connsiteX5" fmla="*/ 1026181 w 1231422"/>
              <a:gd name="connsiteY5" fmla="*/ 1231422 h 1231422"/>
              <a:gd name="connsiteX6" fmla="*/ 205241 w 1231422"/>
              <a:gd name="connsiteY6" fmla="*/ 1231422 h 1231422"/>
              <a:gd name="connsiteX7" fmla="*/ 0 w 1231422"/>
              <a:gd name="connsiteY7" fmla="*/ 1026181 h 1231422"/>
              <a:gd name="connsiteX8" fmla="*/ 0 w 1231422"/>
              <a:gd name="connsiteY8" fmla="*/ 205241 h 123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1422" h="1231422">
                <a:moveTo>
                  <a:pt x="0" y="205241"/>
                </a:moveTo>
                <a:cubicBezTo>
                  <a:pt x="0" y="91890"/>
                  <a:pt x="91890" y="0"/>
                  <a:pt x="205241" y="0"/>
                </a:cubicBezTo>
                <a:lnTo>
                  <a:pt x="1026181" y="0"/>
                </a:lnTo>
                <a:cubicBezTo>
                  <a:pt x="1139532" y="0"/>
                  <a:pt x="1231422" y="91890"/>
                  <a:pt x="1231422" y="205241"/>
                </a:cubicBezTo>
                <a:lnTo>
                  <a:pt x="1231422" y="1026181"/>
                </a:lnTo>
                <a:cubicBezTo>
                  <a:pt x="1231422" y="1139532"/>
                  <a:pt x="1139532" y="1231422"/>
                  <a:pt x="1026181" y="1231422"/>
                </a:cubicBezTo>
                <a:lnTo>
                  <a:pt x="205241" y="1231422"/>
                </a:lnTo>
                <a:cubicBezTo>
                  <a:pt x="91890" y="1231422"/>
                  <a:pt x="0" y="1139532"/>
                  <a:pt x="0" y="1026181"/>
                </a:cubicBezTo>
                <a:lnTo>
                  <a:pt x="0" y="205241"/>
                </a:lnTo>
                <a:close/>
              </a:path>
            </a:pathLst>
          </a:custGeom>
          <a:solidFill>
            <a:srgbClr val="E3354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553" tIns="151553" rIns="151553" bIns="15155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থামি</a:t>
            </a:r>
            <a:endPara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 rot="1800000" flipV="1">
            <a:off x="6748253" y="4575271"/>
            <a:ext cx="1134974" cy="480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051824" y="0"/>
                </a:lnTo>
              </a:path>
            </a:pathLst>
          </a:cu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26" name="Freeform 25"/>
          <p:cNvSpPr/>
          <p:nvPr/>
        </p:nvSpPr>
        <p:spPr>
          <a:xfrm>
            <a:off x="7458550" y="4177392"/>
            <a:ext cx="1371600" cy="1371600"/>
          </a:xfrm>
          <a:custGeom>
            <a:avLst/>
            <a:gdLst>
              <a:gd name="connsiteX0" fmla="*/ 0 w 1231422"/>
              <a:gd name="connsiteY0" fmla="*/ 205241 h 1231422"/>
              <a:gd name="connsiteX1" fmla="*/ 205241 w 1231422"/>
              <a:gd name="connsiteY1" fmla="*/ 0 h 1231422"/>
              <a:gd name="connsiteX2" fmla="*/ 1026181 w 1231422"/>
              <a:gd name="connsiteY2" fmla="*/ 0 h 1231422"/>
              <a:gd name="connsiteX3" fmla="*/ 1231422 w 1231422"/>
              <a:gd name="connsiteY3" fmla="*/ 205241 h 1231422"/>
              <a:gd name="connsiteX4" fmla="*/ 1231422 w 1231422"/>
              <a:gd name="connsiteY4" fmla="*/ 1026181 h 1231422"/>
              <a:gd name="connsiteX5" fmla="*/ 1026181 w 1231422"/>
              <a:gd name="connsiteY5" fmla="*/ 1231422 h 1231422"/>
              <a:gd name="connsiteX6" fmla="*/ 205241 w 1231422"/>
              <a:gd name="connsiteY6" fmla="*/ 1231422 h 1231422"/>
              <a:gd name="connsiteX7" fmla="*/ 0 w 1231422"/>
              <a:gd name="connsiteY7" fmla="*/ 1026181 h 1231422"/>
              <a:gd name="connsiteX8" fmla="*/ 0 w 1231422"/>
              <a:gd name="connsiteY8" fmla="*/ 205241 h 123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1422" h="1231422">
                <a:moveTo>
                  <a:pt x="0" y="205241"/>
                </a:moveTo>
                <a:cubicBezTo>
                  <a:pt x="0" y="91890"/>
                  <a:pt x="91890" y="0"/>
                  <a:pt x="205241" y="0"/>
                </a:cubicBezTo>
                <a:lnTo>
                  <a:pt x="1026181" y="0"/>
                </a:lnTo>
                <a:cubicBezTo>
                  <a:pt x="1139532" y="0"/>
                  <a:pt x="1231422" y="91890"/>
                  <a:pt x="1231422" y="205241"/>
                </a:cubicBezTo>
                <a:lnTo>
                  <a:pt x="1231422" y="1026181"/>
                </a:lnTo>
                <a:cubicBezTo>
                  <a:pt x="1231422" y="1139532"/>
                  <a:pt x="1139532" y="1231422"/>
                  <a:pt x="1026181" y="1231422"/>
                </a:cubicBezTo>
                <a:lnTo>
                  <a:pt x="205241" y="1231422"/>
                </a:lnTo>
                <a:cubicBezTo>
                  <a:pt x="91890" y="1231422"/>
                  <a:pt x="0" y="1139532"/>
                  <a:pt x="0" y="1026181"/>
                </a:cubicBezTo>
                <a:lnTo>
                  <a:pt x="0" y="205241"/>
                </a:lnTo>
                <a:close/>
              </a:path>
            </a:pathLst>
          </a:custGeom>
          <a:solidFill>
            <a:srgbClr val="E21E9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553" tIns="151553" rIns="151553" bIns="15155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আঙ্গি</a:t>
            </a:r>
            <a:endPara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177216" y="4177392"/>
            <a:ext cx="1371600" cy="1371600"/>
          </a:xfrm>
          <a:custGeom>
            <a:avLst/>
            <a:gdLst>
              <a:gd name="connsiteX0" fmla="*/ 0 w 1231422"/>
              <a:gd name="connsiteY0" fmla="*/ 205241 h 1231422"/>
              <a:gd name="connsiteX1" fmla="*/ 205241 w 1231422"/>
              <a:gd name="connsiteY1" fmla="*/ 0 h 1231422"/>
              <a:gd name="connsiteX2" fmla="*/ 1026181 w 1231422"/>
              <a:gd name="connsiteY2" fmla="*/ 0 h 1231422"/>
              <a:gd name="connsiteX3" fmla="*/ 1231422 w 1231422"/>
              <a:gd name="connsiteY3" fmla="*/ 205241 h 1231422"/>
              <a:gd name="connsiteX4" fmla="*/ 1231422 w 1231422"/>
              <a:gd name="connsiteY4" fmla="*/ 1026181 h 1231422"/>
              <a:gd name="connsiteX5" fmla="*/ 1026181 w 1231422"/>
              <a:gd name="connsiteY5" fmla="*/ 1231422 h 1231422"/>
              <a:gd name="connsiteX6" fmla="*/ 205241 w 1231422"/>
              <a:gd name="connsiteY6" fmla="*/ 1231422 h 1231422"/>
              <a:gd name="connsiteX7" fmla="*/ 0 w 1231422"/>
              <a:gd name="connsiteY7" fmla="*/ 1026181 h 1231422"/>
              <a:gd name="connsiteX8" fmla="*/ 0 w 1231422"/>
              <a:gd name="connsiteY8" fmla="*/ 205241 h 123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1422" h="1231422">
                <a:moveTo>
                  <a:pt x="0" y="205241"/>
                </a:moveTo>
                <a:cubicBezTo>
                  <a:pt x="0" y="91890"/>
                  <a:pt x="91890" y="0"/>
                  <a:pt x="205241" y="0"/>
                </a:cubicBezTo>
                <a:lnTo>
                  <a:pt x="1026181" y="0"/>
                </a:lnTo>
                <a:cubicBezTo>
                  <a:pt x="1139532" y="0"/>
                  <a:pt x="1231422" y="91890"/>
                  <a:pt x="1231422" y="205241"/>
                </a:cubicBezTo>
                <a:lnTo>
                  <a:pt x="1231422" y="1026181"/>
                </a:lnTo>
                <a:cubicBezTo>
                  <a:pt x="1231422" y="1139532"/>
                  <a:pt x="1139532" y="1231422"/>
                  <a:pt x="1026181" y="1231422"/>
                </a:cubicBezTo>
                <a:lnTo>
                  <a:pt x="205241" y="1231422"/>
                </a:lnTo>
                <a:cubicBezTo>
                  <a:pt x="91890" y="1231422"/>
                  <a:pt x="0" y="1139532"/>
                  <a:pt x="0" y="1026181"/>
                </a:cubicBezTo>
                <a:lnTo>
                  <a:pt x="0" y="205241"/>
                </a:lnTo>
                <a:close/>
              </a:path>
            </a:pathLst>
          </a:custGeom>
          <a:solidFill>
            <a:srgbClr val="49273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393" tIns="141393" rIns="141393" bIns="141393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 পোষাক</a:t>
            </a:r>
            <a:endPara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6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1828807"/>
            <a:ext cx="12192000" cy="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52654" y="290945"/>
            <a:ext cx="2263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8099" y="3294214"/>
            <a:ext cx="9248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কী কী পোষাক সম্পর্কে জানলাম বল ?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7747" y="2002971"/>
            <a:ext cx="2037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বল, </a:t>
            </a:r>
            <a:endParaRPr lang="en-US" sz="4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2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1828807"/>
            <a:ext cx="12192000" cy="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6573" y="256144"/>
            <a:ext cx="9390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 জনগোষ্ঠীর লোকেরা  বৌদ্ধধর্মের সকল উৎসব পালন করেন।</a:t>
            </a:r>
            <a:endParaRPr lang="en-US" sz="36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5215" y="256144"/>
            <a:ext cx="24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মাসে তারা </a:t>
            </a:r>
            <a:endParaRPr lang="en-US" sz="36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573" y="719309"/>
            <a:ext cx="5279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পূর্ণিমার সময় ‘লাবরে’ পালন করেন।</a:t>
            </a:r>
            <a:endParaRPr lang="en-US" sz="36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8090" y="719309"/>
            <a:ext cx="6505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 বৈশাখ মাসের দ্বিতীয় দিনে মারমারা </a:t>
            </a:r>
            <a:endParaRPr lang="en-US" sz="36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810" y="1182474"/>
            <a:ext cx="4700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সাংগ্রাই উৎসব উদযাপন করেন।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2226" y="1182474"/>
            <a:ext cx="5950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বিশেষ দিনে তারা পানি দিয়ে খেলেন।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2937713" y="2108804"/>
            <a:ext cx="2782388" cy="1841863"/>
          </a:xfrm>
          <a:prstGeom prst="snip1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61983" y="4290849"/>
            <a:ext cx="701724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2022" y="1945515"/>
            <a:ext cx="0" cy="45328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nip Single Corner Rectangle 21"/>
          <p:cNvSpPr/>
          <p:nvPr/>
        </p:nvSpPr>
        <p:spPr>
          <a:xfrm>
            <a:off x="2875330" y="2207875"/>
            <a:ext cx="2782388" cy="1841863"/>
          </a:xfrm>
          <a:prstGeom prst="snip1Rect">
            <a:avLst/>
          </a:prstGeom>
          <a:solidFill>
            <a:srgbClr val="BA3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nip Single Corner Rectangle 22"/>
          <p:cNvSpPr/>
          <p:nvPr/>
        </p:nvSpPr>
        <p:spPr>
          <a:xfrm>
            <a:off x="2766487" y="2249778"/>
            <a:ext cx="2782388" cy="1841863"/>
          </a:xfrm>
          <a:prstGeom prst="snip1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Single Corner Rectangle 23"/>
          <p:cNvSpPr/>
          <p:nvPr/>
        </p:nvSpPr>
        <p:spPr>
          <a:xfrm>
            <a:off x="2937713" y="4406495"/>
            <a:ext cx="2782388" cy="1841863"/>
          </a:xfrm>
          <a:prstGeom prst="snip1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nip Single Corner Rectangle 24"/>
          <p:cNvSpPr/>
          <p:nvPr/>
        </p:nvSpPr>
        <p:spPr>
          <a:xfrm>
            <a:off x="2875330" y="4505566"/>
            <a:ext cx="2782388" cy="1841863"/>
          </a:xfrm>
          <a:prstGeom prst="snip1Rect">
            <a:avLst/>
          </a:prstGeom>
          <a:solidFill>
            <a:srgbClr val="BA3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nip Single Corner Rectangle 25"/>
          <p:cNvSpPr/>
          <p:nvPr/>
        </p:nvSpPr>
        <p:spPr>
          <a:xfrm>
            <a:off x="2766487" y="4547469"/>
            <a:ext cx="2782388" cy="1841863"/>
          </a:xfrm>
          <a:prstGeom prst="snip1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nip Single Corner Rectangle 26"/>
          <p:cNvSpPr/>
          <p:nvPr/>
        </p:nvSpPr>
        <p:spPr>
          <a:xfrm>
            <a:off x="6712827" y="4495489"/>
            <a:ext cx="2782388" cy="1841863"/>
          </a:xfrm>
          <a:prstGeom prst="snip1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nip Single Corner Rectangle 27"/>
          <p:cNvSpPr/>
          <p:nvPr/>
        </p:nvSpPr>
        <p:spPr>
          <a:xfrm>
            <a:off x="6650444" y="4594560"/>
            <a:ext cx="2782388" cy="1841863"/>
          </a:xfrm>
          <a:prstGeom prst="snip1Rect">
            <a:avLst/>
          </a:prstGeom>
          <a:solidFill>
            <a:srgbClr val="BA3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nip Single Corner Rectangle 28"/>
          <p:cNvSpPr/>
          <p:nvPr/>
        </p:nvSpPr>
        <p:spPr>
          <a:xfrm>
            <a:off x="6541601" y="4636463"/>
            <a:ext cx="2782388" cy="1841863"/>
          </a:xfrm>
          <a:prstGeom prst="snip1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nip Single Corner Rectangle 29"/>
          <p:cNvSpPr/>
          <p:nvPr/>
        </p:nvSpPr>
        <p:spPr>
          <a:xfrm>
            <a:off x="6712827" y="2134659"/>
            <a:ext cx="2782388" cy="1841863"/>
          </a:xfrm>
          <a:prstGeom prst="snip1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nip Single Corner Rectangle 30"/>
          <p:cNvSpPr/>
          <p:nvPr/>
        </p:nvSpPr>
        <p:spPr>
          <a:xfrm>
            <a:off x="6650444" y="2233730"/>
            <a:ext cx="2782388" cy="1841863"/>
          </a:xfrm>
          <a:prstGeom prst="snip1Rect">
            <a:avLst/>
          </a:prstGeom>
          <a:solidFill>
            <a:srgbClr val="BA3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nip Single Corner Rectangle 31"/>
          <p:cNvSpPr/>
          <p:nvPr/>
        </p:nvSpPr>
        <p:spPr>
          <a:xfrm>
            <a:off x="6541601" y="2275633"/>
            <a:ext cx="2782388" cy="1841863"/>
          </a:xfrm>
          <a:prstGeom prst="snip1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907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824246" y="2223035"/>
            <a:ext cx="2543506" cy="2254250"/>
          </a:xfrm>
          <a:custGeom>
            <a:avLst/>
            <a:gdLst>
              <a:gd name="connsiteX0" fmla="*/ 0 w 3005666"/>
              <a:gd name="connsiteY0" fmla="*/ 1502833 h 3005666"/>
              <a:gd name="connsiteX1" fmla="*/ 1502833 w 3005666"/>
              <a:gd name="connsiteY1" fmla="*/ 0 h 3005666"/>
              <a:gd name="connsiteX2" fmla="*/ 3005666 w 3005666"/>
              <a:gd name="connsiteY2" fmla="*/ 1502833 h 3005666"/>
              <a:gd name="connsiteX3" fmla="*/ 1502833 w 3005666"/>
              <a:gd name="connsiteY3" fmla="*/ 3005666 h 3005666"/>
              <a:gd name="connsiteX4" fmla="*/ 0 w 3005666"/>
              <a:gd name="connsiteY4" fmla="*/ 1502833 h 30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6" h="3005666">
                <a:moveTo>
                  <a:pt x="0" y="1502833"/>
                </a:moveTo>
                <a:cubicBezTo>
                  <a:pt x="0" y="672841"/>
                  <a:pt x="672841" y="0"/>
                  <a:pt x="1502833" y="0"/>
                </a:cubicBezTo>
                <a:cubicBezTo>
                  <a:pt x="2332825" y="0"/>
                  <a:pt x="3005666" y="672841"/>
                  <a:pt x="3005666" y="1502833"/>
                </a:cubicBezTo>
                <a:cubicBezTo>
                  <a:pt x="3005666" y="2332825"/>
                  <a:pt x="2332825" y="3005666"/>
                  <a:pt x="1502833" y="3005666"/>
                </a:cubicBezTo>
                <a:cubicBezTo>
                  <a:pt x="672841" y="3005666"/>
                  <a:pt x="0" y="2332825"/>
                  <a:pt x="0" y="1502833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22720" tIns="522720" rIns="522720" bIns="52272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082699" y="1255779"/>
            <a:ext cx="1668598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E3354E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বৌদ্ধধর্ম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876417" y="2541749"/>
            <a:ext cx="1715761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লাবরে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271949" y="3853694"/>
            <a:ext cx="1648099" cy="161682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endPara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22914" y="2604811"/>
            <a:ext cx="1715761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 কেলি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58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5518" y="635224"/>
            <a:ext cx="262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6614" y="2538592"/>
            <a:ext cx="112453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বিভিন্ন ক্ষুদ্র নৃ-জনগোষ্ঠীর নামের তালিকা তৈরি কর।</a:t>
            </a:r>
            <a:endParaRPr lang="en-US" sz="4400" b="1" dirty="0">
              <a:solidFill>
                <a:srgbClr val="BA3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0141" y="2653148"/>
            <a:ext cx="526473" cy="540327"/>
          </a:xfrm>
          <a:prstGeom prst="ellipse">
            <a:avLst/>
          </a:prstGeom>
          <a:solidFill>
            <a:srgbClr val="BA389E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828807"/>
            <a:ext cx="12192000" cy="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3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4108" y="469082"/>
            <a:ext cx="2078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কাজ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6982" y="1549773"/>
            <a:ext cx="12192000" cy="4797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489200" y="3089563"/>
          <a:ext cx="8127999" cy="22028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794549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4963193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94433702"/>
                    </a:ext>
                  </a:extLst>
                </a:gridCol>
              </a:tblGrid>
              <a:tr h="79546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151898"/>
                  </a:ext>
                </a:extLst>
              </a:tr>
              <a:tr h="14074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758874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299363" y="410967"/>
            <a:ext cx="2507672" cy="90426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91539" y="410967"/>
            <a:ext cx="2930236" cy="90426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09958" y="2020489"/>
            <a:ext cx="4766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 উল্লেখযোগ্য দিকগুলো লেখ।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1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805368" y="405908"/>
            <a:ext cx="161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1736173"/>
            <a:ext cx="12192000" cy="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54231" y="1133320"/>
            <a:ext cx="830227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  <a:sp3d/>
          </a:bodyPr>
          <a:lstStyle/>
          <a:p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পৃষ্ঠা খুলে নিরবে পড়।প্রয়োজনে আমি তোমাদের সাহায্য করব।</a:t>
            </a:r>
            <a:endParaRPr lang="en-US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40777" y="291145"/>
            <a:ext cx="2133600" cy="710788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46981" y="323373"/>
            <a:ext cx="2133600" cy="710788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3" y="1939636"/>
            <a:ext cx="3407420" cy="444857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301" y="1939636"/>
            <a:ext cx="3613699" cy="444857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76620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94170" y="100621"/>
            <a:ext cx="207814" cy="47105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739178" y="100621"/>
            <a:ext cx="207814" cy="47105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84186" y="100621"/>
            <a:ext cx="207814" cy="47105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26873" y="175952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2320" y="242564"/>
            <a:ext cx="221567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  <a:sp3d extrusionH="57150">
              <a:bevelT w="127000" h="127000" prst="softRound"/>
              <a:bevelB h="25400" prst="softRound"/>
            </a:sp3d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159" y="2082692"/>
            <a:ext cx="537839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আজিবুর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IN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ফুড়ারপার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০১৭১৫-৭২1081</a:t>
            </a:r>
          </a:p>
          <a:p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Email:aziburrahman6231@gmail.com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6004" y="2146345"/>
            <a:ext cx="5476195" cy="32580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331" y="1928803"/>
            <a:ext cx="5865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4B154B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</a:p>
          <a:p>
            <a:r>
              <a:rPr lang="bn-IN" sz="3600" b="1" dirty="0" smtClean="0">
                <a:solidFill>
                  <a:srgbClr val="4B154B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 পরিচয়</a:t>
            </a:r>
          </a:p>
          <a:p>
            <a:r>
              <a:rPr lang="bn-IN" sz="3600" b="1" dirty="0" smtClean="0">
                <a:solidFill>
                  <a:srgbClr val="4B154B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 smtClean="0">
                <a:solidFill>
                  <a:srgbClr val="4B154B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600" b="1" dirty="0" smtClean="0">
                <a:solidFill>
                  <a:srgbClr val="4B154B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r>
              <a:rPr lang="bn-IN" sz="3600" b="1" dirty="0" smtClean="0">
                <a:solidFill>
                  <a:srgbClr val="4B154B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পাঠশিরোনামঃবাংলাদেশের ক্ষুদ্র নৃ-গোষ্ঠী</a:t>
            </a:r>
          </a:p>
          <a:p>
            <a:r>
              <a:rPr lang="bn-IN" sz="3600" b="1" dirty="0" smtClean="0">
                <a:solidFill>
                  <a:srgbClr val="BA389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মারমা</a:t>
            </a:r>
            <a:r>
              <a:rPr lang="en-US" sz="3600" b="1" dirty="0" smtClean="0">
                <a:solidFill>
                  <a:srgbClr val="BA389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solidFill>
                <a:srgbClr val="BA389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4B154B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সময়ঃ৫০</a:t>
            </a:r>
            <a:r>
              <a:rPr lang="en-US" sz="3600" b="1" dirty="0" smtClean="0">
                <a:solidFill>
                  <a:srgbClr val="4B154B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4B154B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solidFill>
                <a:srgbClr val="4B154B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82354" y="2031270"/>
            <a:ext cx="6093612" cy="34718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3" y="242564"/>
            <a:ext cx="1441094" cy="1799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62331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3802" y="479575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1791818"/>
            <a:ext cx="12192000" cy="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832043" y="2342380"/>
            <a:ext cx="937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8E1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বিভিন্ন ক্ষুদ্র নৃ-জনগোষ্ঠীর </a:t>
            </a:r>
            <a:r>
              <a:rPr lang="bn-IN" sz="3600" b="1" dirty="0" smtClean="0">
                <a:solidFill>
                  <a:srgbClr val="8E1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বল/টাইপ করে লেখ ।</a:t>
            </a:r>
            <a:endParaRPr lang="en-US" sz="3600" b="1" dirty="0">
              <a:solidFill>
                <a:srgbClr val="8E1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2879" y="3517539"/>
            <a:ext cx="899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জীবনধারা সম্পর্কে পাচঁটি বাক্য তোমার খাতায় লেখ।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05571" y="3570540"/>
            <a:ext cx="526473" cy="54032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05570" y="2383958"/>
            <a:ext cx="526473" cy="540327"/>
          </a:xfrm>
          <a:prstGeom prst="ellipse">
            <a:avLst/>
          </a:prstGeom>
          <a:solidFill>
            <a:srgbClr val="8E1674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99363" y="410967"/>
            <a:ext cx="2507672" cy="90426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091539" y="410967"/>
            <a:ext cx="2930236" cy="90426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rId4" action="ppaction://hlinksldjump" highlightClick="1"/>
          </p:cNvPr>
          <p:cNvSpPr/>
          <p:nvPr/>
        </p:nvSpPr>
        <p:spPr>
          <a:xfrm>
            <a:off x="11208328" y="208367"/>
            <a:ext cx="809897" cy="707886"/>
          </a:xfrm>
          <a:prstGeom prst="actionButtonForwardNext">
            <a:avLst/>
          </a:prstGeom>
          <a:solidFill>
            <a:srgbClr val="8E1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TextBox1" r:id="rId2" imgW="3333600" imgH="2133720"/>
        </mc:Choice>
        <mc:Fallback>
          <p:control name="TextBox1" r:id="rId2" imgW="3333600" imgH="213372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47113" y="4414838"/>
                  <a:ext cx="3332162" cy="21304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5963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415636"/>
            <a:ext cx="216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8E167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rgbClr val="8E167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3252" y="2940830"/>
            <a:ext cx="11147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কারও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হলে  তুমি তাদের সম্পর্কে কী কী বিষয়</a:t>
            </a:r>
          </a:p>
          <a:p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জানতে আগ্রহী তার একটি তালিকা তৈরি করে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Image result for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1" y="182412"/>
            <a:ext cx="3480666" cy="2610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34000" y="415636"/>
            <a:ext cx="2092036" cy="64633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109947" y="424658"/>
            <a:ext cx="2537762" cy="64633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1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4686" y="2632363"/>
            <a:ext cx="31115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7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593927" y="3465749"/>
            <a:ext cx="2840182" cy="203661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01984" y="433748"/>
            <a:ext cx="2840182" cy="203661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978480" y="432759"/>
            <a:ext cx="2840182" cy="203661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010538" y="3450574"/>
            <a:ext cx="2840182" cy="203661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22563" y="498764"/>
            <a:ext cx="2840182" cy="2036618"/>
          </a:xfrm>
          <a:prstGeom prst="roundRect">
            <a:avLst/>
          </a:prstGeom>
          <a:solidFill>
            <a:srgbClr val="BA3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059381" y="498764"/>
            <a:ext cx="2840182" cy="2036618"/>
          </a:xfrm>
          <a:prstGeom prst="roundRect">
            <a:avLst/>
          </a:prstGeom>
          <a:solidFill>
            <a:srgbClr val="BA3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89249" y="3373583"/>
            <a:ext cx="2840182" cy="2036618"/>
          </a:xfrm>
          <a:prstGeom prst="roundRect">
            <a:avLst/>
          </a:prstGeom>
          <a:solidFill>
            <a:srgbClr val="BA3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193372" y="3274425"/>
            <a:ext cx="2840182" cy="2036618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27325" y="3373583"/>
            <a:ext cx="2840182" cy="2036618"/>
          </a:xfrm>
          <a:prstGeom prst="roundRect">
            <a:avLst/>
          </a:prstGeom>
          <a:solidFill>
            <a:srgbClr val="BA3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22563" y="3283529"/>
            <a:ext cx="2840182" cy="203661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37849" y="562692"/>
            <a:ext cx="2840182" cy="203661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149436" y="588818"/>
            <a:ext cx="2840182" cy="203661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Diagonal Corner Rectangle 24"/>
          <p:cNvSpPr/>
          <p:nvPr/>
        </p:nvSpPr>
        <p:spPr>
          <a:xfrm>
            <a:off x="8229602" y="223383"/>
            <a:ext cx="3948546" cy="6497782"/>
          </a:xfrm>
          <a:prstGeom prst="round2Diag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ight Triangle 25"/>
          <p:cNvSpPr/>
          <p:nvPr/>
        </p:nvSpPr>
        <p:spPr>
          <a:xfrm>
            <a:off x="8242664" y="3857707"/>
            <a:ext cx="3449783" cy="2826327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flipH="1" flipV="1">
            <a:off x="9019312" y="223383"/>
            <a:ext cx="3172688" cy="2189018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672063" y="2498283"/>
            <a:ext cx="3231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বলত আজকের </a:t>
            </a:r>
          </a:p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কি হতে পারে?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01684" y="2781367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 করে দেখ।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65345" y="2775283"/>
            <a:ext cx="3342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দেখলে?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/>
      <p:bldP spid="29" grpId="0"/>
      <p:bldP spid="29" grpId="1"/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532" y="418936"/>
            <a:ext cx="440216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31708" y="2452255"/>
            <a:ext cx="4459909" cy="1690254"/>
          </a:xfrm>
          <a:prstGeom prst="roundRect">
            <a:avLst/>
          </a:prstGeom>
          <a:solidFill>
            <a:srgbClr val="CA267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31708" y="2452256"/>
            <a:ext cx="378426" cy="31865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23661" y="2452256"/>
            <a:ext cx="378426" cy="31865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26182" y="2611583"/>
            <a:ext cx="268778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রমা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3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6145" y="360999"/>
            <a:ext cx="255711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7814" y="3523406"/>
            <a:ext cx="8311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২.৩.২ চাকমা,মারমা,সাঁওতাল ও মণিপুরিদের সংস্কৃতি </a:t>
            </a:r>
          </a:p>
          <a:p>
            <a:r>
              <a:rPr lang="bn-IN" sz="36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(পোশাক,খাদ্য,ও উৎসব ইত্যাদি) বর্ণনা করতে পারবে।</a:t>
            </a:r>
            <a:endParaRPr lang="en-US" sz="3600" b="1" dirty="0">
              <a:solidFill>
                <a:srgbClr val="BA3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7814" y="2197555"/>
            <a:ext cx="9807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২.৩.১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ংলাদেশের বিভিন্ন ক্ষুদ্র নৃ-জনগোষ্ঠীর নাম বলতে পারবে।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67231" y="382058"/>
            <a:ext cx="3297382" cy="11083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70218" y="382058"/>
            <a:ext cx="4087091" cy="11083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79289" y="2012685"/>
            <a:ext cx="9926018" cy="1080587"/>
          </a:xfrm>
          <a:prstGeom prst="roundRect">
            <a:avLst/>
          </a:prstGeom>
          <a:noFill/>
          <a:ln>
            <a:solidFill>
              <a:srgbClr val="BA3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79289" y="3615535"/>
            <a:ext cx="8859220" cy="11082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2" action="ppaction://hlinksldjump" highlightClick="1"/>
          </p:cNvPr>
          <p:cNvSpPr/>
          <p:nvPr/>
        </p:nvSpPr>
        <p:spPr>
          <a:xfrm>
            <a:off x="11305307" y="274917"/>
            <a:ext cx="653143" cy="640080"/>
          </a:xfrm>
          <a:prstGeom prst="actionButtonForwardNext">
            <a:avLst/>
          </a:prstGeom>
          <a:solidFill>
            <a:srgbClr val="8E1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0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145" y="307457"/>
            <a:ext cx="4294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6000" b="1" dirty="0">
              <a:solidFill>
                <a:srgbClr val="BA3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3880" y="2334496"/>
            <a:ext cx="38654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</a:p>
          <a:p>
            <a:pPr algn="ctr"/>
            <a:r>
              <a:rPr lang="bn-IN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</a:p>
          <a:p>
            <a:pPr algn="ctr"/>
            <a:r>
              <a:rPr lang="bn-IN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828807"/>
            <a:ext cx="12192000" cy="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854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8002118" y="2397954"/>
            <a:ext cx="1493550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নৃ-গোষ্ঠী</a:t>
            </a:r>
            <a:endParaRPr lang="en-US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 rot="16200000">
            <a:off x="8563678" y="1879694"/>
            <a:ext cx="301660" cy="48442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4" rIns="90498" bIns="9688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4" name="Freeform 3"/>
          <p:cNvSpPr/>
          <p:nvPr/>
        </p:nvSpPr>
        <p:spPr>
          <a:xfrm>
            <a:off x="8002118" y="404002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rgbClr val="FF66CC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552117" y="2868132"/>
            <a:ext cx="301660" cy="48442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465231"/>
              <a:satOff val="-15989"/>
              <a:lumOff val="588"/>
              <a:alphaOff val="0"/>
            </a:schemeClr>
          </a:fillRef>
          <a:effectRef idx="0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5" rIns="90498" bIns="9688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6" name="Freeform 5"/>
          <p:cNvSpPr/>
          <p:nvPr/>
        </p:nvSpPr>
        <p:spPr>
          <a:xfrm>
            <a:off x="9996070" y="2397954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465231"/>
              <a:satOff val="-15989"/>
              <a:lumOff val="588"/>
              <a:alphaOff val="0"/>
            </a:schemeClr>
          </a:fillRef>
          <a:effectRef idx="0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kern="1200"/>
          </a:p>
        </p:txBody>
      </p:sp>
      <p:sp>
        <p:nvSpPr>
          <p:cNvPr id="7" name="Freeform 6"/>
          <p:cNvSpPr/>
          <p:nvPr/>
        </p:nvSpPr>
        <p:spPr>
          <a:xfrm rot="5400000">
            <a:off x="8563678" y="3856571"/>
            <a:ext cx="301660" cy="48442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930461"/>
              <a:satOff val="-31979"/>
              <a:lumOff val="1177"/>
              <a:alphaOff val="0"/>
            </a:schemeClr>
          </a:fillRef>
          <a:effectRef idx="0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4" rIns="90497" bIns="9688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8" name="Freeform 7"/>
          <p:cNvSpPr/>
          <p:nvPr/>
        </p:nvSpPr>
        <p:spPr>
          <a:xfrm>
            <a:off x="8002118" y="4391906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930461"/>
              <a:satOff val="-31979"/>
              <a:lumOff val="1177"/>
              <a:alphaOff val="0"/>
            </a:schemeClr>
          </a:fillRef>
          <a:effectRef idx="0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kern="1200"/>
          </a:p>
        </p:txBody>
      </p:sp>
      <p:sp>
        <p:nvSpPr>
          <p:cNvPr id="9" name="Freeform 8"/>
          <p:cNvSpPr/>
          <p:nvPr/>
        </p:nvSpPr>
        <p:spPr>
          <a:xfrm>
            <a:off x="7575240" y="2868131"/>
            <a:ext cx="301661" cy="484426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301660" y="387540"/>
                </a:moveTo>
                <a:lnTo>
                  <a:pt x="150830" y="387540"/>
                </a:lnTo>
                <a:lnTo>
                  <a:pt x="150830" y="484425"/>
                </a:lnTo>
                <a:lnTo>
                  <a:pt x="0" y="242212"/>
                </a:lnTo>
                <a:lnTo>
                  <a:pt x="150830" y="0"/>
                </a:lnTo>
                <a:lnTo>
                  <a:pt x="150830" y="96885"/>
                </a:lnTo>
                <a:lnTo>
                  <a:pt x="301660" y="96885"/>
                </a:lnTo>
                <a:lnTo>
                  <a:pt x="301660" y="387540"/>
                </a:ln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8" tIns="96886" rIns="1" bIns="9688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10" name="Freeform 9"/>
          <p:cNvSpPr/>
          <p:nvPr/>
        </p:nvSpPr>
        <p:spPr>
          <a:xfrm>
            <a:off x="6008166" y="2397954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kern="1200"/>
          </a:p>
        </p:txBody>
      </p:sp>
      <p:sp>
        <p:nvSpPr>
          <p:cNvPr id="11" name="TextBox 10"/>
          <p:cNvSpPr txBox="1"/>
          <p:nvPr/>
        </p:nvSpPr>
        <p:spPr>
          <a:xfrm>
            <a:off x="10052518" y="2787178"/>
            <a:ext cx="131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মনিপুর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8182353" y="755574"/>
            <a:ext cx="143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2946" y="2706226"/>
            <a:ext cx="138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663" y="95862"/>
            <a:ext cx="5045925" cy="6483927"/>
          </a:xfrm>
          <a:prstGeom prst="rect">
            <a:avLst/>
          </a:prstGeom>
          <a:solidFill>
            <a:srgbClr val="BA389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21" y="1817171"/>
            <a:ext cx="50793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আছে।এদের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মারমা,মনিপুরি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সাওঁতাল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দ্বিতীয় বৃহত্তম ক্ষুদ্র নৃ-গোষ্ঠী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Triangle 15"/>
          <p:cNvSpPr/>
          <p:nvPr/>
        </p:nvSpPr>
        <p:spPr>
          <a:xfrm>
            <a:off x="0" y="4585855"/>
            <a:ext cx="4429792" cy="1993934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rot="10800000" flipH="1">
            <a:off x="0" y="95862"/>
            <a:ext cx="4429792" cy="1814946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8177869" y="4781130"/>
            <a:ext cx="143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52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0" y="2011687"/>
            <a:ext cx="12192000" cy="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flipH="1">
            <a:off x="-39189" y="235132"/>
            <a:ext cx="499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4767942" y="235132"/>
            <a:ext cx="449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গ্রামপ্রধান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9143998" y="235132"/>
            <a:ext cx="2834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বাড়িঘর উঁচু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-39190" y="708240"/>
            <a:ext cx="462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  মাচা করে তৈরি করা হয়। </a:t>
            </a:r>
            <a:endParaRPr lang="en-US" sz="3600" b="1" dirty="0">
              <a:solidFill>
                <a:srgbClr val="BA3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4428303" y="708240"/>
            <a:ext cx="755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 নৃ-গোষ্ঠীর লোকেরা ভাতের সাথে নানা ধরনের </a:t>
            </a:r>
            <a:endParaRPr lang="en-US" sz="3600" b="1" dirty="0">
              <a:solidFill>
                <a:srgbClr val="BA3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-168733" y="1215413"/>
            <a:ext cx="556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BA3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সবজি সিদ্ধ করে খেতে পছন্দ করেন।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957356" y="1215413"/>
            <a:ext cx="723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 শুঁটকি মাছের ভর্তা খান যা“নাপ্পি”নামে পরিচিত।</a:t>
            </a:r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17552" y="2292078"/>
            <a:ext cx="2599508" cy="1828800"/>
          </a:xfrm>
          <a:prstGeom prst="roundRect">
            <a:avLst/>
          </a:prstGeom>
          <a:solidFill>
            <a:srgbClr val="BA38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80142" y="4706488"/>
            <a:ext cx="2599508" cy="1828800"/>
          </a:xfrm>
          <a:prstGeom prst="roundRect">
            <a:avLst/>
          </a:prstGeom>
          <a:solidFill>
            <a:srgbClr val="BA38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035731" y="2338251"/>
            <a:ext cx="2599508" cy="1828800"/>
          </a:xfrm>
          <a:prstGeom prst="roundRect">
            <a:avLst/>
          </a:prstGeom>
          <a:solidFill>
            <a:srgbClr val="BA38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35731" y="4767943"/>
            <a:ext cx="2599508" cy="1828800"/>
          </a:xfrm>
          <a:prstGeom prst="roundRect">
            <a:avLst/>
          </a:prstGeom>
          <a:solidFill>
            <a:srgbClr val="BA38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105894" y="2377440"/>
            <a:ext cx="2599508" cy="1828800"/>
          </a:xfrm>
          <a:prstGeom prst="roundRect">
            <a:avLst/>
          </a:prstGeom>
          <a:solidFill>
            <a:srgbClr val="BA38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105894" y="4739245"/>
            <a:ext cx="2599508" cy="1828800"/>
          </a:xfrm>
          <a:prstGeom prst="roundRect">
            <a:avLst/>
          </a:prstGeom>
          <a:solidFill>
            <a:srgbClr val="BA38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80142" y="2343764"/>
            <a:ext cx="2599508" cy="18288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194984" y="2445145"/>
            <a:ext cx="2599508" cy="1828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151987" y="4759578"/>
            <a:ext cx="2599508" cy="18288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253766" y="4838794"/>
            <a:ext cx="2599508" cy="18288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101043" y="2397321"/>
            <a:ext cx="2599508" cy="18288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192481" y="2511190"/>
            <a:ext cx="2599508" cy="18288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106207" y="4799443"/>
            <a:ext cx="2599508" cy="18288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219967" y="4900249"/>
            <a:ext cx="2599508" cy="18288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9172279" y="2436510"/>
            <a:ext cx="2599508" cy="18288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9264790" y="2522834"/>
            <a:ext cx="2599508" cy="18288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9182029" y="4807104"/>
            <a:ext cx="2599508" cy="18288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297353" y="4897702"/>
            <a:ext cx="2599508" cy="182880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943" y="2782389"/>
            <a:ext cx="1254710" cy="862148"/>
            <a:chOff x="-943" y="2782389"/>
            <a:chExt cx="1254710" cy="862148"/>
          </a:xfrm>
        </p:grpSpPr>
        <p:sp>
          <p:nvSpPr>
            <p:cNvPr id="4" name="Right Arrow 3"/>
            <p:cNvSpPr/>
            <p:nvPr/>
          </p:nvSpPr>
          <p:spPr>
            <a:xfrm>
              <a:off x="39189" y="2782389"/>
              <a:ext cx="1214578" cy="862148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943" y="2890297"/>
              <a:ext cx="979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রাজা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771239" y="2852088"/>
            <a:ext cx="1631629" cy="862148"/>
            <a:chOff x="3771239" y="2852088"/>
            <a:chExt cx="1631629" cy="862148"/>
          </a:xfrm>
        </p:grpSpPr>
        <p:sp>
          <p:nvSpPr>
            <p:cNvPr id="35" name="Right Arrow 34"/>
            <p:cNvSpPr/>
            <p:nvPr/>
          </p:nvSpPr>
          <p:spPr>
            <a:xfrm>
              <a:off x="3894511" y="2852088"/>
              <a:ext cx="1253766" cy="862148"/>
            </a:xfrm>
            <a:prstGeom prst="rightArrow">
              <a:avLst/>
            </a:prstGeom>
            <a:solidFill>
              <a:srgbClr val="BA389E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71239" y="2968674"/>
              <a:ext cx="1631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গ্রামপ্রধান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803129" y="2864037"/>
            <a:ext cx="1345451" cy="862148"/>
            <a:chOff x="7803129" y="2864037"/>
            <a:chExt cx="1345451" cy="862148"/>
          </a:xfrm>
        </p:grpSpPr>
        <p:sp>
          <p:nvSpPr>
            <p:cNvPr id="36" name="Right Arrow 35"/>
            <p:cNvSpPr/>
            <p:nvPr/>
          </p:nvSpPr>
          <p:spPr>
            <a:xfrm>
              <a:off x="7894814" y="2864037"/>
              <a:ext cx="1253766" cy="862148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03129" y="2981585"/>
              <a:ext cx="1340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বাড়িঘর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933548" y="5222571"/>
            <a:ext cx="1253766" cy="862148"/>
            <a:chOff x="3933548" y="5222571"/>
            <a:chExt cx="1253766" cy="862148"/>
          </a:xfrm>
        </p:grpSpPr>
        <p:sp>
          <p:nvSpPr>
            <p:cNvPr id="33" name="Right Arrow 32"/>
            <p:cNvSpPr/>
            <p:nvPr/>
          </p:nvSpPr>
          <p:spPr>
            <a:xfrm>
              <a:off x="3933548" y="5222571"/>
              <a:ext cx="1253766" cy="862148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67296" y="5358172"/>
              <a:ext cx="1186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শুঁটকি 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70381" y="5189814"/>
            <a:ext cx="1253766" cy="862148"/>
            <a:chOff x="7970381" y="5189814"/>
            <a:chExt cx="1253766" cy="862148"/>
          </a:xfrm>
        </p:grpSpPr>
        <p:sp>
          <p:nvSpPr>
            <p:cNvPr id="34" name="Right Arrow 33"/>
            <p:cNvSpPr/>
            <p:nvPr/>
          </p:nvSpPr>
          <p:spPr>
            <a:xfrm>
              <a:off x="7970381" y="5189814"/>
              <a:ext cx="1253766" cy="862148"/>
            </a:xfrm>
            <a:prstGeom prst="rightArrow">
              <a:avLst/>
            </a:prstGeom>
            <a:solidFill>
              <a:srgbClr val="BA389E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62289" y="5319516"/>
              <a:ext cx="1145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নাপ্পি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3105" y="5211608"/>
            <a:ext cx="1292526" cy="862148"/>
            <a:chOff x="-3105" y="5211608"/>
            <a:chExt cx="1292526" cy="862148"/>
          </a:xfrm>
        </p:grpSpPr>
        <p:sp>
          <p:nvSpPr>
            <p:cNvPr id="32" name="Right Arrow 31"/>
            <p:cNvSpPr/>
            <p:nvPr/>
          </p:nvSpPr>
          <p:spPr>
            <a:xfrm>
              <a:off x="35655" y="5211608"/>
              <a:ext cx="1253766" cy="862148"/>
            </a:xfrm>
            <a:prstGeom prst="rightArrow">
              <a:avLst/>
            </a:prstGeom>
            <a:solidFill>
              <a:srgbClr val="BA389E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3105" y="5305527"/>
              <a:ext cx="12059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খাবার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87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-16617" y="1543268"/>
            <a:ext cx="12192000" cy="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64" y="52726"/>
            <a:ext cx="5437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মারমারা “জুম” পদ্ধতিতে চাষ করেন।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5064" y="66173"/>
            <a:ext cx="704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 মাছ ধরা কাপড় তৈরি ও বিক্রি করে জীবিকা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410" y="480580"/>
            <a:ext cx="208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নির্বাহ করেন।</a:t>
            </a:r>
            <a:endParaRPr lang="en-US" sz="36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4640" y="493642"/>
            <a:ext cx="10644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 পূর্বে নানা ধরনের ঔষধি গাছ থেকে ঔষধ তৈরি করে ব্যবহার করতেন।</a:t>
            </a:r>
            <a:endParaRPr lang="en-US" sz="36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296" y="947788"/>
            <a:ext cx="10129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 এখন সবার মতো আধুনিক চিকিৎসা ও ঔষধ ব্যবহার করে থাকেন।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0663" y="4279744"/>
            <a:ext cx="2599508" cy="1828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79336" y="4279744"/>
            <a:ext cx="2599508" cy="1828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602064" y="4279744"/>
            <a:ext cx="2599508" cy="1828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58634" y="4330972"/>
            <a:ext cx="2599508" cy="1828800"/>
          </a:xfrm>
          <a:prstGeom prst="roundRect">
            <a:avLst/>
          </a:prstGeom>
          <a:solidFill>
            <a:srgbClr val="BA389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82731" y="4408326"/>
            <a:ext cx="2599508" cy="1828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87899" y="4330972"/>
            <a:ext cx="2599508" cy="1828800"/>
          </a:xfrm>
          <a:prstGeom prst="roundRect">
            <a:avLst/>
          </a:prstGeom>
          <a:solidFill>
            <a:srgbClr val="BA389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96462" y="4408326"/>
            <a:ext cx="2599508" cy="1828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728945" y="4330972"/>
            <a:ext cx="2599508" cy="1828800"/>
          </a:xfrm>
          <a:prstGeom prst="roundRect">
            <a:avLst/>
          </a:prstGeom>
          <a:solidFill>
            <a:srgbClr val="BA389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849294" y="4408326"/>
            <a:ext cx="2599508" cy="18288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24291" y="1594119"/>
            <a:ext cx="2599508" cy="1828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9272" y="1645347"/>
            <a:ext cx="2599508" cy="1828800"/>
          </a:xfrm>
          <a:prstGeom prst="roundRect">
            <a:avLst/>
          </a:prstGeom>
          <a:solidFill>
            <a:srgbClr val="BA389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673686" y="1594119"/>
            <a:ext cx="2599508" cy="1828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765127" y="1664215"/>
            <a:ext cx="2599508" cy="1828800"/>
          </a:xfrm>
          <a:prstGeom prst="roundRect">
            <a:avLst/>
          </a:prstGeom>
          <a:solidFill>
            <a:srgbClr val="BA389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8765177" y="1594119"/>
            <a:ext cx="2599508" cy="1828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856618" y="1673451"/>
            <a:ext cx="2599508" cy="1828800"/>
          </a:xfrm>
          <a:prstGeom prst="roundRect">
            <a:avLst/>
          </a:prstGeom>
          <a:solidFill>
            <a:srgbClr val="BA389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80788" y="1715963"/>
            <a:ext cx="2599508" cy="18288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41476" y="1728098"/>
            <a:ext cx="2599508" cy="18288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88440" y="1756591"/>
            <a:ext cx="2599508" cy="1828800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435659" y="3476224"/>
            <a:ext cx="80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44971" y="3515921"/>
            <a:ext cx="154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 ধরা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28890" y="3558335"/>
            <a:ext cx="185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 তৈরি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64676" y="6108544"/>
            <a:ext cx="2447036" cy="908864"/>
          </a:xfrm>
          <a:prstGeom prst="flowChartTerminator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 ঔষধ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26493" y="6108544"/>
            <a:ext cx="1984537" cy="908864"/>
          </a:xfrm>
          <a:prstGeom prst="flowChartTerminator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 তৈরি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2556" y="6056505"/>
            <a:ext cx="2321244" cy="908864"/>
          </a:xfrm>
          <a:prstGeom prst="flowChartTerminator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 বিক্রি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61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8" grpId="0" animBg="1"/>
      <p:bldP spid="9" grpId="0" animBg="1"/>
      <p:bldP spid="10" grpId="0" animBg="1"/>
      <p:bldP spid="26" grpId="0"/>
      <p:bldP spid="29" grpId="0"/>
      <p:bldP spid="31" grpId="0"/>
      <p:bldP spid="33" grpId="0"/>
      <p:bldP spid="35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428</Words>
  <Application>Microsoft Office PowerPoint</Application>
  <PresentationFormat>Widescreen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8</cp:revision>
  <dcterms:created xsi:type="dcterms:W3CDTF">2021-08-30T02:54:16Z</dcterms:created>
  <dcterms:modified xsi:type="dcterms:W3CDTF">2021-08-30T03:25:04Z</dcterms:modified>
</cp:coreProperties>
</file>