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asf" ContentType="video/x-ms-as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0" r:id="rId3"/>
    <p:sldId id="258" r:id="rId4"/>
    <p:sldId id="259" r:id="rId5"/>
    <p:sldId id="281" r:id="rId6"/>
    <p:sldId id="28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24E4-C9C5-4CD6-A31F-5E0C0E838A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CBD-41BB-48C1-85C9-85DA35BB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24E4-C9C5-4CD6-A31F-5E0C0E838A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CBD-41BB-48C1-85C9-85DA35BB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5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24E4-C9C5-4CD6-A31F-5E0C0E838A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CBD-41BB-48C1-85C9-85DA35BB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1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24E4-C9C5-4CD6-A31F-5E0C0E838A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CBD-41BB-48C1-85C9-85DA35BB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24E4-C9C5-4CD6-A31F-5E0C0E838A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CBD-41BB-48C1-85C9-85DA35BB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24E4-C9C5-4CD6-A31F-5E0C0E838A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CBD-41BB-48C1-85C9-85DA35BB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9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24E4-C9C5-4CD6-A31F-5E0C0E838A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CBD-41BB-48C1-85C9-85DA35BB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9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24E4-C9C5-4CD6-A31F-5E0C0E838A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CBD-41BB-48C1-85C9-85DA35BB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24E4-C9C5-4CD6-A31F-5E0C0E838A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CBD-41BB-48C1-85C9-85DA35BB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1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24E4-C9C5-4CD6-A31F-5E0C0E838A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CBD-41BB-48C1-85C9-85DA35BB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1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24E4-C9C5-4CD6-A31F-5E0C0E838A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CBD-41BB-48C1-85C9-85DA35BB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3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624E4-C9C5-4CD6-A31F-5E0C0E838A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0CBD-41BB-48C1-85C9-85DA35BB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5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707C66D-D82D-4767-BA66-4BC022EA4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7820"/>
          <a:stretch/>
        </p:blipFill>
        <p:spPr>
          <a:xfrm>
            <a:off x="2557463" y="1728788"/>
            <a:ext cx="7472363" cy="444341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00138" y="160071"/>
            <a:ext cx="1057525" cy="385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42337" y="150547"/>
            <a:ext cx="734463" cy="385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99562" y="150547"/>
            <a:ext cx="734463" cy="385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13937" y="136260"/>
            <a:ext cx="734463" cy="385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1162" y="121972"/>
            <a:ext cx="734463" cy="385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28387" y="136260"/>
            <a:ext cx="734463" cy="385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8475" y="121972"/>
            <a:ext cx="734463" cy="385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42837" y="121972"/>
            <a:ext cx="734463" cy="385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00062" y="107685"/>
            <a:ext cx="734463" cy="385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14437" y="121972"/>
            <a:ext cx="734463" cy="3857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57375" y="107685"/>
            <a:ext cx="734463" cy="385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00312" y="150547"/>
            <a:ext cx="734463" cy="3857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71824" y="136259"/>
            <a:ext cx="734463" cy="3857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00475" y="150546"/>
            <a:ext cx="858038" cy="385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856C5DA-6545-4178-A608-A20446C41B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1" b="90226" l="6069" r="92876">
                        <a14:foregroundMark x1="8971" y1="68421" x2="15831" y2="83459"/>
                        <a14:foregroundMark x1="15831" y1="83459" x2="44855" y2="94737"/>
                        <a14:foregroundMark x1="44855" y1="94737" x2="62797" y2="90226"/>
                        <a14:foregroundMark x1="62797" y1="90226" x2="80739" y2="90226"/>
                        <a14:foregroundMark x1="84960" y1="80451" x2="85224" y2="59398"/>
                        <a14:foregroundMark x1="87071" y1="68421" x2="88918" y2="56391"/>
                        <a14:foregroundMark x1="80211" y1="66165" x2="79683" y2="33083"/>
                        <a14:foregroundMark x1="78100" y1="68421" x2="75462" y2="60902"/>
                        <a14:foregroundMark x1="75462" y1="60902" x2="72032" y2="45865"/>
                        <a14:foregroundMark x1="10026" y1="84962" x2="8179" y2="67669"/>
                        <a14:foregroundMark x1="7124" y1="63910" x2="6069" y2="55639"/>
                        <a14:foregroundMark x1="23483" y1="27068" x2="23483" y2="20301"/>
                        <a14:foregroundMark x1="80475" y1="33083" x2="80211" y2="27068"/>
                        <a14:foregroundMark x1="88918" y1="52632" x2="90237" y2="41353"/>
                        <a14:foregroundMark x1="89974" y1="52632" x2="91557" y2="46617"/>
                        <a14:foregroundMark x1="89446" y1="57895" x2="92084" y2="50376"/>
                        <a14:foregroundMark x1="92084" y1="50376" x2="92084" y2="50376"/>
                        <a14:foregroundMark x1="89182" y1="47368" x2="90765" y2="33835"/>
                        <a14:foregroundMark x1="80475" y1="33083" x2="80739" y2="21805"/>
                        <a14:foregroundMark x1="80739" y1="21805" x2="81530" y2="18045"/>
                        <a14:foregroundMark x1="23483" y1="21053" x2="22955" y2="14286"/>
                        <a14:foregroundMark x1="81530" y1="15789" x2="82058" y2="8271"/>
                        <a14:foregroundMark x1="87071" y1="48872" x2="87071" y2="37594"/>
                        <a14:foregroundMark x1="87071" y1="37594" x2="86280" y2="25564"/>
                        <a14:foregroundMark x1="90765" y1="37594" x2="90765" y2="27820"/>
                        <a14:foregroundMark x1="90765" y1="27820" x2="90765" y2="27820"/>
                        <a14:foregroundMark x1="91557" y1="50376" x2="92876" y2="41353"/>
                        <a14:foregroundMark x1="28232" y1="61654" x2="29288" y2="53383"/>
                        <a14:foregroundMark x1="31398" y1="66917" x2="31398" y2="58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1" r="7590" b="5994"/>
          <a:stretch/>
        </p:blipFill>
        <p:spPr>
          <a:xfrm>
            <a:off x="614363" y="3800475"/>
            <a:ext cx="10729912" cy="29432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52" y="5915575"/>
            <a:ext cx="783865" cy="7509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8E9771B-1D6C-4E60-8B3E-C0B20643F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0478" y="5968440"/>
            <a:ext cx="783865" cy="75094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4B2C9C8-D44F-4CE1-8253-8AE7A84F406A}"/>
              </a:ext>
            </a:extLst>
          </p:cNvPr>
          <p:cNvSpPr/>
          <p:nvPr/>
        </p:nvSpPr>
        <p:spPr>
          <a:xfrm>
            <a:off x="2075820" y="1298216"/>
            <a:ext cx="8386145" cy="2535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081996" y="411852"/>
            <a:ext cx="10133692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8AF4C00-2FC1-4D21-B99F-8CE459780B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54" y="849250"/>
            <a:ext cx="783865" cy="7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01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C 0.04062 -0.01389 0.08151 -0.02801 0.11237 -0.01319 C 0.14349 0.00162 0.16576 0.04306 0.18581 0.08843 C 0.20586 0.13403 0.19792 0.21875 0.23255 0.25996 C 0.26732 0.30093 0.33268 0.29491 0.39349 0.33519 C 0.45417 0.37593 0.53841 0.47408 0.59674 0.50301 C 0.65508 0.53195 0.70052 0.48264 0.74323 0.50857 C 0.78581 0.53472 0.83359 0.63102 0.8526 0.65949 C 0.87148 0.68773 0.86419 0.6831 0.8569 0.67824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29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243138"/>
            <a:ext cx="3381375" cy="272947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" y="2234160"/>
            <a:ext cx="3294921" cy="271045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84" name="TextBox 83"/>
          <p:cNvSpPr txBox="1"/>
          <p:nvPr/>
        </p:nvSpPr>
        <p:spPr>
          <a:xfrm>
            <a:off x="3296083" y="5494155"/>
            <a:ext cx="6192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 কিছু করার সামর্থ্যকে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শক্তি বলে।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57551" y="810456"/>
            <a:ext cx="55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 শক্তি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27898" y="853466"/>
            <a:ext cx="1007224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বায়ু প্রবাহ ও পানির স্রোত থেকে কী ধরণের শক্তি পাই?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393159" y="5461097"/>
            <a:ext cx="2765269" cy="584775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550" y="2228850"/>
            <a:ext cx="3357563" cy="27432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42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  <p:bldP spid="85" grpId="0"/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208085" y="523875"/>
            <a:ext cx="728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তোমরা বলতে পার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সৌরপ্যানেল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কী?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4386" y="5159752"/>
            <a:ext cx="10768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সৌরপ্যানেল হল এক ধরণের যন্ত্র যা সূর্যের আলোকে বিদ্যুৎশক্তিতে রুপান্তর 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আমরা বাড়ির ছাদে বা ক্যালকুলেটারে সৌরপ্যানেল দেখে থাকি।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895" y="1441300"/>
            <a:ext cx="5309118" cy="34450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3200052" y="507234"/>
            <a:ext cx="533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নিচের ছবিতে কী দেখতে পাচ্ছ?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44705" y="5218963"/>
            <a:ext cx="227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সৌরপ্যানেল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457325"/>
            <a:ext cx="5272087" cy="3429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097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136157" y="680651"/>
            <a:ext cx="858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সূর্যের আলো থেকে কী ধরণের শক্তি পাই? 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96931" y="5951862"/>
            <a:ext cx="560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তাপ শক্তি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আলোক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বিদ্যুৎ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493340"/>
            <a:ext cx="7786688" cy="42216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6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11012" y="5680978"/>
            <a:ext cx="97951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শক্তির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প্রধান উৎস কী? এই শক্তিকে আমরা কীভাবে কাজে লাগাতে পারি?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56" r="9647" b="6992"/>
          <a:stretch/>
        </p:blipFill>
        <p:spPr>
          <a:xfrm>
            <a:off x="692755" y="726408"/>
            <a:ext cx="1936146" cy="1604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DC7337-0E1B-4CBD-81F7-F3725161FE7D}"/>
              </a:ext>
            </a:extLst>
          </p:cNvPr>
          <p:cNvSpPr txBox="1"/>
          <p:nvPr/>
        </p:nvSpPr>
        <p:spPr>
          <a:xfrm>
            <a:off x="4676263" y="428626"/>
            <a:ext cx="3767650" cy="627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bn-IN" sz="5400" b="1" dirty="0" smtClean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5400" b="1" dirty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1430"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78013" y="1557337"/>
            <a:ext cx="6651812" cy="3743326"/>
            <a:chOff x="983014" y="1182482"/>
            <a:chExt cx="7865163" cy="5427868"/>
          </a:xfrm>
        </p:grpSpPr>
        <p:pic>
          <p:nvPicPr>
            <p:cNvPr id="9" name="Picture 8" descr="sunshine.gif"/>
            <p:cNvPicPr>
              <a:picLocks noChangeAspect="1"/>
            </p:cNvPicPr>
            <p:nvPr/>
          </p:nvPicPr>
          <p:blipFill>
            <a:blip r:embed="rId4"/>
            <a:srcRect l="10526" t="13134"/>
            <a:stretch>
              <a:fillRect/>
            </a:stretch>
          </p:blipFill>
          <p:spPr>
            <a:xfrm>
              <a:off x="983014" y="1182482"/>
              <a:ext cx="7865163" cy="54278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FF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4411417" y="2346608"/>
              <a:ext cx="1344472" cy="91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</p:grpSp>
      <p:pic>
        <p:nvPicPr>
          <p:cNvPr id="11" name="Picture 10" descr="good-morning-sunshine_30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00" t="21171" r="26000" b="30781"/>
          <a:stretch>
            <a:fillRect/>
          </a:stretch>
        </p:blipFill>
        <p:spPr>
          <a:xfrm rot="18759757">
            <a:off x="3553353" y="1652131"/>
            <a:ext cx="1188301" cy="1118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53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870270" y="471488"/>
            <a:ext cx="472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নিচের ছবিতে কী দেখতে পাচ্ছ?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24739" y="5673776"/>
            <a:ext cx="39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জোরে বায়ু প্রবাহিত হচ্ছে।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37383" y="505477"/>
            <a:ext cx="623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বায়ু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কীভাবে কাজে লাগানো যায়?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4812" y="5729287"/>
            <a:ext cx="1134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বায়ুপ্রবাহ জেনারেটরের সাথে যুক্ত উইন্ডমিলের টারবাইন ঘোরায় এবং বিদ্যুৎ উৎপাদন করে।</a:t>
            </a:r>
          </a:p>
        </p:txBody>
      </p:sp>
      <p:pic>
        <p:nvPicPr>
          <p:cNvPr id="41" name="Picture 40" descr="WI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3" y="1330036"/>
            <a:ext cx="5386387" cy="3832212"/>
          </a:xfrm>
          <a:prstGeom prst="round2DiagRect">
            <a:avLst>
              <a:gd name="adj1" fmla="val 0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 descr="ob_d239b6_anigif-enhanced-buzz-3680-1352139398-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330036"/>
            <a:ext cx="5457825" cy="3832212"/>
          </a:xfrm>
          <a:prstGeom prst="round2DiagRect">
            <a:avLst>
              <a:gd name="adj1" fmla="val 0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7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8" grpId="1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948295" y="557212"/>
            <a:ext cx="893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তোমরা কী বলতে পার সর্বাধিক ব্যবহৃত শক্তির উৎস কী?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53450" y="5593168"/>
            <a:ext cx="6480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সর্বাধিক ব্যবহৃত শক্তির উৎস পানির স্রোত।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43586" y="537643"/>
            <a:ext cx="1002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তোমরা কী জান পানির স্রোত থেকে কীভাবে বিদ্যুৎ উৎপাদন করা হয়?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2260" y="5667774"/>
            <a:ext cx="1142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পানির স্রোত জেনারেটরের সাথে যুক্ত টারবাইন ঘোরায় এবং বিদ্যুৎ উৎপাদন করে।</a:t>
            </a:r>
          </a:p>
        </p:txBody>
      </p:sp>
      <p:pic>
        <p:nvPicPr>
          <p:cNvPr id="42" name="Picture 4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657349"/>
            <a:ext cx="5557837" cy="3357563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3659118" y="580505"/>
            <a:ext cx="62451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নিচের চিত্রে কী দেখতে পাচ্ছ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61394" y="5678022"/>
            <a:ext cx="36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টারবাইন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364" y="1657350"/>
            <a:ext cx="5272086" cy="33718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481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39" grpId="0"/>
      <p:bldP spid="40" grpId="0" build="allAtOnce"/>
      <p:bldP spid="43" grpId="0"/>
      <p:bldP spid="44" grpId="0"/>
      <p:bldP spid="4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924476" y="807638"/>
            <a:ext cx="855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তেল, কয়লা, প্রাকৃতিক গ্যাস এগুলো কোন ধরণের জ্বালানী?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54002" y="5884454"/>
            <a:ext cx="9785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এগুলো অনবায়নযোগ্য শক্তির উৎস। এগুলোকে জীবাশ্ম জ্বালানি বলে।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50142" y="501392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তেল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82655" y="500872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কয়লা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90691" y="502821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প্রাকৃতিক গ্যাস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99178" y="824622"/>
            <a:ext cx="593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মরা 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দেখতে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 descr="14591687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043113"/>
            <a:ext cx="3426423" cy="27003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Picture 44" descr="gb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735" y="2028826"/>
            <a:ext cx="3325514" cy="27003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E974A03-7378-47E0-AA76-B5D875CDB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67" y="2028825"/>
            <a:ext cx="3589884" cy="26952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36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348038" y="6005393"/>
            <a:ext cx="6360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জীবাশ্ম জ্বালানি বলতে আমরা কী বুঝি?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927098"/>
            <a:ext cx="1585912" cy="132159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DC7337-0E1B-4CBD-81F7-F3725161FE7D}"/>
              </a:ext>
            </a:extLst>
          </p:cNvPr>
          <p:cNvSpPr txBox="1"/>
          <p:nvPr/>
        </p:nvSpPr>
        <p:spPr>
          <a:xfrm>
            <a:off x="4533388" y="428626"/>
            <a:ext cx="3767650" cy="627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bn-IN" sz="5400" b="1" dirty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n w="11430"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428749"/>
            <a:ext cx="5400675" cy="438315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003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449" y="2114550"/>
            <a:ext cx="3523002" cy="261150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1113023" y="939952"/>
            <a:ext cx="1043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তেল,গ্যাস ও কয়লা এসব প্রাকৃতিক সম্পদ থেকে কী ধরণের শক্তি পাই?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53507" y="5295061"/>
            <a:ext cx="182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শক্তি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29457" y="5309349"/>
            <a:ext cx="254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তাপ শক্তি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01197" y="5337925"/>
            <a:ext cx="3557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 ও আলোক শক্তি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840" y="2085975"/>
            <a:ext cx="3386136" cy="265747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2071687"/>
            <a:ext cx="3468688" cy="268287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80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19235" y="5299310"/>
            <a:ext cx="9753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এগুলো পোড়ালে তাপ উৎপন্ন হয়, যা খাবার রান্না করতে, যানবাহন চালাতে, বিদ্যুৎ উৎপাদন করতে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করা হয়।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5674" y="742884"/>
            <a:ext cx="9919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তোমরা কী বলতে পার তেল, কয়লা, প্রাকৃতিক গ্যাস কীভাবে ব্যবহার করা হয়?</a:t>
            </a:r>
          </a:p>
        </p:txBody>
      </p:sp>
      <p:pic>
        <p:nvPicPr>
          <p:cNvPr id="39" name="Picture 38" descr="8f9d7889fad0f474147ef8451151d6d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38" y="1757362"/>
            <a:ext cx="5057775" cy="331946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" y="1743074"/>
            <a:ext cx="5272087" cy="33432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2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7443788" y="3250263"/>
            <a:ext cx="4876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৭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শক্তি উৎপাদনে প্রাকৃতিক সম্পদের ব্যবহার।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দৈনন্দিন জীবনে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-----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ব্যবহার করা হয়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৪0 মিনিট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ইং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4119563"/>
            <a:ext cx="5915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খড়িখালী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ঝিনাইদহ সদর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২৬৭১৬৭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Times New Roman" pitchFamily="18" charset="0"/>
                <a:cs typeface="NikoshBAN" pitchFamily="2" charset="0"/>
              </a:rPr>
              <a:t>mstniceaktermubin</a:t>
            </a:r>
            <a:r>
              <a:rPr lang="en-US" sz="2800" dirty="0" smtClean="0">
                <a:ln w="0"/>
                <a:latin typeface="Times New Roman" pitchFamily="18" charset="0"/>
                <a:cs typeface="Times New Roman" pitchFamily="18" charset="0"/>
              </a:rPr>
              <a:t>@gmail.com</a:t>
            </a:r>
            <a:endParaRPr lang="en-US" sz="2800" dirty="0">
              <a:ln w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855927" y="271834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88" y="1195386"/>
            <a:ext cx="1195387" cy="4719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DE1BFD-7D3B-42F1-8502-7D7B26AEBE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2" y="1300164"/>
            <a:ext cx="1714500" cy="1859332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571625" y="3510991"/>
            <a:ext cx="3314122" cy="646331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নাইচ আক্‌তার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4" y="1314450"/>
            <a:ext cx="1814511" cy="1857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3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22983"/>
              </p:ext>
            </p:extLst>
          </p:nvPr>
        </p:nvGraphicFramePr>
        <p:xfrm>
          <a:off x="2943225" y="2225139"/>
          <a:ext cx="7300912" cy="424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1735">
                  <a:extLst>
                    <a:ext uri="{9D8B030D-6E8A-4147-A177-3AD203B41FA5}">
                      <a16:colId xmlns:a16="http://schemas.microsoft.com/office/drawing/2014/main" xmlns="" val="2347542933"/>
                    </a:ext>
                  </a:extLst>
                </a:gridCol>
                <a:gridCol w="4269177">
                  <a:extLst>
                    <a:ext uri="{9D8B030D-6E8A-4147-A177-3AD203B41FA5}">
                      <a16:colId xmlns:a16="http://schemas.microsoft.com/office/drawing/2014/main" xmlns="" val="2199517267"/>
                    </a:ext>
                  </a:extLst>
                </a:gridCol>
              </a:tblGrid>
              <a:tr h="580332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সম্পদ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শক্তির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ধরন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692298"/>
                  </a:ext>
                </a:extLst>
              </a:tr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জ্বালানি তেল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5988938"/>
                  </a:ext>
                </a:extLst>
              </a:tr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 গ্যাস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489133"/>
                  </a:ext>
                </a:extLst>
              </a:tr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সূর্যের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724819"/>
                  </a:ext>
                </a:extLst>
              </a:tr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বায়ুপ্রবাহ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091166"/>
                  </a:ext>
                </a:extLst>
              </a:tr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স্রোত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29182"/>
                  </a:ext>
                </a:extLst>
              </a:tr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কয়লা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922508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71551" y="1138313"/>
            <a:ext cx="1079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শক্তি থেকে কোন ধরনের শক্তি পাই দলে আলোচনা করে তার একটি তালিকা তৈরি করো।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20643" y="2801268"/>
            <a:ext cx="269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তাপ , বিদ্যুৎ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20643" y="3346068"/>
            <a:ext cx="269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তাপ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3003" y="3999491"/>
            <a:ext cx="351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আলো , তাপ ও বিদ্যুৎ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20643" y="4591324"/>
            <a:ext cx="269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বিদ্যুৎ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20643" y="5262172"/>
            <a:ext cx="269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বিদ্যুৎ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20643" y="5854005"/>
            <a:ext cx="269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তাপ , বিদ্যুৎ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9126" y="414337"/>
            <a:ext cx="3200398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36" y="2044775"/>
            <a:ext cx="1630490" cy="1178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740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212" y="1329599"/>
            <a:ext cx="4589745" cy="52679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300" y="1329598"/>
            <a:ext cx="4383948" cy="52679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3ACB9-A76F-4879-8DDD-A60BD471137E}"/>
              </a:ext>
            </a:extLst>
          </p:cNvPr>
          <p:cNvSpPr txBox="1"/>
          <p:nvPr/>
        </p:nvSpPr>
        <p:spPr>
          <a:xfrm>
            <a:off x="1938109" y="350270"/>
            <a:ext cx="9268282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ঠ্য বইয়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৫১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এবং নিরবে পড়।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1" y="928687"/>
            <a:ext cx="1264066" cy="9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0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923668" y="2682540"/>
            <a:ext cx="6397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শক্তি কী?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23668" y="3380714"/>
            <a:ext cx="642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ধরণের শক্তি ব্যবহার করি?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23668" y="4078888"/>
            <a:ext cx="62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 আমরা কথা থেকে পাই?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23668" y="4777062"/>
            <a:ext cx="69637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জীবাশ্ম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জ্বালানি কোন কোন কাজে ব্যবহৃত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4762" y="1100136"/>
            <a:ext cx="3200400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88" y="914400"/>
            <a:ext cx="2144105" cy="13573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16819" y="190486"/>
            <a:ext cx="1057524" cy="385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78830" y="180962"/>
            <a:ext cx="914649" cy="385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6055" y="180962"/>
            <a:ext cx="914649" cy="385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50430" y="166675"/>
            <a:ext cx="914649" cy="385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07655" y="152387"/>
            <a:ext cx="914649" cy="385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64880" y="166675"/>
            <a:ext cx="914649" cy="3857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64968" y="152387"/>
            <a:ext cx="914649" cy="385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79330" y="152387"/>
            <a:ext cx="914649" cy="3857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36555" y="138100"/>
            <a:ext cx="914649" cy="3857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50930" y="152387"/>
            <a:ext cx="914649" cy="385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93868" y="138100"/>
            <a:ext cx="914649" cy="3857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736805" y="180962"/>
            <a:ext cx="914649" cy="3857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8317" y="166674"/>
            <a:ext cx="914649" cy="3857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36968" y="180961"/>
            <a:ext cx="1109662" cy="3857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75" y="6257989"/>
            <a:ext cx="942975" cy="6000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837" y="6229248"/>
            <a:ext cx="936501" cy="5958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300788"/>
            <a:ext cx="1086073" cy="5572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80" y="6272213"/>
            <a:ext cx="860781" cy="5286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05" y="6317566"/>
            <a:ext cx="860781" cy="4689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18" y="6317566"/>
            <a:ext cx="860781" cy="4689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31" y="6317566"/>
            <a:ext cx="860781" cy="4689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68" y="6274703"/>
            <a:ext cx="860781" cy="4689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43" y="6317566"/>
            <a:ext cx="860781" cy="4689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92" y="6288991"/>
            <a:ext cx="860781" cy="4689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781" y="6303279"/>
            <a:ext cx="860781" cy="46899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81" y="6257925"/>
            <a:ext cx="860781" cy="5000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93" y="6300789"/>
            <a:ext cx="860781" cy="55721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18" y="6331853"/>
            <a:ext cx="860781" cy="4689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43" y="6317566"/>
            <a:ext cx="860781" cy="46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y-going-to-school-cartoon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98" y="1767589"/>
            <a:ext cx="3864573" cy="30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 descr="109332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283" y="1767590"/>
            <a:ext cx="4016506" cy="30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970227" y="657595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830E72-0134-40E1-81DE-B19DE215D81C}"/>
              </a:ext>
            </a:extLst>
          </p:cNvPr>
          <p:cNvSpPr txBox="1"/>
          <p:nvPr/>
        </p:nvSpPr>
        <p:spPr>
          <a:xfrm>
            <a:off x="314326" y="4980670"/>
            <a:ext cx="1157287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bn-IN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আশেপাশে কী কী প্রাকৃতিক সম্পদ আছে এবং সেগুলো </a:t>
            </a:r>
            <a:r>
              <a:rPr lang="bn-IN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কী কী শক্তি উৎপাদন করা হয় তার </a:t>
            </a:r>
            <a:r>
              <a:rPr lang="bn-IN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টি </a:t>
            </a:r>
            <a:r>
              <a:rPr lang="bn-IN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  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5381" y="204773"/>
            <a:ext cx="1057524" cy="385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07392" y="195249"/>
            <a:ext cx="914649" cy="385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64617" y="195249"/>
            <a:ext cx="914649" cy="385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78992" y="180962"/>
            <a:ext cx="914649" cy="385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36217" y="166674"/>
            <a:ext cx="914649" cy="385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93442" y="180962"/>
            <a:ext cx="914649" cy="385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93530" y="166674"/>
            <a:ext cx="914649" cy="385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07892" y="166674"/>
            <a:ext cx="914649" cy="385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65117" y="152387"/>
            <a:ext cx="914649" cy="3857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79492" y="166674"/>
            <a:ext cx="914649" cy="385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22430" y="152387"/>
            <a:ext cx="914649" cy="3857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65367" y="195249"/>
            <a:ext cx="914649" cy="3857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36879" y="180961"/>
            <a:ext cx="914649" cy="385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965530" y="195248"/>
            <a:ext cx="1109662" cy="3857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75" y="6419311"/>
            <a:ext cx="942975" cy="4386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837" y="6389463"/>
            <a:ext cx="936501" cy="4356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450602"/>
            <a:ext cx="1086073" cy="4073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80" y="6414345"/>
            <a:ext cx="860781" cy="3865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05" y="6443663"/>
            <a:ext cx="860781" cy="342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18" y="6443663"/>
            <a:ext cx="860781" cy="342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31" y="6443663"/>
            <a:ext cx="860781" cy="342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68" y="6400800"/>
            <a:ext cx="860781" cy="342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43" y="6443663"/>
            <a:ext cx="860781" cy="3429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92" y="6415088"/>
            <a:ext cx="860781" cy="342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781" y="6429376"/>
            <a:ext cx="860781" cy="342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81" y="6392375"/>
            <a:ext cx="860781" cy="3656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93" y="6450603"/>
            <a:ext cx="860781" cy="4073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18" y="6457950"/>
            <a:ext cx="860781" cy="3429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43" y="6443663"/>
            <a:ext cx="860781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EA41FD3-72F4-4F58-AB84-678C11321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1814514"/>
            <a:ext cx="7672387" cy="4529764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2856C5DA-6545-4178-A608-A20446C41B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1" b="90226" l="6069" r="92876">
                        <a14:foregroundMark x1="8971" y1="68421" x2="15831" y2="83459"/>
                        <a14:foregroundMark x1="15831" y1="83459" x2="44855" y2="94737"/>
                        <a14:foregroundMark x1="44855" y1="94737" x2="62797" y2="90226"/>
                        <a14:foregroundMark x1="62797" y1="90226" x2="80739" y2="90226"/>
                        <a14:foregroundMark x1="84960" y1="80451" x2="85224" y2="59398"/>
                        <a14:foregroundMark x1="87071" y1="68421" x2="88918" y2="56391"/>
                        <a14:foregroundMark x1="80211" y1="66165" x2="79683" y2="33083"/>
                        <a14:foregroundMark x1="78100" y1="68421" x2="75462" y2="60902"/>
                        <a14:foregroundMark x1="75462" y1="60902" x2="72032" y2="45865"/>
                        <a14:foregroundMark x1="10026" y1="84962" x2="8179" y2="67669"/>
                        <a14:foregroundMark x1="7124" y1="63910" x2="6069" y2="55639"/>
                        <a14:foregroundMark x1="23483" y1="27068" x2="23483" y2="20301"/>
                        <a14:foregroundMark x1="80475" y1="33083" x2="80211" y2="27068"/>
                        <a14:foregroundMark x1="88918" y1="52632" x2="90237" y2="41353"/>
                        <a14:foregroundMark x1="89974" y1="52632" x2="91557" y2="46617"/>
                        <a14:foregroundMark x1="89446" y1="57895" x2="92084" y2="50376"/>
                        <a14:foregroundMark x1="92084" y1="50376" x2="92084" y2="50376"/>
                        <a14:foregroundMark x1="89182" y1="47368" x2="90765" y2="33835"/>
                        <a14:foregroundMark x1="80475" y1="33083" x2="80739" y2="21805"/>
                        <a14:foregroundMark x1="80739" y1="21805" x2="81530" y2="18045"/>
                        <a14:foregroundMark x1="23483" y1="21053" x2="22955" y2="14286"/>
                        <a14:foregroundMark x1="81530" y1="15789" x2="82058" y2="8271"/>
                        <a14:foregroundMark x1="87071" y1="48872" x2="87071" y2="37594"/>
                        <a14:foregroundMark x1="87071" y1="37594" x2="86280" y2="25564"/>
                        <a14:foregroundMark x1="90765" y1="37594" x2="90765" y2="27820"/>
                        <a14:foregroundMark x1="90765" y1="27820" x2="90765" y2="27820"/>
                        <a14:foregroundMark x1="91557" y1="50376" x2="92876" y2="41353"/>
                        <a14:foregroundMark x1="28232" y1="61654" x2="29288" y2="53383"/>
                        <a14:foregroundMark x1="31398" y1="66917" x2="31398" y2="58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1" r="7590" b="5994"/>
          <a:stretch/>
        </p:blipFill>
        <p:spPr>
          <a:xfrm>
            <a:off x="800100" y="3943350"/>
            <a:ext cx="10872787" cy="2807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E9771B-1D6C-4E60-8B3E-C0B20643F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0478" y="5968440"/>
            <a:ext cx="783865" cy="750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AF4C00-2FC1-4D21-B99F-8CE459780B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54" y="849250"/>
            <a:ext cx="783865" cy="7509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4B2C9C8-D44F-4CE1-8253-8AE7A84F406A}"/>
              </a:ext>
            </a:extLst>
          </p:cNvPr>
          <p:cNvSpPr/>
          <p:nvPr/>
        </p:nvSpPr>
        <p:spPr>
          <a:xfrm>
            <a:off x="2018671" y="1341078"/>
            <a:ext cx="8386145" cy="2535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40" y="4986888"/>
            <a:ext cx="783865" cy="750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E9771B-1D6C-4E60-8B3E-C0B20643F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6178" y="5839853"/>
            <a:ext cx="783865" cy="7509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52" y="5915575"/>
            <a:ext cx="783865" cy="750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8AF4C00-2FC1-4D21-B99F-8CE459780B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54" y="849250"/>
            <a:ext cx="783865" cy="750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2212" y="42862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88231" y="176198"/>
            <a:ext cx="1057524" cy="385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50242" y="166674"/>
            <a:ext cx="914649" cy="3857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07467" y="166674"/>
            <a:ext cx="914649" cy="385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21842" y="152387"/>
            <a:ext cx="914649" cy="3857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79067" y="138099"/>
            <a:ext cx="914649" cy="3857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36292" y="152387"/>
            <a:ext cx="914649" cy="385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36380" y="138099"/>
            <a:ext cx="914649" cy="3857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50742" y="138099"/>
            <a:ext cx="914649" cy="3857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07967" y="123812"/>
            <a:ext cx="914649" cy="3857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22342" y="138099"/>
            <a:ext cx="914649" cy="3857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65280" y="123812"/>
            <a:ext cx="914649" cy="3857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08217" y="166674"/>
            <a:ext cx="914649" cy="3857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79729" y="152386"/>
            <a:ext cx="914649" cy="3857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908380" y="166673"/>
            <a:ext cx="1109662" cy="3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0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C 0.04023 -0.01366 0.0806 -0.02755 0.11119 -0.0132 C 0.14179 0.00162 0.1638 0.04259 0.18359 0.0875 C 0.20338 0.13264 0.19583 0.21643 0.22994 0.25694 C 0.26432 0.29768 0.3289 0.29167 0.38893 0.33148 C 0.44896 0.37176 0.53229 0.46875 0.58984 0.49722 C 0.64752 0.52593 0.69258 0.47731 0.73476 0.50278 C 0.77682 0.5287 0.82409 0.62407 0.84271 0.65185 C 0.86146 0.67986 0.85429 0.67523 0.84713 0.670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34" y="3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5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C 0.04049 -0.01412 0.08125 -0.02847 0.11198 -0.01342 C 0.14284 0.00162 0.16497 0.04398 0.18503 0.09028 C 0.20495 0.13681 0.19727 0.22292 0.23177 0.26505 C 0.26628 0.30672 0.33138 0.30047 0.39193 0.34167 C 0.45234 0.38287 0.5362 0.48287 0.59427 0.51227 C 0.65234 0.5419 0.69779 0.4919 0.74023 0.51829 C 0.78268 0.54491 0.83021 0.64283 0.84909 0.67176 C 0.86797 0.70047 0.86068 0.69584 0.85352 0.69097 " pathEditMode="relative" rAng="0" ptsTypes="AAAAAAAAA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47" y="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88656" y="316818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81590" y="5913511"/>
            <a:ext cx="4038600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প্রয়োজন হয়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14614" y="290853"/>
            <a:ext cx="5288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4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40719" y="5940207"/>
            <a:ext cx="380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রেলগাড়ি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58977" y="403175"/>
            <a:ext cx="594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রেলগাড়ি কীসের সাহায্যে চলে?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0426" y="5884937"/>
            <a:ext cx="594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তেলের সাহায্যে চলে।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0614" y="337735"/>
            <a:ext cx="1015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কিছু চালাতে বা চলাচল করতে কীসের প্রয়োজন হয়?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9586913" y="1214439"/>
            <a:ext cx="2128837" cy="238601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</a:t>
            </a:r>
            <a:r>
              <a:rPr lang="en-US" sz="22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টিভিতে</a:t>
            </a:r>
            <a:r>
              <a:rPr lang="bn-IN" sz="22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2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 </a:t>
            </a:r>
            <a:endParaRPr lang="en-US" sz="22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E22094-B9C2-4446-BAC6-0719EB291B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1308" r="6904" b="8538"/>
          <a:stretch/>
        </p:blipFill>
        <p:spPr>
          <a:xfrm>
            <a:off x="2476968" y="1300164"/>
            <a:ext cx="7019606" cy="4504738"/>
          </a:xfrm>
          <a:prstGeom prst="rect">
            <a:avLst/>
          </a:prstGeom>
        </p:spPr>
      </p:pic>
      <p:pic>
        <p:nvPicPr>
          <p:cNvPr id="3" name="vlc-record-2021-08-31-20h00m02s-vlc-record-2021-08-30-23h44m26s-Video_1630365528.wmv-.asf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8925" y="1671638"/>
            <a:ext cx="6243638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32" grpId="0"/>
      <p:bldP spid="32" grpId="1"/>
      <p:bldP spid="33" grpId="0"/>
      <p:bldP spid="34" grpId="0"/>
      <p:bldP spid="36" grpId="0"/>
      <p:bldP spid="36" grpId="1"/>
      <p:bldP spid="37" grpId="0"/>
      <p:bldP spid="37" grpId="1"/>
      <p:bldP spid="38" grpId="0"/>
      <p:bldP spid="38" grpId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3326821" y="304801"/>
            <a:ext cx="533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নিচের ছবিতে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দেখতে পাচ্ছ?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922131" y="5166528"/>
            <a:ext cx="559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বিভিন্ন ধরনের প্রাকৃতিক শক্তির উৎস।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951" y="1757363"/>
            <a:ext cx="2758711" cy="218598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9" name="TextBox 7"/>
          <p:cNvSpPr txBox="1"/>
          <p:nvPr/>
        </p:nvSpPr>
        <p:spPr>
          <a:xfrm>
            <a:off x="3796890" y="4071565"/>
            <a:ext cx="109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"/>
          <p:cNvSpPr txBox="1"/>
          <p:nvPr/>
        </p:nvSpPr>
        <p:spPr>
          <a:xfrm>
            <a:off x="6299443" y="4071567"/>
            <a:ext cx="216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471" y="1757363"/>
            <a:ext cx="2607253" cy="21288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2E4EAB9C-7B74-4DEE-B55F-DD235CD785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19" b="8274"/>
          <a:stretch/>
        </p:blipFill>
        <p:spPr>
          <a:xfrm>
            <a:off x="8933585" y="1771650"/>
            <a:ext cx="2767878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4" name="TextBox 7"/>
          <p:cNvSpPr txBox="1"/>
          <p:nvPr/>
        </p:nvSpPr>
        <p:spPr>
          <a:xfrm>
            <a:off x="1217635" y="4071565"/>
            <a:ext cx="104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7"/>
          <p:cNvSpPr txBox="1"/>
          <p:nvPr/>
        </p:nvSpPr>
        <p:spPr>
          <a:xfrm>
            <a:off x="9256900" y="4071565"/>
            <a:ext cx="207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স্রোত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14638" y="433387"/>
            <a:ext cx="563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কোন ধরনের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417661" y="376238"/>
            <a:ext cx="101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প্রয়োজনীয় শক্তি আমরা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পেয়ে থাকি?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45747" y="5122963"/>
            <a:ext cx="4983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 পেয়ে থাকি।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B9DFD65-57B2-4188-9F91-20588F173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5"/>
          <a:stretch/>
        </p:blipFill>
        <p:spPr>
          <a:xfrm>
            <a:off x="414338" y="1757362"/>
            <a:ext cx="2584403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54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7" grpId="1"/>
      <p:bldP spid="89" grpId="0"/>
      <p:bldP spid="90" grpId="0"/>
      <p:bldP spid="94" grpId="0"/>
      <p:bldP spid="95" grpId="0"/>
      <p:bldP spid="96" grpId="0"/>
      <p:bldP spid="96" grpId="1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AC397BE-0E54-4548-AF44-79137D27D8D9}"/>
              </a:ext>
            </a:extLst>
          </p:cNvPr>
          <p:cNvSpPr/>
          <p:nvPr/>
        </p:nvSpPr>
        <p:spPr>
          <a:xfrm>
            <a:off x="277571" y="1002239"/>
            <a:ext cx="3087998" cy="825227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</a:p>
        </p:txBody>
      </p:sp>
      <p:sp>
        <p:nvSpPr>
          <p:cNvPr id="3" name="Freeform: Shape 5">
            <a:extLst>
              <a:ext uri="{FF2B5EF4-FFF2-40B4-BE49-F238E27FC236}">
                <a16:creationId xmlns="" xmlns:a16="http://schemas.microsoft.com/office/drawing/2014/main" id="{C8DD9046-6D62-4F3C-8B4C-AFA4B6D46BA8}"/>
              </a:ext>
            </a:extLst>
          </p:cNvPr>
          <p:cNvSpPr/>
          <p:nvPr/>
        </p:nvSpPr>
        <p:spPr>
          <a:xfrm rot="16200000">
            <a:off x="4757739" y="-1014413"/>
            <a:ext cx="1685925" cy="4914897"/>
          </a:xfrm>
          <a:custGeom>
            <a:avLst/>
            <a:gdLst>
              <a:gd name="connsiteX0" fmla="*/ 0 w 1437253"/>
              <a:gd name="connsiteY0" fmla="*/ 3 h 5149660"/>
              <a:gd name="connsiteX1" fmla="*/ 0 w 1437253"/>
              <a:gd name="connsiteY1" fmla="*/ 3 h 5149660"/>
              <a:gd name="connsiteX2" fmla="*/ 0 w 1437253"/>
              <a:gd name="connsiteY2" fmla="*/ 3 h 5149660"/>
              <a:gd name="connsiteX3" fmla="*/ 0 w 1437253"/>
              <a:gd name="connsiteY3" fmla="*/ 4970004 h 5149660"/>
              <a:gd name="connsiteX4" fmla="*/ 1 w 1437253"/>
              <a:gd name="connsiteY4" fmla="*/ 62728 h 5149660"/>
              <a:gd name="connsiteX5" fmla="*/ 11224 w 1437253"/>
              <a:gd name="connsiteY5" fmla="*/ 94527 h 5149660"/>
              <a:gd name="connsiteX6" fmla="*/ 573798 w 1437253"/>
              <a:gd name="connsiteY6" fmla="*/ 238731 h 5149660"/>
              <a:gd name="connsiteX7" fmla="*/ 718626 w 1437253"/>
              <a:gd name="connsiteY7" fmla="*/ 242381 h 5149660"/>
              <a:gd name="connsiteX8" fmla="*/ 1437252 w 1437253"/>
              <a:gd name="connsiteY8" fmla="*/ 62725 h 5149660"/>
              <a:gd name="connsiteX9" fmla="*/ 1437252 w 1437253"/>
              <a:gd name="connsiteY9" fmla="*/ 0 h 5149660"/>
              <a:gd name="connsiteX10" fmla="*/ 1437253 w 1437253"/>
              <a:gd name="connsiteY10" fmla="*/ 3 h 5149660"/>
              <a:gd name="connsiteX11" fmla="*/ 1437252 w 1437253"/>
              <a:gd name="connsiteY11" fmla="*/ 4970004 h 5149660"/>
              <a:gd name="connsiteX12" fmla="*/ 718626 w 1437253"/>
              <a:gd name="connsiteY12" fmla="*/ 5149660 h 5149660"/>
              <a:gd name="connsiteX13" fmla="*/ 573798 w 1437253"/>
              <a:gd name="connsiteY13" fmla="*/ 5146010 h 5149660"/>
              <a:gd name="connsiteX14" fmla="*/ 0 w 1437253"/>
              <a:gd name="connsiteY14" fmla="*/ 4970004 h 514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7253" h="5149660">
                <a:moveTo>
                  <a:pt x="0" y="3"/>
                </a:moveTo>
                <a:lnTo>
                  <a:pt x="0" y="3"/>
                </a:lnTo>
                <a:lnTo>
                  <a:pt x="0" y="3"/>
                </a:lnTo>
                <a:close/>
                <a:moveTo>
                  <a:pt x="0" y="4970004"/>
                </a:moveTo>
                <a:lnTo>
                  <a:pt x="1" y="62728"/>
                </a:lnTo>
                <a:lnTo>
                  <a:pt x="11224" y="94527"/>
                </a:lnTo>
                <a:cubicBezTo>
                  <a:pt x="62851" y="166782"/>
                  <a:pt x="287266" y="224073"/>
                  <a:pt x="573798" y="238731"/>
                </a:cubicBezTo>
                <a:cubicBezTo>
                  <a:pt x="620579" y="241124"/>
                  <a:pt x="669015" y="242381"/>
                  <a:pt x="718626" y="242381"/>
                </a:cubicBezTo>
                <a:cubicBezTo>
                  <a:pt x="1115512" y="242381"/>
                  <a:pt x="1437252" y="161946"/>
                  <a:pt x="1437252" y="62725"/>
                </a:cubicBezTo>
                <a:lnTo>
                  <a:pt x="1437252" y="0"/>
                </a:lnTo>
                <a:lnTo>
                  <a:pt x="1437253" y="3"/>
                </a:lnTo>
                <a:cubicBezTo>
                  <a:pt x="1437253" y="1656670"/>
                  <a:pt x="1437252" y="3313337"/>
                  <a:pt x="1437252" y="4970004"/>
                </a:cubicBezTo>
                <a:cubicBezTo>
                  <a:pt x="1437252" y="5069225"/>
                  <a:pt x="1115512" y="5149660"/>
                  <a:pt x="718626" y="5149660"/>
                </a:cubicBezTo>
                <a:cubicBezTo>
                  <a:pt x="669015" y="5149660"/>
                  <a:pt x="620579" y="5148403"/>
                  <a:pt x="573798" y="5146010"/>
                </a:cubicBezTo>
                <a:cubicBezTo>
                  <a:pt x="246332" y="5129257"/>
                  <a:pt x="0" y="5056822"/>
                  <a:pt x="0" y="497000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72000">
                <a:schemeClr val="accent1">
                  <a:lumMod val="40000"/>
                  <a:lumOff val="60000"/>
                </a:schemeClr>
              </a:gs>
              <a:gs pos="38000">
                <a:schemeClr val="bg1"/>
              </a:gs>
              <a:gs pos="23000">
                <a:schemeClr val="accent1">
                  <a:lumMod val="60000"/>
                  <a:lumOff val="40000"/>
                </a:schemeClr>
              </a:gs>
              <a:gs pos="100000">
                <a:srgbClr val="241C88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88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6EE7F3-D357-4960-8CF1-A49909A843D9}"/>
              </a:ext>
            </a:extLst>
          </p:cNvPr>
          <p:cNvSpPr/>
          <p:nvPr/>
        </p:nvSpPr>
        <p:spPr>
          <a:xfrm>
            <a:off x="3345992" y="1041927"/>
            <a:ext cx="4397833" cy="1440780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 উ</a:t>
            </a:r>
            <a:r>
              <a:rPr lang="bn-IN" sz="4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ৎপাদনে প্রাকৃতিক সম্পদের ব্যবহার </a:t>
            </a:r>
            <a:r>
              <a:rPr lang="en-US" sz="4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9050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: Shape 6">
            <a:extLst>
              <a:ext uri="{FF2B5EF4-FFF2-40B4-BE49-F238E27FC236}">
                <a16:creationId xmlns="" xmlns:a16="http://schemas.microsoft.com/office/drawing/2014/main" id="{2E31010C-0EA3-447F-A16A-574E187C4805}"/>
              </a:ext>
            </a:extLst>
          </p:cNvPr>
          <p:cNvSpPr/>
          <p:nvPr/>
        </p:nvSpPr>
        <p:spPr>
          <a:xfrm rot="5400000">
            <a:off x="4814892" y="-857245"/>
            <a:ext cx="1685923" cy="4629154"/>
          </a:xfrm>
          <a:custGeom>
            <a:avLst/>
            <a:gdLst>
              <a:gd name="connsiteX0" fmla="*/ 0 w 1437253"/>
              <a:gd name="connsiteY0" fmla="*/ 3 h 5149660"/>
              <a:gd name="connsiteX1" fmla="*/ 0 w 1437253"/>
              <a:gd name="connsiteY1" fmla="*/ 3 h 5149660"/>
              <a:gd name="connsiteX2" fmla="*/ 0 w 1437253"/>
              <a:gd name="connsiteY2" fmla="*/ 3 h 5149660"/>
              <a:gd name="connsiteX3" fmla="*/ 0 w 1437253"/>
              <a:gd name="connsiteY3" fmla="*/ 4970004 h 5149660"/>
              <a:gd name="connsiteX4" fmla="*/ 1 w 1437253"/>
              <a:gd name="connsiteY4" fmla="*/ 62728 h 5149660"/>
              <a:gd name="connsiteX5" fmla="*/ 11224 w 1437253"/>
              <a:gd name="connsiteY5" fmla="*/ 94527 h 5149660"/>
              <a:gd name="connsiteX6" fmla="*/ 573798 w 1437253"/>
              <a:gd name="connsiteY6" fmla="*/ 238731 h 5149660"/>
              <a:gd name="connsiteX7" fmla="*/ 718626 w 1437253"/>
              <a:gd name="connsiteY7" fmla="*/ 242381 h 5149660"/>
              <a:gd name="connsiteX8" fmla="*/ 1437252 w 1437253"/>
              <a:gd name="connsiteY8" fmla="*/ 62725 h 5149660"/>
              <a:gd name="connsiteX9" fmla="*/ 1437252 w 1437253"/>
              <a:gd name="connsiteY9" fmla="*/ 0 h 5149660"/>
              <a:gd name="connsiteX10" fmla="*/ 1437253 w 1437253"/>
              <a:gd name="connsiteY10" fmla="*/ 3 h 5149660"/>
              <a:gd name="connsiteX11" fmla="*/ 1437252 w 1437253"/>
              <a:gd name="connsiteY11" fmla="*/ 4970004 h 5149660"/>
              <a:gd name="connsiteX12" fmla="*/ 718626 w 1437253"/>
              <a:gd name="connsiteY12" fmla="*/ 5149660 h 5149660"/>
              <a:gd name="connsiteX13" fmla="*/ 573798 w 1437253"/>
              <a:gd name="connsiteY13" fmla="*/ 5146010 h 5149660"/>
              <a:gd name="connsiteX14" fmla="*/ 0 w 1437253"/>
              <a:gd name="connsiteY14" fmla="*/ 4970004 h 514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7253" h="5149660">
                <a:moveTo>
                  <a:pt x="0" y="3"/>
                </a:moveTo>
                <a:lnTo>
                  <a:pt x="0" y="3"/>
                </a:lnTo>
                <a:lnTo>
                  <a:pt x="0" y="3"/>
                </a:lnTo>
                <a:close/>
                <a:moveTo>
                  <a:pt x="0" y="4970004"/>
                </a:moveTo>
                <a:lnTo>
                  <a:pt x="1" y="62728"/>
                </a:lnTo>
                <a:lnTo>
                  <a:pt x="11224" y="94527"/>
                </a:lnTo>
                <a:cubicBezTo>
                  <a:pt x="62851" y="166782"/>
                  <a:pt x="287266" y="224073"/>
                  <a:pt x="573798" y="238731"/>
                </a:cubicBezTo>
                <a:cubicBezTo>
                  <a:pt x="620579" y="241124"/>
                  <a:pt x="669015" y="242381"/>
                  <a:pt x="718626" y="242381"/>
                </a:cubicBezTo>
                <a:cubicBezTo>
                  <a:pt x="1115512" y="242381"/>
                  <a:pt x="1437252" y="161946"/>
                  <a:pt x="1437252" y="62725"/>
                </a:cubicBezTo>
                <a:lnTo>
                  <a:pt x="1437252" y="0"/>
                </a:lnTo>
                <a:lnTo>
                  <a:pt x="1437253" y="3"/>
                </a:lnTo>
                <a:cubicBezTo>
                  <a:pt x="1437253" y="1656670"/>
                  <a:pt x="1437252" y="3313337"/>
                  <a:pt x="1437252" y="4970004"/>
                </a:cubicBezTo>
                <a:cubicBezTo>
                  <a:pt x="1437252" y="5069225"/>
                  <a:pt x="1115512" y="5149660"/>
                  <a:pt x="718626" y="5149660"/>
                </a:cubicBezTo>
                <a:cubicBezTo>
                  <a:pt x="669015" y="5149660"/>
                  <a:pt x="620579" y="5148403"/>
                  <a:pt x="573798" y="5146010"/>
                </a:cubicBezTo>
                <a:cubicBezTo>
                  <a:pt x="246332" y="5129257"/>
                  <a:pt x="0" y="5056822"/>
                  <a:pt x="0" y="497000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78000">
                <a:schemeClr val="accent1">
                  <a:lumMod val="40000"/>
                  <a:lumOff val="60000"/>
                </a:schemeClr>
              </a:gs>
              <a:gs pos="41000">
                <a:schemeClr val="bg1"/>
              </a:gs>
              <a:gs pos="23000">
                <a:schemeClr val="accent1">
                  <a:lumMod val="60000"/>
                  <a:lumOff val="40000"/>
                </a:schemeClr>
              </a:gs>
              <a:gs pos="100000">
                <a:srgbClr val="241C88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88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7FBBDB-032A-4B70-9717-BCD12D42723E}"/>
              </a:ext>
            </a:extLst>
          </p:cNvPr>
          <p:cNvSpPr/>
          <p:nvPr/>
        </p:nvSpPr>
        <p:spPr>
          <a:xfrm>
            <a:off x="7029449" y="733956"/>
            <a:ext cx="5600701" cy="1440780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bn-IN" sz="4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 উৎপাদনে প্রাকৃতিক সম্পদের ব্যবহার </a:t>
            </a:r>
            <a:r>
              <a:rPr lang="en-US" sz="4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9050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9CF722-C39C-4157-A8B8-3A669F6DCAAD}"/>
              </a:ext>
            </a:extLst>
          </p:cNvPr>
          <p:cNvSpPr/>
          <p:nvPr/>
        </p:nvSpPr>
        <p:spPr>
          <a:xfrm>
            <a:off x="4076412" y="1056227"/>
            <a:ext cx="3087998" cy="825227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3" y="2558168"/>
            <a:ext cx="6643687" cy="407599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732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2.96296E-6 L -0.32791 0.00046 " pathEditMode="relative" rAng="0" ptsTypes="AA">
                                          <p:cBhvr>
                                            <p:cTn id="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292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63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0 L 0.35125 0 " pathEditMode="relative" rAng="0" ptsTypes="AA">
                                          <p:cBhvr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2.59259E-6 L 0.35014 2.59259E-6 " pathEditMode="relative" rAng="0" ptsTypes="AA">
                                          <p:cBhvr>
                                            <p:cTn id="1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35" presetClass="path" presetSubtype="0" fill="hold" grpId="1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33333E-6 L -0.34527 0.00371 " pathEditMode="relative" rAng="0" ptsTypes="AA" p14:bounceEnd="45000">
                                          <p:cBhvr>
                                            <p:cTn id="2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92" y="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4" grpId="0"/>
          <p:bldP spid="4" grpId="1"/>
          <p:bldP spid="7" grpId="0"/>
          <p:bldP spid="7" grpId="1"/>
          <p:bldP spid="6" grpId="0"/>
          <p:bldP spid="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2.96296E-6 L -0.32791 0.00046 " pathEditMode="relative" rAng="0" ptsTypes="AA">
                                          <p:cBhvr>
                                            <p:cTn id="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292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63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0 L 0.35125 0 " pathEditMode="relative" rAng="0" ptsTypes="AA">
                                          <p:cBhvr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2.59259E-6 L 0.35014 2.59259E-6 " pathEditMode="relative" rAng="0" ptsTypes="AA">
                                          <p:cBhvr>
                                            <p:cTn id="1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35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33333E-6 L -0.34527 0.00371 " pathEditMode="relative" rAng="0" ptsTypes="AA">
                                          <p:cBhvr>
                                            <p:cTn id="2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92" y="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4" grpId="0"/>
          <p:bldP spid="4" grpId="1"/>
          <p:bldP spid="7" grpId="0"/>
          <p:bldP spid="7" grpId="1"/>
          <p:bldP spid="6" grpId="0"/>
          <p:bldP spid="6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755915" y="471859"/>
            <a:ext cx="8175346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427174" y="1914896"/>
            <a:ext cx="817534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IN" sz="48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শিক্ষার্থীরা............</a:t>
            </a:r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41A408-4548-4DBF-9762-A0CFEFFFB0BD}"/>
              </a:ext>
            </a:extLst>
          </p:cNvPr>
          <p:cNvSpPr txBox="1"/>
          <p:nvPr/>
        </p:nvSpPr>
        <p:spPr>
          <a:xfrm rot="10800000" flipH="1" flipV="1">
            <a:off x="1223964" y="2728352"/>
            <a:ext cx="105775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১৭.৩.১ সৌরশক্তি ও বায়ুপ্রবাহকে প্রাকৃতিক সম্পদ হিসেবে বর্ণনা করতে 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১৭.৩.২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সৌরশক্তিকে আহরণ করার প্রযুক্তিগত পদ্ধতি বলতে 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১৭.৩.৩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বায়ুশক্তিকে আহরণ করার প্রযুক্তিগত পদ্ধতি বর্ণনা করতে 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১৭.৪.২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প্রাকৃতিক সম্পদের যথাযথ ব্যবহার বর্ণনা করতে পারবে।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3944" y="161910"/>
            <a:ext cx="1057524" cy="385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35955" y="152386"/>
            <a:ext cx="914649" cy="385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93180" y="152386"/>
            <a:ext cx="914649" cy="385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07555" y="138099"/>
            <a:ext cx="914649" cy="385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64780" y="123811"/>
            <a:ext cx="914649" cy="385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22005" y="138099"/>
            <a:ext cx="914649" cy="385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22093" y="123811"/>
            <a:ext cx="914649" cy="385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36455" y="123811"/>
            <a:ext cx="914649" cy="385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93680" y="109524"/>
            <a:ext cx="914649" cy="3857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08055" y="123811"/>
            <a:ext cx="914649" cy="385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0993" y="109524"/>
            <a:ext cx="914649" cy="3857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93930" y="152386"/>
            <a:ext cx="914649" cy="3857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65442" y="138098"/>
            <a:ext cx="914649" cy="385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94093" y="152385"/>
            <a:ext cx="1109662" cy="3857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75" y="6257989"/>
            <a:ext cx="942975" cy="6000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837" y="6229248"/>
            <a:ext cx="936501" cy="5958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300788"/>
            <a:ext cx="1086073" cy="5572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80" y="6272213"/>
            <a:ext cx="860781" cy="5286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05" y="6317566"/>
            <a:ext cx="860781" cy="4689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18" y="6317566"/>
            <a:ext cx="860781" cy="4689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31" y="6317566"/>
            <a:ext cx="860781" cy="4689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68" y="6274703"/>
            <a:ext cx="860781" cy="4689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43" y="6317566"/>
            <a:ext cx="860781" cy="4689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92" y="6288991"/>
            <a:ext cx="860781" cy="4689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781" y="6303279"/>
            <a:ext cx="860781" cy="4689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81" y="6257925"/>
            <a:ext cx="860781" cy="5000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93" y="6272213"/>
            <a:ext cx="860781" cy="5572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18" y="6331853"/>
            <a:ext cx="860781" cy="46899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43" y="6317566"/>
            <a:ext cx="860781" cy="46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151910" y="511103"/>
            <a:ext cx="770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তোমরা বলতে পার শক্তির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উৎস কী?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39041" y="566309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সূর্যের আলো </a:t>
            </a:r>
          </a:p>
        </p:txBody>
      </p:sp>
      <p:pic>
        <p:nvPicPr>
          <p:cNvPr id="39" name="Picture 2" descr="Image result for সূর্যের আল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575" y="1800226"/>
            <a:ext cx="4814887" cy="35861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" name="Picture 2" descr="C:\Users\AKIL\Documents\shokti\সূর্য--800x4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513" y="1771650"/>
            <a:ext cx="4786312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3964288" y="557867"/>
            <a:ext cx="533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নিচের ছবিতে কী দেখতে পাচ্ছ?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67614" y="566309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সূর্যের আলো </a:t>
            </a:r>
          </a:p>
        </p:txBody>
      </p:sp>
    </p:spTree>
    <p:extLst>
      <p:ext uri="{BB962C8B-B14F-4D97-AF65-F5344CB8AC3E}">
        <p14:creationId xmlns:p14="http://schemas.microsoft.com/office/powerpoint/2010/main" val="9878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8" grpId="1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" y="2257426"/>
            <a:ext cx="3477836" cy="250031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000" b="-2836"/>
          <a:stretch/>
        </p:blipFill>
        <p:spPr>
          <a:xfrm>
            <a:off x="4861992" y="3094672"/>
            <a:ext cx="2877195" cy="4571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976" y="2257424"/>
            <a:ext cx="3543300" cy="252888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3483570" y="827206"/>
            <a:ext cx="618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শক্তিই কোনো বস্তুকে কী করতে পারে?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03514" y="5233786"/>
            <a:ext cx="228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নাড়াতে পারে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48823" y="5319511"/>
            <a:ext cx="29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শব্দ সৃষ্টি করতে পারে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14215" y="5333799"/>
            <a:ext cx="40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আলো ও তাপ উৎপন্ন করতে পারে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634C36-45CD-48EF-8FE8-D779CAC91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88" y="2257426"/>
            <a:ext cx="3500437" cy="2543174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133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2" y="2000250"/>
            <a:ext cx="3534932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013" y="1985961"/>
            <a:ext cx="3400425" cy="28432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0" t="4011" r="2058" b="4439"/>
          <a:stretch/>
        </p:blipFill>
        <p:spPr>
          <a:xfrm>
            <a:off x="8386764" y="1985962"/>
            <a:ext cx="3314700" cy="28146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TextBox 39"/>
          <p:cNvSpPr txBox="1"/>
          <p:nvPr/>
        </p:nvSpPr>
        <p:spPr>
          <a:xfrm>
            <a:off x="1265848" y="5118243"/>
            <a:ext cx="238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 চালাতে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87660" y="5146819"/>
            <a:ext cx="267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টারবাইন ঘোরাতে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20725" y="5132531"/>
            <a:ext cx="2515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করতে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81495" y="5867702"/>
            <a:ext cx="706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এমন কী সব কিছুতেই শক্তির প্রয়োজন। 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05061" y="486971"/>
            <a:ext cx="5610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কোথাই কোথাই শক্তির প্রয়োজন হয়?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671</Words>
  <Application>Microsoft Office PowerPoint</Application>
  <PresentationFormat>Widescreen</PresentationFormat>
  <Paragraphs>115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118</cp:revision>
  <dcterms:created xsi:type="dcterms:W3CDTF">2021-08-30T04:53:41Z</dcterms:created>
  <dcterms:modified xsi:type="dcterms:W3CDTF">2021-09-03T03:48:14Z</dcterms:modified>
</cp:coreProperties>
</file>