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65000">
              <a:srgbClr val="FFFF00"/>
            </a:gs>
            <a:gs pos="90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52400"/>
            <a:ext cx="7772400" cy="2133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000" b="1" dirty="0">
                <a:latin typeface="Cooper Black" panose="0208090404030B020404" pitchFamily="18" charset="0"/>
              </a:rPr>
              <a:t>Articles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05000" y="2362200"/>
            <a:ext cx="7315200" cy="373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Presented to you by</a:t>
            </a:r>
            <a:r>
              <a:rPr lang="en-US" sz="4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Md. </a:t>
            </a:r>
            <a:r>
              <a:rPr lang="en-US" sz="4000" dirty="0" err="1" smtClean="0">
                <a:solidFill>
                  <a:schemeClr val="tx1"/>
                </a:solidFill>
              </a:rPr>
              <a:t>Farid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Uddin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Assistant Teacher (English)</a:t>
            </a:r>
          </a:p>
          <a:p>
            <a:r>
              <a:rPr lang="en-US" sz="4000" dirty="0" err="1" smtClean="0">
                <a:solidFill>
                  <a:schemeClr val="tx1"/>
                </a:solidFill>
              </a:rPr>
              <a:t>Dupchanchia</a:t>
            </a:r>
            <a:r>
              <a:rPr lang="en-US" sz="4000" dirty="0" smtClean="0">
                <a:solidFill>
                  <a:schemeClr val="tx1"/>
                </a:solidFill>
              </a:rPr>
              <a:t> D.S </a:t>
            </a:r>
            <a:r>
              <a:rPr lang="en-US" sz="4000" dirty="0" err="1">
                <a:solidFill>
                  <a:schemeClr val="tx1"/>
                </a:solidFill>
              </a:rPr>
              <a:t>F</a:t>
            </a:r>
            <a:r>
              <a:rPr lang="en-US" sz="4000" dirty="0" err="1" smtClean="0">
                <a:solidFill>
                  <a:schemeClr val="tx1"/>
                </a:solidFill>
              </a:rPr>
              <a:t>azil</a:t>
            </a:r>
            <a:r>
              <a:rPr lang="en-US" sz="4000" dirty="0" smtClean="0">
                <a:solidFill>
                  <a:schemeClr val="tx1"/>
                </a:solidFill>
              </a:rPr>
              <a:t> Madrasah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216" y="2400300"/>
            <a:ext cx="2256367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11125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bn-IN" b="1" dirty="0"/>
              <a:t>2.</a:t>
            </a:r>
            <a:r>
              <a:rPr lang="bn-IN" dirty="0"/>
              <a:t> একজন ব্যক্তি বা বস্তুকে বুঝালে তার পূর্বে </a:t>
            </a:r>
            <a:r>
              <a:rPr lang="en-US" dirty="0"/>
              <a:t>a/an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b="1" dirty="0"/>
              <a:t>যেমন-</a:t>
            </a:r>
            <a:r>
              <a:rPr lang="bn-IN" dirty="0"/>
              <a:t> </a:t>
            </a:r>
            <a:r>
              <a:rPr lang="en-US" dirty="0"/>
              <a:t>He bought </a:t>
            </a:r>
            <a:r>
              <a:rPr lang="en-US" dirty="0" smtClean="0"/>
              <a:t>an </a:t>
            </a:r>
            <a:r>
              <a:rPr lang="en-US" dirty="0"/>
              <a:t>orange, He lives in a tiny room.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766" y="3581400"/>
            <a:ext cx="10972800" cy="1752600"/>
          </a:xfrm>
        </p:spPr>
        <p:txBody>
          <a:bodyPr anchor="ctr">
            <a:noAutofit/>
          </a:bodyPr>
          <a:lstStyle/>
          <a:p>
            <a:pPr algn="l"/>
            <a:r>
              <a:rPr lang="bn-IN" sz="4000" b="1" dirty="0" smtClean="0">
                <a:solidFill>
                  <a:schemeClr val="tx1"/>
                </a:solidFill>
              </a:rPr>
              <a:t>3.</a:t>
            </a:r>
            <a:r>
              <a:rPr lang="bn-IN" sz="4000" dirty="0" smtClean="0">
                <a:solidFill>
                  <a:schemeClr val="tx1"/>
                </a:solidFill>
              </a:rPr>
              <a:t> সমজাতীয় কিছু(</a:t>
            </a:r>
            <a:r>
              <a:rPr lang="en-US" sz="4000" dirty="0" smtClean="0">
                <a:solidFill>
                  <a:schemeClr val="tx1"/>
                </a:solidFill>
              </a:rPr>
              <a:t>the same, the certain) </a:t>
            </a:r>
            <a:r>
              <a:rPr lang="bn-IN" sz="4000" dirty="0" smtClean="0">
                <a:solidFill>
                  <a:schemeClr val="tx1"/>
                </a:solidFill>
              </a:rPr>
              <a:t>ইত্যাদি অর্থ প্রকাশ করতে </a:t>
            </a:r>
            <a:r>
              <a:rPr lang="en-US" sz="4000" dirty="0" smtClean="0">
                <a:solidFill>
                  <a:schemeClr val="tx1"/>
                </a:solidFill>
              </a:rPr>
              <a:t>singular common noun </a:t>
            </a:r>
            <a:r>
              <a:rPr lang="bn-IN" sz="4000" dirty="0" smtClean="0">
                <a:solidFill>
                  <a:schemeClr val="tx1"/>
                </a:solidFill>
              </a:rPr>
              <a:t>এর পূর্বে </a:t>
            </a:r>
            <a:r>
              <a:rPr lang="en-US" sz="4000" dirty="0" smtClean="0">
                <a:solidFill>
                  <a:schemeClr val="tx1"/>
                </a:solidFill>
              </a:rPr>
              <a:t>a/an </a:t>
            </a:r>
            <a:r>
              <a:rPr lang="bn-IN" sz="4000" dirty="0" smtClean="0">
                <a:solidFill>
                  <a:schemeClr val="tx1"/>
                </a:solidFill>
              </a:rPr>
              <a:t>বসে। </a:t>
            </a:r>
            <a:br>
              <a:rPr lang="bn-IN" sz="4000" dirty="0" smtClean="0">
                <a:solidFill>
                  <a:schemeClr val="tx1"/>
                </a:solidFill>
              </a:rPr>
            </a:br>
            <a:r>
              <a:rPr lang="bn-IN" sz="4000" b="1" dirty="0" smtClean="0">
                <a:solidFill>
                  <a:schemeClr val="tx1"/>
                </a:solidFill>
              </a:rPr>
              <a:t>যেমন</a:t>
            </a:r>
            <a:r>
              <a:rPr lang="bn-IN" sz="4000" dirty="0" smtClean="0">
                <a:solidFill>
                  <a:schemeClr val="tx1"/>
                </a:solidFill>
              </a:rPr>
              <a:t/>
            </a:r>
            <a:br>
              <a:rPr lang="bn-IN" sz="4000" dirty="0" smtClean="0">
                <a:solidFill>
                  <a:schemeClr val="tx1"/>
                </a:solidFill>
              </a:rPr>
            </a:br>
            <a:r>
              <a:rPr lang="bn-IN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smtClean="0">
                <a:solidFill>
                  <a:schemeClr val="tx1"/>
                </a:solidFill>
              </a:rPr>
              <a:t>Birds of a feather flock together.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Criminals are of a (the same) character.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There lived a farmer. 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29608"/>
            <a:ext cx="11887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</a:rPr>
              <a:t>4.</a:t>
            </a:r>
            <a:r>
              <a:rPr lang="en-US" sz="4000" dirty="0">
                <a:solidFill>
                  <a:srgbClr val="002060"/>
                </a:solidFill>
              </a:rPr>
              <a:t> Preposition </a:t>
            </a:r>
            <a:r>
              <a:rPr lang="bn-IN" sz="4000" dirty="0">
                <a:solidFill>
                  <a:srgbClr val="002060"/>
                </a:solidFill>
              </a:rPr>
              <a:t>অর্থে কখনো কখনো </a:t>
            </a:r>
            <a:r>
              <a:rPr lang="en-US" sz="4000" dirty="0">
                <a:solidFill>
                  <a:srgbClr val="002060"/>
                </a:solidFill>
              </a:rPr>
              <a:t>a </a:t>
            </a:r>
            <a:r>
              <a:rPr lang="bn-IN" sz="4000" dirty="0">
                <a:solidFill>
                  <a:srgbClr val="002060"/>
                </a:solidFill>
              </a:rPr>
              <a:t>ব্যবহৃত হয়। এরূপ </a:t>
            </a:r>
            <a:r>
              <a:rPr lang="en-US" sz="4000" dirty="0">
                <a:solidFill>
                  <a:srgbClr val="002060"/>
                </a:solidFill>
              </a:rPr>
              <a:t>a </a:t>
            </a:r>
            <a:r>
              <a:rPr lang="bn-IN" sz="4000" dirty="0">
                <a:solidFill>
                  <a:srgbClr val="002060"/>
                </a:solidFill>
              </a:rPr>
              <a:t>কে </a:t>
            </a:r>
            <a:r>
              <a:rPr lang="en-US" sz="4000" dirty="0">
                <a:solidFill>
                  <a:srgbClr val="002060"/>
                </a:solidFill>
              </a:rPr>
              <a:t>disguised preposition </a:t>
            </a:r>
            <a:r>
              <a:rPr lang="bn-IN" sz="4000" dirty="0">
                <a:solidFill>
                  <a:srgbClr val="002060"/>
                </a:solidFill>
              </a:rPr>
              <a:t>বলে। </a:t>
            </a:r>
            <a:br>
              <a:rPr lang="bn-IN" sz="4000" dirty="0">
                <a:solidFill>
                  <a:srgbClr val="002060"/>
                </a:solidFill>
              </a:rPr>
            </a:br>
            <a:r>
              <a:rPr lang="bn-IN" sz="4000" b="1" dirty="0">
                <a:solidFill>
                  <a:srgbClr val="002060"/>
                </a:solidFill>
              </a:rPr>
              <a:t>যেমন-</a:t>
            </a:r>
            <a:r>
              <a:rPr lang="bn-IN" sz="4000" dirty="0">
                <a:solidFill>
                  <a:srgbClr val="002060"/>
                </a:solidFill>
              </a:rPr>
              <a:t> </a:t>
            </a:r>
            <a:r>
              <a:rPr lang="en-US" sz="4000" dirty="0">
                <a:solidFill>
                  <a:srgbClr val="002060"/>
                </a:solidFill>
              </a:rPr>
              <a:t>He went a (on) fishing, She went a (on) shopping.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as-IN" sz="4000" dirty="0"/>
              <a:t/>
            </a:r>
            <a:br>
              <a:rPr lang="as-IN" sz="4000" dirty="0"/>
            </a:br>
            <a:r>
              <a:rPr lang="as-IN" sz="4000" dirty="0"/>
              <a:t/>
            </a:r>
            <a:br>
              <a:rPr lang="as-IN" sz="40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11658600" cy="1371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5.</a:t>
            </a:r>
            <a:r>
              <a:rPr lang="en-US" sz="4000" dirty="0" smtClean="0">
                <a:solidFill>
                  <a:srgbClr val="FF0000"/>
                </a:solidFill>
              </a:rPr>
              <a:t> Few, little, good many, lot of, great many, good deal, </a:t>
            </a:r>
            <a:r>
              <a:rPr lang="en-US" sz="4000" dirty="0" err="1" smtClean="0">
                <a:solidFill>
                  <a:srgbClr val="FF0000"/>
                </a:solidFill>
              </a:rPr>
              <a:t>ইত্যাদি</a:t>
            </a:r>
            <a:r>
              <a:rPr lang="en-US" sz="4000" dirty="0" smtClean="0">
                <a:solidFill>
                  <a:srgbClr val="FF0000"/>
                </a:solidFill>
              </a:rPr>
              <a:t> plural noun </a:t>
            </a:r>
            <a:r>
              <a:rPr lang="en-US" sz="4000" dirty="0" err="1" smtClean="0">
                <a:solidFill>
                  <a:srgbClr val="FF0000"/>
                </a:solidFill>
              </a:rPr>
              <a:t>এর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পূর্বে</a:t>
            </a:r>
            <a:r>
              <a:rPr lang="en-US" sz="4000" dirty="0" smtClean="0">
                <a:solidFill>
                  <a:srgbClr val="FF0000"/>
                </a:solidFill>
              </a:rPr>
              <a:t> a /an </a:t>
            </a:r>
            <a:r>
              <a:rPr lang="en-US" sz="4000" dirty="0" err="1" smtClean="0">
                <a:solidFill>
                  <a:srgbClr val="FF0000"/>
                </a:solidFill>
              </a:rPr>
              <a:t>বসে</a:t>
            </a:r>
            <a:r>
              <a:rPr lang="en-US" sz="4000" dirty="0" smtClean="0">
                <a:solidFill>
                  <a:srgbClr val="FF0000"/>
                </a:solidFill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</a:rPr>
              <a:t>মাঝে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মাঝে</a:t>
            </a:r>
            <a:r>
              <a:rPr lang="en-US" sz="4000" dirty="0" smtClean="0">
                <a:solidFill>
                  <a:srgbClr val="FF0000"/>
                </a:solidFill>
              </a:rPr>
              <a:t> many </a:t>
            </a:r>
            <a:r>
              <a:rPr lang="en-US" sz="4000" dirty="0" err="1" smtClean="0">
                <a:solidFill>
                  <a:srgbClr val="FF0000"/>
                </a:solidFill>
              </a:rPr>
              <a:t>এর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পরে</a:t>
            </a:r>
            <a:r>
              <a:rPr lang="en-US" sz="4000" dirty="0" smtClean="0">
                <a:solidFill>
                  <a:srgbClr val="FF0000"/>
                </a:solidFill>
              </a:rPr>
              <a:t> a /an </a:t>
            </a:r>
            <a:r>
              <a:rPr lang="en-US" sz="4000" dirty="0" err="1" smtClean="0">
                <a:solidFill>
                  <a:srgbClr val="FF0000"/>
                </a:solidFill>
              </a:rPr>
              <a:t>বসে</a:t>
            </a:r>
            <a:r>
              <a:rPr lang="en-US" sz="4000" dirty="0" smtClean="0">
                <a:solidFill>
                  <a:srgbClr val="FF0000"/>
                </a:solidFill>
              </a:rPr>
              <a:t>।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Example</a:t>
            </a: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I have a few friends here.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The library has a lot of books.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The rich man has a good deal with money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Many a man was present in the meeting.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10820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bn-IN" b="1" dirty="0"/>
              <a:t>6.</a:t>
            </a:r>
            <a:r>
              <a:rPr lang="bn-IN" dirty="0"/>
              <a:t> সংখ্যাবাচক শব্দ- </a:t>
            </a:r>
            <a:r>
              <a:rPr lang="en-US" dirty="0"/>
              <a:t>dozen, hundred, thousand, million, couple, score, </a:t>
            </a:r>
            <a:r>
              <a:rPr lang="bn-IN" dirty="0"/>
              <a:t>ইত্যাদির পূর্বে </a:t>
            </a:r>
            <a:r>
              <a:rPr lang="en-US" dirty="0"/>
              <a:t>a </a:t>
            </a:r>
            <a:r>
              <a:rPr lang="bn-IN" dirty="0"/>
              <a:t>বসে।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10515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b="1" dirty="0" smtClean="0"/>
              <a:t>7</a:t>
            </a:r>
            <a:r>
              <a:rPr lang="en-US" sz="4000" b="1" dirty="0" smtClean="0">
                <a:solidFill>
                  <a:srgbClr val="002060"/>
                </a:solidFill>
              </a:rPr>
              <a:t>.</a:t>
            </a:r>
            <a:r>
              <a:rPr lang="en-US" sz="4000" dirty="0" smtClean="0">
                <a:solidFill>
                  <a:srgbClr val="002060"/>
                </a:solidFill>
              </a:rPr>
              <a:t> Exclamation </a:t>
            </a:r>
            <a:r>
              <a:rPr lang="en-US" sz="4000" dirty="0" err="1" smtClean="0">
                <a:solidFill>
                  <a:srgbClr val="002060"/>
                </a:solidFill>
              </a:rPr>
              <a:t>অর্থা</a:t>
            </a:r>
            <a:r>
              <a:rPr lang="en-US" sz="4000" dirty="0" smtClean="0">
                <a:solidFill>
                  <a:srgbClr val="002060"/>
                </a:solidFill>
              </a:rPr>
              <a:t>ৎ what, how, why, </a:t>
            </a:r>
            <a:r>
              <a:rPr lang="en-US" sz="4000" dirty="0" err="1" smtClean="0">
                <a:solidFill>
                  <a:srgbClr val="002060"/>
                </a:solidFill>
              </a:rPr>
              <a:t>ইত্যাদির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পরে</a:t>
            </a:r>
            <a:r>
              <a:rPr lang="en-US" sz="4000" dirty="0" smtClean="0">
                <a:solidFill>
                  <a:srgbClr val="002060"/>
                </a:solidFill>
              </a:rPr>
              <a:t> a </a:t>
            </a:r>
            <a:r>
              <a:rPr lang="en-US" sz="4000" dirty="0" err="1" smtClean="0">
                <a:solidFill>
                  <a:srgbClr val="002060"/>
                </a:solidFill>
              </a:rPr>
              <a:t>বসে</a:t>
            </a:r>
            <a:r>
              <a:rPr lang="en-US" sz="4000" dirty="0" smtClean="0">
                <a:solidFill>
                  <a:srgbClr val="002060"/>
                </a:solidFill>
              </a:rPr>
              <a:t>।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What a beautiful lady!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How nice a bird!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2400300"/>
            <a:ext cx="105537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8.</a:t>
            </a:r>
            <a:r>
              <a:rPr lang="en-US" dirty="0">
                <a:solidFill>
                  <a:srgbClr val="002060"/>
                </a:solidFill>
              </a:rPr>
              <a:t> Singular common noun – quite, many, rather, but, more </a:t>
            </a:r>
            <a:r>
              <a:rPr lang="en-US" dirty="0" err="1">
                <a:solidFill>
                  <a:srgbClr val="002060"/>
                </a:solidFill>
              </a:rPr>
              <a:t>এর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পূর্বে</a:t>
            </a:r>
            <a:r>
              <a:rPr lang="en-US" dirty="0">
                <a:solidFill>
                  <a:srgbClr val="002060"/>
                </a:solidFill>
              </a:rPr>
              <a:t> a/an </a:t>
            </a:r>
            <a:r>
              <a:rPr lang="en-US" dirty="0" err="1">
                <a:solidFill>
                  <a:srgbClr val="002060"/>
                </a:solidFill>
              </a:rPr>
              <a:t>বসে</a:t>
            </a:r>
            <a:r>
              <a:rPr lang="en-US" dirty="0">
                <a:solidFill>
                  <a:srgbClr val="002060"/>
                </a:solidFill>
              </a:rPr>
              <a:t>।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- He is rather a gentleman.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- You are but a child.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8610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</a:rPr>
              <a:t>9.</a:t>
            </a:r>
            <a:r>
              <a:rPr lang="en-US" sz="4000" dirty="0" smtClean="0">
                <a:solidFill>
                  <a:srgbClr val="002060"/>
                </a:solidFill>
              </a:rPr>
              <a:t> Mr./Mrs./Miss </a:t>
            </a:r>
            <a:r>
              <a:rPr lang="en-US" sz="4000" dirty="0" err="1" smtClean="0">
                <a:solidFill>
                  <a:srgbClr val="002060"/>
                </a:solidFill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পূর্বে</a:t>
            </a:r>
            <a:r>
              <a:rPr lang="en-US" sz="4000" dirty="0" smtClean="0">
                <a:solidFill>
                  <a:srgbClr val="002060"/>
                </a:solidFill>
              </a:rPr>
              <a:t> a/an </a:t>
            </a:r>
            <a:r>
              <a:rPr lang="en-US" sz="4000" dirty="0" err="1" smtClean="0">
                <a:solidFill>
                  <a:srgbClr val="002060"/>
                </a:solidFill>
              </a:rPr>
              <a:t>বসে</a:t>
            </a:r>
            <a:r>
              <a:rPr lang="en-US" sz="4000" dirty="0" smtClean="0">
                <a:solidFill>
                  <a:srgbClr val="002060"/>
                </a:solidFill>
              </a:rPr>
              <a:t>।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A Mr. </a:t>
            </a:r>
            <a:r>
              <a:rPr lang="en-US" sz="4000" dirty="0" err="1" smtClean="0">
                <a:solidFill>
                  <a:srgbClr val="002060"/>
                </a:solidFill>
              </a:rPr>
              <a:t>Ashik</a:t>
            </a:r>
            <a:r>
              <a:rPr lang="en-US" sz="4000" dirty="0" smtClean="0">
                <a:solidFill>
                  <a:srgbClr val="002060"/>
                </a:solidFill>
              </a:rPr>
              <a:t> called in his house.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A Mrs. </a:t>
            </a:r>
            <a:r>
              <a:rPr lang="en-US" sz="4000" dirty="0" err="1" smtClean="0">
                <a:solidFill>
                  <a:srgbClr val="002060"/>
                </a:solidFill>
              </a:rPr>
              <a:t>Habiba</a:t>
            </a:r>
            <a:r>
              <a:rPr lang="en-US" sz="4000" dirty="0" smtClean="0">
                <a:solidFill>
                  <a:srgbClr val="002060"/>
                </a:solidFill>
              </a:rPr>
              <a:t> sought his help.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Articles (Use and Omission):</a:t>
            </a:r>
            <a:br>
              <a:rPr lang="en-US" b="1" dirty="0" smtClean="0"/>
            </a:br>
            <a:r>
              <a:rPr lang="en-US" b="1" dirty="0" smtClean="0"/>
              <a:t>Omission of a/an:</a:t>
            </a:r>
            <a:br>
              <a:rPr lang="en-US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9982200" cy="1752600"/>
          </a:xfrm>
        </p:spPr>
        <p:txBody>
          <a:bodyPr anchor="ctr">
            <a:noAutofit/>
          </a:bodyPr>
          <a:lstStyle/>
          <a:p>
            <a:pPr algn="l"/>
            <a:r>
              <a:rPr lang="bn-IN" b="1" dirty="0" smtClean="0"/>
              <a:t>1</a:t>
            </a:r>
            <a:r>
              <a:rPr lang="bn-IN" sz="4000" b="1" dirty="0" smtClean="0">
                <a:solidFill>
                  <a:srgbClr val="002060"/>
                </a:solidFill>
              </a:rPr>
              <a:t>.</a:t>
            </a:r>
            <a:r>
              <a:rPr lang="bn-IN" sz="4000" dirty="0" smtClean="0">
                <a:solidFill>
                  <a:srgbClr val="002060"/>
                </a:solidFill>
              </a:rPr>
              <a:t> খাবারের (</a:t>
            </a:r>
            <a:r>
              <a:rPr lang="en-US" sz="4000" dirty="0" smtClean="0">
                <a:solidFill>
                  <a:srgbClr val="002060"/>
                </a:solidFill>
              </a:rPr>
              <a:t>meals) </a:t>
            </a:r>
            <a:r>
              <a:rPr lang="bn-IN" sz="4000" dirty="0" smtClean="0">
                <a:solidFill>
                  <a:srgbClr val="002060"/>
                </a:solidFill>
              </a:rPr>
              <a:t>পূর্বে </a:t>
            </a:r>
            <a:r>
              <a:rPr lang="en-US" sz="4000" dirty="0" smtClean="0">
                <a:solidFill>
                  <a:srgbClr val="002060"/>
                </a:solidFill>
              </a:rPr>
              <a:t>a/an </a:t>
            </a:r>
            <a:r>
              <a:rPr lang="bn-IN" sz="4000" dirty="0" smtClean="0">
                <a:solidFill>
                  <a:srgbClr val="002060"/>
                </a:solidFill>
              </a:rPr>
              <a:t>বসে না। তবে খাবারের (</a:t>
            </a:r>
            <a:r>
              <a:rPr lang="en-US" sz="4000" dirty="0" smtClean="0">
                <a:solidFill>
                  <a:srgbClr val="002060"/>
                </a:solidFill>
              </a:rPr>
              <a:t>meals) </a:t>
            </a:r>
            <a:r>
              <a:rPr lang="bn-IN" sz="4000" dirty="0" smtClean="0">
                <a:solidFill>
                  <a:srgbClr val="002060"/>
                </a:solidFill>
              </a:rPr>
              <a:t>পূর্বে </a:t>
            </a:r>
            <a:r>
              <a:rPr lang="en-US" sz="4000" dirty="0" smtClean="0">
                <a:solidFill>
                  <a:srgbClr val="002060"/>
                </a:solidFill>
              </a:rPr>
              <a:t>adjective </a:t>
            </a:r>
            <a:r>
              <a:rPr lang="bn-IN" sz="4000" dirty="0" smtClean="0">
                <a:solidFill>
                  <a:srgbClr val="002060"/>
                </a:solidFill>
              </a:rPr>
              <a:t>বসলে </a:t>
            </a:r>
            <a:r>
              <a:rPr lang="en-US" sz="4000" dirty="0" smtClean="0">
                <a:solidFill>
                  <a:srgbClr val="002060"/>
                </a:solidFill>
              </a:rPr>
              <a:t>a/an </a:t>
            </a:r>
            <a:r>
              <a:rPr lang="bn-IN" sz="4000" dirty="0" smtClean="0">
                <a:solidFill>
                  <a:srgbClr val="002060"/>
                </a:solidFill>
              </a:rPr>
              <a:t>বসে.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Incorrect- We have a dinner at 8.00 pm.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Correct- We have dinner at 8.00 pm.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Incorrect- We had good breakfast yesterday.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Correct- We had a good breakfast yesterday.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8991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2.</a:t>
            </a:r>
            <a:r>
              <a:rPr lang="en-US" dirty="0"/>
              <a:t> Plural noun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পূর্বে</a:t>
            </a:r>
            <a:r>
              <a:rPr lang="en-US" dirty="0"/>
              <a:t> a/an </a:t>
            </a:r>
            <a:r>
              <a:rPr lang="en-US" dirty="0" err="1"/>
              <a:t>বসে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। </a:t>
            </a:r>
            <a:br>
              <a:rPr lang="en-US" dirty="0"/>
            </a:br>
            <a:r>
              <a:rPr lang="en-US" dirty="0"/>
              <a:t>- Birds are beautiful. </a:t>
            </a:r>
            <a:br>
              <a:rPr lang="en-US" dirty="0"/>
            </a:br>
            <a:r>
              <a:rPr lang="en-US" dirty="0"/>
              <a:t>- Cows are useful.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018" y="3352800"/>
            <a:ext cx="12039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3.</a:t>
            </a:r>
            <a:r>
              <a:rPr lang="en-US" sz="3600" dirty="0" smtClean="0">
                <a:solidFill>
                  <a:srgbClr val="00B050"/>
                </a:solidFill>
              </a:rPr>
              <a:t> Uncountable noun </a:t>
            </a:r>
            <a:r>
              <a:rPr lang="bn-IN" sz="3600" dirty="0" smtClean="0">
                <a:solidFill>
                  <a:srgbClr val="00B050"/>
                </a:solidFill>
              </a:rPr>
              <a:t>হিসেবে গণ্য যেমন – </a:t>
            </a:r>
            <a:r>
              <a:rPr lang="en-US" sz="3600" dirty="0" smtClean="0">
                <a:solidFill>
                  <a:srgbClr val="00B050"/>
                </a:solidFill>
              </a:rPr>
              <a:t>advice, information, news, baggage, water, milk, oil, tea, paper, </a:t>
            </a:r>
            <a:r>
              <a:rPr lang="bn-IN" sz="3600" dirty="0" smtClean="0">
                <a:solidFill>
                  <a:srgbClr val="00B050"/>
                </a:solidFill>
              </a:rPr>
              <a:t>ইত্যাদি এর পূর্বে </a:t>
            </a:r>
            <a:r>
              <a:rPr lang="en-US" sz="3600" dirty="0" smtClean="0">
                <a:solidFill>
                  <a:srgbClr val="00B050"/>
                </a:solidFill>
              </a:rPr>
              <a:t>a/an </a:t>
            </a:r>
            <a:r>
              <a:rPr lang="bn-IN" sz="3600" dirty="0" smtClean="0">
                <a:solidFill>
                  <a:srgbClr val="00B050"/>
                </a:solidFill>
              </a:rPr>
              <a:t>বসে না। </a:t>
            </a:r>
            <a:br>
              <a:rPr lang="bn-IN" sz="3600" dirty="0" smtClean="0">
                <a:solidFill>
                  <a:srgbClr val="00B050"/>
                </a:solidFill>
              </a:rPr>
            </a:br>
            <a:r>
              <a:rPr lang="bn-IN" sz="3600" dirty="0" smtClean="0">
                <a:solidFill>
                  <a:srgbClr val="00B050"/>
                </a:solidFill>
              </a:rPr>
              <a:t>- </a:t>
            </a:r>
            <a:r>
              <a:rPr lang="en-US" sz="3600" dirty="0" smtClean="0">
                <a:solidFill>
                  <a:srgbClr val="00B050"/>
                </a:solidFill>
              </a:rPr>
              <a:t>He gave me some information. 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>- We take tea. 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>- He drinks water.</a:t>
            </a:r>
          </a:p>
          <a:p>
            <a:pPr algn="l"/>
            <a:r>
              <a:rPr lang="bn-IN" sz="3600" dirty="0" smtClean="0">
                <a:solidFill>
                  <a:srgbClr val="00B050"/>
                </a:solidFill>
              </a:rPr>
              <a:t>তবে পরিমাপ করা যায় এমন কিছু </a:t>
            </a:r>
            <a:r>
              <a:rPr lang="en-US" sz="3600" dirty="0" smtClean="0">
                <a:solidFill>
                  <a:srgbClr val="00B050"/>
                </a:solidFill>
              </a:rPr>
              <a:t>measure words </a:t>
            </a:r>
            <a:r>
              <a:rPr lang="bn-IN" sz="3600" dirty="0" smtClean="0">
                <a:solidFill>
                  <a:srgbClr val="00B050"/>
                </a:solidFill>
              </a:rPr>
              <a:t>থাকলে তার পূর্বে </a:t>
            </a:r>
            <a:r>
              <a:rPr lang="en-US" sz="3600" dirty="0" smtClean="0">
                <a:solidFill>
                  <a:srgbClr val="00B050"/>
                </a:solidFill>
              </a:rPr>
              <a:t>a/an </a:t>
            </a:r>
            <a:r>
              <a:rPr lang="bn-IN" sz="3600" dirty="0" smtClean="0">
                <a:solidFill>
                  <a:srgbClr val="00B050"/>
                </a:solidFill>
              </a:rPr>
              <a:t>বসে। </a:t>
            </a:r>
            <a:br>
              <a:rPr lang="bn-IN" sz="3600" dirty="0" smtClean="0">
                <a:solidFill>
                  <a:srgbClr val="00B050"/>
                </a:solidFill>
              </a:rPr>
            </a:br>
            <a:r>
              <a:rPr lang="bn-IN" sz="3600" b="1" dirty="0" smtClean="0">
                <a:solidFill>
                  <a:srgbClr val="00B050"/>
                </a:solidFill>
              </a:rPr>
              <a:t>যেমন </a:t>
            </a:r>
            <a:r>
              <a:rPr lang="bn-IN" sz="3600" dirty="0" smtClean="0">
                <a:solidFill>
                  <a:srgbClr val="00B050"/>
                </a:solidFill>
              </a:rPr>
              <a:t>– </a:t>
            </a:r>
            <a:r>
              <a:rPr lang="en-US" sz="3600" dirty="0" smtClean="0">
                <a:solidFill>
                  <a:srgbClr val="00B050"/>
                </a:solidFill>
              </a:rPr>
              <a:t>Give me a glass of water.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5052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6700" b="1" dirty="0"/>
              <a:t>Use of definite article: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57500"/>
            <a:ext cx="108966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1. </a:t>
            </a:r>
            <a:r>
              <a:rPr lang="bn-IN" dirty="0"/>
              <a:t>নির্দিষ্ট করে বুঝায় এমন </a:t>
            </a:r>
            <a:r>
              <a:rPr lang="en-US" dirty="0"/>
              <a:t>common noun </a:t>
            </a:r>
            <a:r>
              <a:rPr lang="bn-IN" dirty="0"/>
              <a:t>এর </a:t>
            </a:r>
            <a:r>
              <a:rPr lang="en-US" dirty="0"/>
              <a:t>singular </a:t>
            </a:r>
            <a:r>
              <a:rPr lang="bn-IN" dirty="0"/>
              <a:t>ও </a:t>
            </a:r>
            <a:r>
              <a:rPr lang="en-US" dirty="0"/>
              <a:t>plural </a:t>
            </a:r>
            <a:r>
              <a:rPr lang="bn-IN" dirty="0"/>
              <a:t>উভয় </a:t>
            </a:r>
            <a:r>
              <a:rPr lang="en-US" dirty="0"/>
              <a:t>number </a:t>
            </a:r>
            <a:r>
              <a:rPr lang="bn-IN" dirty="0"/>
              <a:t>এর পূর্বে </a:t>
            </a:r>
            <a:r>
              <a:rPr lang="en-US" dirty="0"/>
              <a:t>the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dirty="0"/>
              <a:t>- </a:t>
            </a:r>
            <a:r>
              <a:rPr lang="en-US" dirty="0"/>
              <a:t>The boy is reading. </a:t>
            </a:r>
            <a:br>
              <a:rPr lang="en-US" dirty="0"/>
            </a:br>
            <a:r>
              <a:rPr lang="en-US" dirty="0"/>
              <a:t>- The girl is singing.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418" y="4419600"/>
            <a:ext cx="9829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</a:rPr>
              <a:t>2.</a:t>
            </a:r>
            <a:r>
              <a:rPr lang="bn-IN" sz="4000" dirty="0" smtClean="0">
                <a:solidFill>
                  <a:srgbClr val="002060"/>
                </a:solidFill>
              </a:rPr>
              <a:t> এক জাতীয় সকলকে বুঝাতে </a:t>
            </a:r>
            <a:r>
              <a:rPr lang="en-US" sz="4000" dirty="0" smtClean="0">
                <a:solidFill>
                  <a:srgbClr val="002060"/>
                </a:solidFill>
              </a:rPr>
              <a:t>singular common noun </a:t>
            </a:r>
            <a:r>
              <a:rPr lang="bn-IN" sz="4000" dirty="0" smtClean="0">
                <a:solidFill>
                  <a:srgbClr val="002060"/>
                </a:solidFill>
              </a:rPr>
              <a:t>এর পূর্বে </a:t>
            </a:r>
            <a:r>
              <a:rPr lang="en-US" sz="4000" dirty="0" smtClean="0">
                <a:solidFill>
                  <a:srgbClr val="002060"/>
                </a:solidFill>
              </a:rPr>
              <a:t>the </a:t>
            </a:r>
            <a:r>
              <a:rPr lang="bn-IN" sz="4000" dirty="0" smtClean="0">
                <a:solidFill>
                  <a:srgbClr val="002060"/>
                </a:solidFill>
              </a:rPr>
              <a:t>বসে। </a:t>
            </a:r>
            <a:br>
              <a:rPr lang="bn-IN" sz="4000" dirty="0" smtClean="0">
                <a:solidFill>
                  <a:srgbClr val="002060"/>
                </a:solidFill>
              </a:rPr>
            </a:br>
            <a:r>
              <a:rPr lang="bn-IN" sz="4000" dirty="0" smtClean="0">
                <a:solidFill>
                  <a:srgbClr val="002060"/>
                </a:solidFill>
              </a:rPr>
              <a:t>- </a:t>
            </a:r>
            <a:r>
              <a:rPr lang="en-US" sz="4000" dirty="0" smtClean="0">
                <a:solidFill>
                  <a:srgbClr val="002060"/>
                </a:solidFill>
              </a:rPr>
              <a:t>The cow gives us milk. 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The rose is beautiful flower.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113538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3. </a:t>
            </a:r>
            <a:r>
              <a:rPr lang="en-US" dirty="0" err="1">
                <a:solidFill>
                  <a:srgbClr val="002060"/>
                </a:solidFill>
              </a:rPr>
              <a:t>মানবজাতি</a:t>
            </a:r>
            <a:r>
              <a:rPr lang="en-US" dirty="0">
                <a:solidFill>
                  <a:srgbClr val="002060"/>
                </a:solidFill>
              </a:rPr>
              <a:t> man and women </a:t>
            </a:r>
            <a:r>
              <a:rPr lang="en-US" dirty="0" err="1">
                <a:solidFill>
                  <a:srgbClr val="002060"/>
                </a:solidFill>
              </a:rPr>
              <a:t>এর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পূর্বে</a:t>
            </a:r>
            <a:r>
              <a:rPr lang="en-US" dirty="0">
                <a:solidFill>
                  <a:srgbClr val="002060"/>
                </a:solidFill>
              </a:rPr>
              <a:t> the </a:t>
            </a:r>
            <a:r>
              <a:rPr lang="en-US" dirty="0" err="1">
                <a:solidFill>
                  <a:srgbClr val="002060"/>
                </a:solidFill>
              </a:rPr>
              <a:t>বসে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না</a:t>
            </a:r>
            <a:r>
              <a:rPr lang="en-US" dirty="0">
                <a:solidFill>
                  <a:srgbClr val="002060"/>
                </a:solidFill>
              </a:rPr>
              <a:t>।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Incorrect – The man is mortal.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Correct - Man is mortal.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662" y="3962400"/>
            <a:ext cx="92964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4. </a:t>
            </a:r>
            <a:r>
              <a:rPr lang="bn-IN" sz="4000" dirty="0" smtClean="0">
                <a:solidFill>
                  <a:srgbClr val="002060"/>
                </a:solidFill>
              </a:rPr>
              <a:t>নদী, সাগর, উপসাগর, পর্বতশ্রেণী, দীপপুঞ্জ, জাহাজ ইত্যাদি নামের পূর্বে </a:t>
            </a:r>
            <a:r>
              <a:rPr lang="en-US" sz="4000" dirty="0" smtClean="0">
                <a:solidFill>
                  <a:srgbClr val="002060"/>
                </a:solidFill>
              </a:rPr>
              <a:t>the </a:t>
            </a:r>
            <a:r>
              <a:rPr lang="bn-IN" sz="4000" dirty="0" smtClean="0">
                <a:solidFill>
                  <a:srgbClr val="002060"/>
                </a:solidFill>
              </a:rPr>
              <a:t>বসে। </a:t>
            </a:r>
            <a:br>
              <a:rPr lang="bn-IN" sz="4000" dirty="0" smtClean="0">
                <a:solidFill>
                  <a:srgbClr val="002060"/>
                </a:solidFill>
              </a:rPr>
            </a:br>
            <a:r>
              <a:rPr lang="bn-IN" sz="4000" b="1" dirty="0" smtClean="0">
                <a:solidFill>
                  <a:srgbClr val="002060"/>
                </a:solidFill>
              </a:rPr>
              <a:t>যেমন </a:t>
            </a:r>
            <a:r>
              <a:rPr lang="bn-IN" sz="4000" dirty="0" smtClean="0">
                <a:solidFill>
                  <a:srgbClr val="002060"/>
                </a:solidFill>
              </a:rPr>
              <a:t>– </a:t>
            </a:r>
            <a:r>
              <a:rPr lang="en-US" sz="4000" dirty="0" smtClean="0">
                <a:solidFill>
                  <a:srgbClr val="002060"/>
                </a:solidFill>
              </a:rPr>
              <a:t>The </a:t>
            </a:r>
            <a:r>
              <a:rPr lang="en-US" sz="4000" dirty="0" err="1" smtClean="0">
                <a:solidFill>
                  <a:srgbClr val="002060"/>
                </a:solidFill>
              </a:rPr>
              <a:t>Andamans</a:t>
            </a:r>
            <a:r>
              <a:rPr lang="en-US" sz="4000" dirty="0" smtClean="0">
                <a:solidFill>
                  <a:srgbClr val="002060"/>
                </a:solidFill>
              </a:rPr>
              <a:t>, The Himalayas, The Titanic.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9601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 5.</a:t>
            </a:r>
            <a:r>
              <a:rPr lang="bn-IN" dirty="0">
                <a:solidFill>
                  <a:srgbClr val="002060"/>
                </a:solidFill>
              </a:rPr>
              <a:t>ধর্মগ্রন্থ ও পত্রিকার নামের পূর্বে </a:t>
            </a:r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bn-IN" dirty="0">
                <a:solidFill>
                  <a:srgbClr val="002060"/>
                </a:solidFill>
              </a:rPr>
              <a:t>বসে। </a:t>
            </a:r>
            <a:br>
              <a:rPr lang="bn-IN" dirty="0">
                <a:solidFill>
                  <a:srgbClr val="002060"/>
                </a:solidFill>
              </a:rPr>
            </a:br>
            <a:r>
              <a:rPr lang="bn-IN" b="1" dirty="0">
                <a:solidFill>
                  <a:srgbClr val="002060"/>
                </a:solidFill>
              </a:rPr>
              <a:t>যেমন</a:t>
            </a:r>
            <a:r>
              <a:rPr lang="bn-IN" dirty="0">
                <a:solidFill>
                  <a:srgbClr val="002060"/>
                </a:solidFill>
              </a:rPr>
              <a:t> – </a:t>
            </a:r>
            <a:r>
              <a:rPr lang="en-US" dirty="0">
                <a:solidFill>
                  <a:srgbClr val="002060"/>
                </a:solidFill>
              </a:rPr>
              <a:t>The holy Quran, The Daily sun.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10972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6. </a:t>
            </a:r>
            <a:r>
              <a:rPr lang="bn-IN" sz="4000" dirty="0" smtClean="0">
                <a:solidFill>
                  <a:srgbClr val="FF0000"/>
                </a:solidFill>
              </a:rPr>
              <a:t>একক বস্তু – পৃথিবী, চন্দ্র, সূর্য, পূর্ব, পশ্চিম, উত্তর, দক্ষিন ইত্যাদি নামের পূর্বে </a:t>
            </a:r>
            <a:r>
              <a:rPr lang="en-US" sz="4000" dirty="0" smtClean="0">
                <a:solidFill>
                  <a:srgbClr val="FF0000"/>
                </a:solidFill>
              </a:rPr>
              <a:t>the </a:t>
            </a:r>
            <a:r>
              <a:rPr lang="bn-IN" sz="4000" dirty="0" smtClean="0">
                <a:solidFill>
                  <a:srgbClr val="FF0000"/>
                </a:solidFill>
              </a:rPr>
              <a:t>বসে। </a:t>
            </a:r>
            <a:br>
              <a:rPr lang="bn-IN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The sun, The earth, The moon.</a:t>
            </a:r>
          </a:p>
          <a:p>
            <a:pPr algn="l"/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sz="4000" b="1" dirty="0"/>
              <a:t>Articles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05000" y="2209800"/>
            <a:ext cx="8305800" cy="44958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A, an </a:t>
            </a:r>
            <a:r>
              <a:rPr lang="bn-IN" sz="4000" dirty="0" smtClean="0">
                <a:solidFill>
                  <a:schemeClr val="tx1"/>
                </a:solidFill>
              </a:rPr>
              <a:t>এবং </a:t>
            </a:r>
            <a:r>
              <a:rPr lang="en-US" sz="4000" dirty="0" smtClean="0">
                <a:solidFill>
                  <a:schemeClr val="tx1"/>
                </a:solidFill>
              </a:rPr>
              <a:t>the </a:t>
            </a:r>
            <a:r>
              <a:rPr lang="bn-IN" sz="4000" dirty="0" smtClean="0">
                <a:solidFill>
                  <a:schemeClr val="tx1"/>
                </a:solidFill>
              </a:rPr>
              <a:t>কে </a:t>
            </a:r>
            <a:r>
              <a:rPr lang="en-US" sz="4000" dirty="0" smtClean="0">
                <a:solidFill>
                  <a:schemeClr val="tx1"/>
                </a:solidFill>
              </a:rPr>
              <a:t>Article </a:t>
            </a:r>
            <a:r>
              <a:rPr lang="bn-IN" sz="4000" dirty="0" smtClean="0">
                <a:solidFill>
                  <a:schemeClr val="tx1"/>
                </a:solidFill>
              </a:rPr>
              <a:t>বলে।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Article </a:t>
            </a:r>
            <a:r>
              <a:rPr lang="bn-IN" sz="4000" dirty="0" smtClean="0">
                <a:solidFill>
                  <a:schemeClr val="tx1"/>
                </a:solidFill>
              </a:rPr>
              <a:t>দুই প্রকার।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Indefinite Article and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Definite Article.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2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109728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7. </a:t>
            </a:r>
            <a:r>
              <a:rPr lang="bn-IN" dirty="0"/>
              <a:t>বর্ণনামূলক বা অর্থপূর্ণ নামের পূর্বে </a:t>
            </a:r>
            <a:r>
              <a:rPr lang="en-US" dirty="0"/>
              <a:t>the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dirty="0"/>
              <a:t>- </a:t>
            </a:r>
            <a:r>
              <a:rPr lang="en-US" dirty="0"/>
              <a:t>The U.S.A, the </a:t>
            </a:r>
            <a:r>
              <a:rPr lang="en-US" dirty="0" err="1"/>
              <a:t>panjab</a:t>
            </a:r>
            <a:r>
              <a:rPr lang="en-US" dirty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8. </a:t>
            </a:r>
            <a:r>
              <a:rPr lang="bn-IN" sz="4000" dirty="0" smtClean="0">
                <a:solidFill>
                  <a:srgbClr val="FF0000"/>
                </a:solidFill>
              </a:rPr>
              <a:t>তারিখের নামের পূর্বে </a:t>
            </a:r>
            <a:r>
              <a:rPr lang="en-US" sz="4000" dirty="0" smtClean="0">
                <a:solidFill>
                  <a:srgbClr val="FF0000"/>
                </a:solidFill>
              </a:rPr>
              <a:t>the </a:t>
            </a:r>
            <a:r>
              <a:rPr lang="bn-IN" sz="4000" dirty="0" smtClean="0">
                <a:solidFill>
                  <a:srgbClr val="FF0000"/>
                </a:solidFill>
              </a:rPr>
              <a:t>বসে। </a:t>
            </a:r>
            <a:br>
              <a:rPr lang="bn-IN" sz="4000" dirty="0" smtClean="0">
                <a:solidFill>
                  <a:srgbClr val="FF0000"/>
                </a:solidFill>
              </a:rPr>
            </a:br>
            <a:r>
              <a:rPr lang="bn-IN" sz="4000" b="1" dirty="0" smtClean="0">
                <a:solidFill>
                  <a:srgbClr val="FF0000"/>
                </a:solidFill>
              </a:rPr>
              <a:t>যেমন</a:t>
            </a:r>
            <a:r>
              <a:rPr lang="bn-IN" sz="4000" dirty="0" smtClean="0">
                <a:solidFill>
                  <a:srgbClr val="FF0000"/>
                </a:solidFill>
              </a:rPr>
              <a:t> - </a:t>
            </a:r>
            <a:r>
              <a:rPr lang="en-US" sz="4000" dirty="0" smtClean="0">
                <a:solidFill>
                  <a:srgbClr val="FF0000"/>
                </a:solidFill>
              </a:rPr>
              <a:t>The 10th March.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474" y="2819400"/>
            <a:ext cx="11353800" cy="175260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FF0000"/>
                </a:solidFill>
              </a:rPr>
              <a:t>9. </a:t>
            </a:r>
            <a:r>
              <a:rPr lang="bn-IN" sz="4900" dirty="0">
                <a:solidFill>
                  <a:srgbClr val="FF0000"/>
                </a:solidFill>
              </a:rPr>
              <a:t>জাতি ও সম্প্রদায়ের নামের পূর্বে </a:t>
            </a:r>
            <a:r>
              <a:rPr lang="en-US" sz="4900" dirty="0">
                <a:solidFill>
                  <a:srgbClr val="FF0000"/>
                </a:solidFill>
              </a:rPr>
              <a:t>the </a:t>
            </a:r>
            <a:r>
              <a:rPr lang="bn-IN" sz="4900" dirty="0">
                <a:solidFill>
                  <a:srgbClr val="FF0000"/>
                </a:solidFill>
              </a:rPr>
              <a:t>বসে। </a:t>
            </a:r>
            <a:br>
              <a:rPr lang="bn-IN" sz="4900" dirty="0">
                <a:solidFill>
                  <a:srgbClr val="FF0000"/>
                </a:solidFill>
              </a:rPr>
            </a:br>
            <a:r>
              <a:rPr lang="bn-IN" sz="4900" b="1" dirty="0">
                <a:solidFill>
                  <a:srgbClr val="FF0000"/>
                </a:solidFill>
              </a:rPr>
              <a:t>যেমন</a:t>
            </a:r>
            <a:r>
              <a:rPr lang="bn-IN" sz="4900" dirty="0">
                <a:solidFill>
                  <a:srgbClr val="FF0000"/>
                </a:solidFill>
              </a:rPr>
              <a:t> – </a:t>
            </a:r>
            <a:r>
              <a:rPr lang="en-US" sz="4900" dirty="0">
                <a:solidFill>
                  <a:srgbClr val="FF0000"/>
                </a:solidFill>
              </a:rPr>
              <a:t>The rich, The poor, The Muslims.</a:t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112014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400" b="1" dirty="0" smtClean="0">
                <a:solidFill>
                  <a:srgbClr val="00B050"/>
                </a:solidFill>
              </a:rPr>
              <a:t>10. </a:t>
            </a:r>
            <a:r>
              <a:rPr lang="en-US" sz="4400" dirty="0" smtClean="0">
                <a:solidFill>
                  <a:srgbClr val="00B050"/>
                </a:solidFill>
              </a:rPr>
              <a:t>Superlative degree </a:t>
            </a:r>
            <a:r>
              <a:rPr lang="en-US" sz="4400" dirty="0" err="1" smtClean="0">
                <a:solidFill>
                  <a:srgbClr val="00B050"/>
                </a:solidFill>
              </a:rPr>
              <a:t>তে</a:t>
            </a:r>
            <a:r>
              <a:rPr lang="en-US" sz="4400" dirty="0" smtClean="0">
                <a:solidFill>
                  <a:srgbClr val="00B050"/>
                </a:solidFill>
              </a:rPr>
              <a:t> adjective </a:t>
            </a:r>
            <a:r>
              <a:rPr lang="en-US" sz="4400" dirty="0" err="1" smtClean="0">
                <a:solidFill>
                  <a:srgbClr val="00B050"/>
                </a:solidFill>
              </a:rPr>
              <a:t>এর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পূর্বে</a:t>
            </a:r>
            <a:r>
              <a:rPr lang="en-US" sz="4400" dirty="0" smtClean="0">
                <a:solidFill>
                  <a:srgbClr val="00B050"/>
                </a:solidFill>
              </a:rPr>
              <a:t> the </a:t>
            </a:r>
            <a:r>
              <a:rPr lang="en-US" sz="4400" dirty="0" err="1" smtClean="0">
                <a:solidFill>
                  <a:srgbClr val="00B050"/>
                </a:solidFill>
              </a:rPr>
              <a:t>বসে</a:t>
            </a:r>
            <a:r>
              <a:rPr lang="en-US" sz="4400" dirty="0" smtClean="0">
                <a:solidFill>
                  <a:srgbClr val="00B050"/>
                </a:solidFill>
              </a:rPr>
              <a:t>। </a:t>
            </a:r>
            <a:br>
              <a:rPr lang="en-US" sz="4400" dirty="0" smtClean="0">
                <a:solidFill>
                  <a:srgbClr val="00B050"/>
                </a:solidFill>
              </a:rPr>
            </a:br>
            <a:r>
              <a:rPr lang="en-US" sz="4400" b="1" dirty="0" err="1" smtClean="0">
                <a:solidFill>
                  <a:srgbClr val="00B050"/>
                </a:solidFill>
              </a:rPr>
              <a:t>যেমন</a:t>
            </a:r>
            <a:r>
              <a:rPr lang="en-US" sz="4400" b="1" dirty="0" smtClean="0">
                <a:solidFill>
                  <a:srgbClr val="00B050"/>
                </a:solidFill>
              </a:rPr>
              <a:t> </a:t>
            </a:r>
            <a:r>
              <a:rPr lang="en-US" sz="4400" dirty="0" smtClean="0">
                <a:solidFill>
                  <a:srgbClr val="00B050"/>
                </a:solidFill>
              </a:rPr>
              <a:t>– He is the best boy in the class.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0"/>
            <a:ext cx="117348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11. </a:t>
            </a:r>
            <a:r>
              <a:rPr lang="en-US" dirty="0"/>
              <a:t>Material noun </a:t>
            </a:r>
            <a:r>
              <a:rPr lang="bn-IN" dirty="0"/>
              <a:t>এর পূর্বে </a:t>
            </a:r>
            <a:r>
              <a:rPr lang="en-US" dirty="0"/>
              <a:t>the </a:t>
            </a:r>
            <a:r>
              <a:rPr lang="bn-IN" dirty="0"/>
              <a:t>বসে না। তবে নির্দিষ্ট স্থানের বা প্রকারের বুঝালে </a:t>
            </a:r>
            <a:r>
              <a:rPr lang="en-US" dirty="0"/>
              <a:t>the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b="1" dirty="0"/>
              <a:t>যেমন</a:t>
            </a:r>
            <a:r>
              <a:rPr lang="bn-IN" dirty="0"/>
              <a:t> – </a:t>
            </a:r>
            <a:r>
              <a:rPr lang="en-US" dirty="0"/>
              <a:t>The Diamond of Africa is famous.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14800"/>
            <a:ext cx="11049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</a:rPr>
              <a:t>12. </a:t>
            </a:r>
            <a:r>
              <a:rPr lang="en-US" sz="4000" dirty="0" smtClean="0">
                <a:solidFill>
                  <a:srgbClr val="002060"/>
                </a:solidFill>
              </a:rPr>
              <a:t>Proper noun </a:t>
            </a:r>
            <a:r>
              <a:rPr lang="bn-IN" sz="4000" dirty="0" smtClean="0">
                <a:solidFill>
                  <a:srgbClr val="002060"/>
                </a:solidFill>
              </a:rPr>
              <a:t>এর পূর্বে </a:t>
            </a:r>
            <a:r>
              <a:rPr lang="en-US" sz="4000" dirty="0" smtClean="0">
                <a:solidFill>
                  <a:srgbClr val="002060"/>
                </a:solidFill>
              </a:rPr>
              <a:t>adjective </a:t>
            </a:r>
            <a:r>
              <a:rPr lang="bn-IN" sz="4000" dirty="0" smtClean="0">
                <a:solidFill>
                  <a:srgbClr val="002060"/>
                </a:solidFill>
              </a:rPr>
              <a:t>থাকলে তার পূর্বে </a:t>
            </a:r>
            <a:r>
              <a:rPr lang="en-US" sz="4000" dirty="0" smtClean="0">
                <a:solidFill>
                  <a:srgbClr val="002060"/>
                </a:solidFill>
              </a:rPr>
              <a:t>the </a:t>
            </a:r>
            <a:r>
              <a:rPr lang="bn-IN" sz="4000" dirty="0" smtClean="0">
                <a:solidFill>
                  <a:srgbClr val="002060"/>
                </a:solidFill>
              </a:rPr>
              <a:t>বসে। </a:t>
            </a:r>
            <a:br>
              <a:rPr lang="bn-IN" sz="4000" dirty="0" smtClean="0">
                <a:solidFill>
                  <a:srgbClr val="002060"/>
                </a:solidFill>
              </a:rPr>
            </a:br>
            <a:r>
              <a:rPr lang="bn-IN" sz="4000" b="1" dirty="0" smtClean="0">
                <a:solidFill>
                  <a:srgbClr val="002060"/>
                </a:solidFill>
              </a:rPr>
              <a:t>যেমন </a:t>
            </a:r>
            <a:r>
              <a:rPr lang="bn-IN" sz="4000" dirty="0" smtClean="0">
                <a:solidFill>
                  <a:srgbClr val="002060"/>
                </a:solidFill>
              </a:rPr>
              <a:t>– </a:t>
            </a:r>
            <a:r>
              <a:rPr lang="en-US" sz="4000" dirty="0" smtClean="0">
                <a:solidFill>
                  <a:srgbClr val="002060"/>
                </a:solidFill>
              </a:rPr>
              <a:t>The great Akbar was a mighty ruler.</a:t>
            </a:r>
          </a:p>
          <a:p>
            <a:pPr algn="l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590800"/>
            <a:ext cx="111252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13. </a:t>
            </a:r>
            <a:r>
              <a:rPr lang="bn-IN" dirty="0">
                <a:solidFill>
                  <a:srgbClr val="00B050"/>
                </a:solidFill>
              </a:rPr>
              <a:t>বংশ বা পরিবারের পরিচয়জ্ঞাপক নাম </a:t>
            </a:r>
            <a:r>
              <a:rPr lang="en-US" dirty="0">
                <a:solidFill>
                  <a:srgbClr val="00B050"/>
                </a:solidFill>
              </a:rPr>
              <a:t>plural </a:t>
            </a:r>
            <a:r>
              <a:rPr lang="bn-IN" dirty="0">
                <a:solidFill>
                  <a:srgbClr val="00B050"/>
                </a:solidFill>
              </a:rPr>
              <a:t>হলে তার পূর্বে </a:t>
            </a:r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bn-IN" dirty="0">
                <a:solidFill>
                  <a:srgbClr val="00B050"/>
                </a:solidFill>
              </a:rPr>
              <a:t>বসে। </a:t>
            </a:r>
            <a:br>
              <a:rPr lang="bn-IN" dirty="0">
                <a:solidFill>
                  <a:srgbClr val="00B050"/>
                </a:solidFill>
              </a:rPr>
            </a:br>
            <a:r>
              <a:rPr lang="bn-IN" b="1" dirty="0">
                <a:solidFill>
                  <a:srgbClr val="00B050"/>
                </a:solidFill>
              </a:rPr>
              <a:t>যেমন</a:t>
            </a:r>
            <a:r>
              <a:rPr lang="bn-IN" dirty="0">
                <a:solidFill>
                  <a:srgbClr val="00B050"/>
                </a:solidFill>
              </a:rPr>
              <a:t> – </a:t>
            </a:r>
            <a:r>
              <a:rPr lang="en-US" dirty="0">
                <a:solidFill>
                  <a:srgbClr val="00B050"/>
                </a:solidFill>
              </a:rPr>
              <a:t>The khans, The </a:t>
            </a:r>
            <a:r>
              <a:rPr lang="en-US" dirty="0" err="1">
                <a:solidFill>
                  <a:srgbClr val="00B050"/>
                </a:solidFill>
              </a:rPr>
              <a:t>Pathans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10668000" cy="23622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14. </a:t>
            </a:r>
            <a:r>
              <a:rPr lang="bn-IN" sz="4000" dirty="0" smtClean="0">
                <a:solidFill>
                  <a:srgbClr val="0070C0"/>
                </a:solidFill>
              </a:rPr>
              <a:t>সংখ্যা প্রকাশক </a:t>
            </a:r>
            <a:r>
              <a:rPr lang="en-US" sz="4000" dirty="0" smtClean="0">
                <a:solidFill>
                  <a:srgbClr val="0070C0"/>
                </a:solidFill>
              </a:rPr>
              <a:t>word </a:t>
            </a:r>
            <a:r>
              <a:rPr lang="bn-IN" sz="4000" dirty="0" smtClean="0">
                <a:solidFill>
                  <a:srgbClr val="0070C0"/>
                </a:solidFill>
              </a:rPr>
              <a:t>যদি </a:t>
            </a:r>
            <a:r>
              <a:rPr lang="en-US" sz="4000" dirty="0" smtClean="0">
                <a:solidFill>
                  <a:srgbClr val="0070C0"/>
                </a:solidFill>
              </a:rPr>
              <a:t>unit </a:t>
            </a:r>
            <a:r>
              <a:rPr lang="bn-IN" sz="4000" dirty="0" smtClean="0">
                <a:solidFill>
                  <a:srgbClr val="0070C0"/>
                </a:solidFill>
              </a:rPr>
              <a:t>অর্থে বসে তাহলে তার পূর্বে </a:t>
            </a:r>
            <a:r>
              <a:rPr lang="en-US" sz="4000" dirty="0" smtClean="0">
                <a:solidFill>
                  <a:srgbClr val="0070C0"/>
                </a:solidFill>
              </a:rPr>
              <a:t>the </a:t>
            </a:r>
            <a:r>
              <a:rPr lang="bn-IN" sz="4000" dirty="0" smtClean="0">
                <a:solidFill>
                  <a:srgbClr val="0070C0"/>
                </a:solidFill>
              </a:rPr>
              <a:t>বসে। </a:t>
            </a:r>
            <a:br>
              <a:rPr lang="bn-IN" sz="4000" dirty="0" smtClean="0">
                <a:solidFill>
                  <a:srgbClr val="0070C0"/>
                </a:solidFill>
              </a:rPr>
            </a:br>
            <a:r>
              <a:rPr lang="bn-IN" sz="4000" b="1" dirty="0" smtClean="0">
                <a:solidFill>
                  <a:srgbClr val="0070C0"/>
                </a:solidFill>
              </a:rPr>
              <a:t>যেমন </a:t>
            </a:r>
            <a:r>
              <a:rPr lang="bn-IN" sz="4000" dirty="0" smtClean="0">
                <a:solidFill>
                  <a:srgbClr val="0070C0"/>
                </a:solidFill>
              </a:rPr>
              <a:t>– </a:t>
            </a:r>
            <a:r>
              <a:rPr lang="en-US" sz="4000" dirty="0" smtClean="0">
                <a:solidFill>
                  <a:srgbClr val="0070C0"/>
                </a:solidFill>
              </a:rPr>
              <a:t>Eggs are sold by the dozens.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114300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15. </a:t>
            </a:r>
            <a:r>
              <a:rPr lang="en-US" dirty="0">
                <a:solidFill>
                  <a:srgbClr val="0070C0"/>
                </a:solidFill>
              </a:rPr>
              <a:t>Musical instrument </a:t>
            </a:r>
            <a:r>
              <a:rPr lang="en-US" dirty="0" err="1">
                <a:solidFill>
                  <a:srgbClr val="0070C0"/>
                </a:solidFill>
              </a:rPr>
              <a:t>এর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পূর্বে</a:t>
            </a:r>
            <a:r>
              <a:rPr lang="en-US" dirty="0">
                <a:solidFill>
                  <a:srgbClr val="0070C0"/>
                </a:solidFill>
              </a:rPr>
              <a:t> the </a:t>
            </a:r>
            <a:r>
              <a:rPr lang="en-US" dirty="0" err="1">
                <a:solidFill>
                  <a:srgbClr val="0070C0"/>
                </a:solidFill>
              </a:rPr>
              <a:t>বসে</a:t>
            </a:r>
            <a:r>
              <a:rPr lang="en-US" dirty="0">
                <a:solidFill>
                  <a:srgbClr val="0070C0"/>
                </a:solidFill>
              </a:rPr>
              <a:t>। 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b="1" dirty="0" err="1">
                <a:solidFill>
                  <a:srgbClr val="0070C0"/>
                </a:solidFill>
              </a:rPr>
              <a:t>যেমন</a:t>
            </a:r>
            <a:r>
              <a:rPr lang="en-US" b="1" dirty="0">
                <a:solidFill>
                  <a:srgbClr val="0070C0"/>
                </a:solidFill>
              </a:rPr>
              <a:t> </a:t>
            </a:r>
            <a:r>
              <a:rPr lang="en-US" dirty="0">
                <a:solidFill>
                  <a:srgbClr val="0070C0"/>
                </a:solidFill>
              </a:rPr>
              <a:t>– I can’t play the Guitar. The cowboy can play the flute well.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766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 smtClean="0">
                <a:solidFill>
                  <a:srgbClr val="00B050"/>
                </a:solidFill>
              </a:rPr>
              <a:t>16. </a:t>
            </a:r>
            <a:r>
              <a:rPr lang="bn-IN" sz="4000" dirty="0" smtClean="0">
                <a:solidFill>
                  <a:srgbClr val="00B050"/>
                </a:solidFill>
              </a:rPr>
              <a:t>কোন কোন যন্ত্র এবং আবিস্কারের পূর্বে </a:t>
            </a:r>
            <a:r>
              <a:rPr lang="en-US" sz="4000" dirty="0" smtClean="0">
                <a:solidFill>
                  <a:srgbClr val="00B050"/>
                </a:solidFill>
              </a:rPr>
              <a:t>the </a:t>
            </a:r>
            <a:r>
              <a:rPr lang="bn-IN" sz="4000" dirty="0" smtClean="0">
                <a:solidFill>
                  <a:srgbClr val="00B050"/>
                </a:solidFill>
              </a:rPr>
              <a:t>বসে। </a:t>
            </a:r>
            <a:br>
              <a:rPr lang="bn-IN" sz="4000" dirty="0" smtClean="0">
                <a:solidFill>
                  <a:srgbClr val="00B050"/>
                </a:solidFill>
              </a:rPr>
            </a:br>
            <a:r>
              <a:rPr lang="bn-IN" sz="4000" b="1" dirty="0" smtClean="0">
                <a:solidFill>
                  <a:srgbClr val="00B050"/>
                </a:solidFill>
              </a:rPr>
              <a:t>যেমন </a:t>
            </a:r>
            <a:r>
              <a:rPr lang="bn-IN" sz="4000" dirty="0" smtClean="0">
                <a:solidFill>
                  <a:srgbClr val="00B050"/>
                </a:solidFill>
              </a:rPr>
              <a:t>– </a:t>
            </a:r>
            <a:r>
              <a:rPr lang="en-US" sz="4000" dirty="0" err="1" smtClean="0">
                <a:solidFill>
                  <a:srgbClr val="00B050"/>
                </a:solidFill>
              </a:rPr>
              <a:t>Markoni</a:t>
            </a:r>
            <a:r>
              <a:rPr lang="en-US" sz="4000" dirty="0" smtClean="0">
                <a:solidFill>
                  <a:srgbClr val="00B050"/>
                </a:solidFill>
              </a:rPr>
              <a:t> invented the radio. The bicycles is an easy means of transport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6482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solidFill>
                  <a:srgbClr val="00B050"/>
                </a:solidFill>
              </a:rPr>
              <a:t>17. </a:t>
            </a:r>
            <a:r>
              <a:rPr lang="en-US" sz="6000" dirty="0">
                <a:solidFill>
                  <a:srgbClr val="00B050"/>
                </a:solidFill>
              </a:rPr>
              <a:t>Singular designation </a:t>
            </a:r>
            <a:r>
              <a:rPr lang="en-US" sz="6000" dirty="0" err="1">
                <a:solidFill>
                  <a:srgbClr val="00B050"/>
                </a:solidFill>
              </a:rPr>
              <a:t>এর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err="1">
                <a:solidFill>
                  <a:srgbClr val="00B050"/>
                </a:solidFill>
              </a:rPr>
              <a:t>পূর্বে</a:t>
            </a:r>
            <a:r>
              <a:rPr lang="en-US" sz="6000" dirty="0">
                <a:solidFill>
                  <a:srgbClr val="00B050"/>
                </a:solidFill>
              </a:rPr>
              <a:t> the </a:t>
            </a:r>
            <a:r>
              <a:rPr lang="en-US" sz="6000" dirty="0" err="1">
                <a:solidFill>
                  <a:srgbClr val="00B050"/>
                </a:solidFill>
              </a:rPr>
              <a:t>বসে</a:t>
            </a:r>
            <a:r>
              <a:rPr lang="en-US" sz="6000" dirty="0">
                <a:solidFill>
                  <a:srgbClr val="00B050"/>
                </a:solidFill>
              </a:rPr>
              <a:t>। </a:t>
            </a:r>
            <a:br>
              <a:rPr lang="en-US" sz="6000" dirty="0">
                <a:solidFill>
                  <a:srgbClr val="00B050"/>
                </a:solidFill>
              </a:rPr>
            </a:br>
            <a:r>
              <a:rPr lang="en-US" sz="6000" b="1" dirty="0" err="1">
                <a:solidFill>
                  <a:srgbClr val="00B050"/>
                </a:solidFill>
              </a:rPr>
              <a:t>যেমন</a:t>
            </a:r>
            <a:r>
              <a:rPr lang="en-US" sz="6000" b="1" dirty="0">
                <a:solidFill>
                  <a:srgbClr val="00B050"/>
                </a:solidFill>
              </a:rPr>
              <a:t> </a:t>
            </a:r>
            <a:r>
              <a:rPr lang="en-US" sz="6000" dirty="0">
                <a:solidFill>
                  <a:srgbClr val="00B050"/>
                </a:solidFill>
              </a:rPr>
              <a:t>– The president, The Prime Minister, The headmaster.</a:t>
            </a:r>
            <a:br>
              <a:rPr lang="en-US" sz="6000" dirty="0">
                <a:solidFill>
                  <a:srgbClr val="00B050"/>
                </a:solidFill>
              </a:rPr>
            </a:br>
            <a:r>
              <a:rPr lang="en-US" sz="6000" b="1" dirty="0">
                <a:solidFill>
                  <a:srgbClr val="00B050"/>
                </a:solidFill>
              </a:rPr>
              <a:t/>
            </a:r>
            <a:br>
              <a:rPr lang="en-US" sz="6000" b="1" dirty="0">
                <a:solidFill>
                  <a:srgbClr val="00B05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09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Omission of definite article:</a:t>
            </a:r>
            <a:br>
              <a:rPr lang="en-US" sz="8000" b="1" dirty="0" smtClean="0">
                <a:solidFill>
                  <a:srgbClr val="FF0000"/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11734800" cy="1752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1. </a:t>
            </a:r>
            <a:r>
              <a:rPr lang="bn-IN" dirty="0">
                <a:solidFill>
                  <a:srgbClr val="7030A0"/>
                </a:solidFill>
              </a:rPr>
              <a:t>বিখ্যাত গ্রন্থের লেখকের নাম গ্রন্থের পূর্বে থাকলে </a:t>
            </a:r>
            <a:r>
              <a:rPr lang="en-US" dirty="0">
                <a:solidFill>
                  <a:srgbClr val="7030A0"/>
                </a:solidFill>
              </a:rPr>
              <a:t>the </a:t>
            </a:r>
            <a:r>
              <a:rPr lang="bn-IN" dirty="0">
                <a:solidFill>
                  <a:srgbClr val="7030A0"/>
                </a:solidFill>
              </a:rPr>
              <a:t>বসে না। কিন্তু লেখকের নাম পূর্বে না থাকলে </a:t>
            </a:r>
            <a:r>
              <a:rPr lang="en-US" dirty="0">
                <a:solidFill>
                  <a:srgbClr val="7030A0"/>
                </a:solidFill>
              </a:rPr>
              <a:t>the </a:t>
            </a:r>
            <a:r>
              <a:rPr lang="bn-IN" dirty="0">
                <a:solidFill>
                  <a:srgbClr val="7030A0"/>
                </a:solidFill>
              </a:rPr>
              <a:t>বসে। </a:t>
            </a:r>
            <a:br>
              <a:rPr lang="bn-IN" dirty="0">
                <a:solidFill>
                  <a:srgbClr val="7030A0"/>
                </a:solidFill>
              </a:rPr>
            </a:br>
            <a:r>
              <a:rPr lang="bn-IN" b="1" dirty="0">
                <a:solidFill>
                  <a:srgbClr val="7030A0"/>
                </a:solidFill>
              </a:rPr>
              <a:t>যেমন </a:t>
            </a:r>
            <a:r>
              <a:rPr lang="bn-IN" dirty="0">
                <a:solidFill>
                  <a:srgbClr val="7030A0"/>
                </a:solidFill>
              </a:rPr>
              <a:t>– </a:t>
            </a:r>
            <a:r>
              <a:rPr lang="en-US" dirty="0">
                <a:solidFill>
                  <a:srgbClr val="7030A0"/>
                </a:solidFill>
              </a:rPr>
              <a:t>The </a:t>
            </a:r>
            <a:r>
              <a:rPr lang="en-US" dirty="0" err="1">
                <a:solidFill>
                  <a:srgbClr val="7030A0"/>
                </a:solidFill>
              </a:rPr>
              <a:t>Gitanjoli</a:t>
            </a:r>
            <a:r>
              <a:rPr lang="en-US" dirty="0">
                <a:solidFill>
                  <a:srgbClr val="7030A0"/>
                </a:solidFill>
              </a:rPr>
              <a:t> of </a:t>
            </a:r>
            <a:r>
              <a:rPr lang="en-US" dirty="0" err="1">
                <a:solidFill>
                  <a:srgbClr val="7030A0"/>
                </a:solidFill>
              </a:rPr>
              <a:t>Robindranath</a:t>
            </a:r>
            <a:r>
              <a:rPr lang="en-US" dirty="0">
                <a:solidFill>
                  <a:srgbClr val="7030A0"/>
                </a:solidFill>
              </a:rPr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8839200" cy="2743200"/>
          </a:xfrm>
        </p:spPr>
        <p:txBody>
          <a:bodyPr anchor="ctr"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2. </a:t>
            </a:r>
            <a:r>
              <a:rPr lang="bn-IN" sz="4000" dirty="0" smtClean="0">
                <a:solidFill>
                  <a:srgbClr val="C00000"/>
                </a:solidFill>
              </a:rPr>
              <a:t>রাস্তা, এভিনু, স্কয়ার, পার্কের নামের পূর্বে </a:t>
            </a:r>
            <a:r>
              <a:rPr lang="en-US" sz="4000" dirty="0" smtClean="0">
                <a:solidFill>
                  <a:srgbClr val="C00000"/>
                </a:solidFill>
              </a:rPr>
              <a:t>the </a:t>
            </a:r>
            <a:r>
              <a:rPr lang="bn-IN" sz="4000" dirty="0" smtClean="0">
                <a:solidFill>
                  <a:srgbClr val="C00000"/>
                </a:solidFill>
              </a:rPr>
              <a:t>বসে না। </a:t>
            </a:r>
            <a:br>
              <a:rPr lang="bn-IN" sz="4000" dirty="0" smtClean="0">
                <a:solidFill>
                  <a:srgbClr val="C00000"/>
                </a:solidFill>
              </a:rPr>
            </a:br>
            <a:r>
              <a:rPr lang="bn-IN" sz="4000" b="1" dirty="0" smtClean="0">
                <a:solidFill>
                  <a:srgbClr val="C00000"/>
                </a:solidFill>
              </a:rPr>
              <a:t>যেমন </a:t>
            </a:r>
            <a:r>
              <a:rPr lang="bn-IN" sz="4000" dirty="0" smtClean="0">
                <a:solidFill>
                  <a:srgbClr val="C00000"/>
                </a:solidFill>
              </a:rPr>
              <a:t>– </a:t>
            </a:r>
            <a:r>
              <a:rPr lang="en-US" sz="4000" dirty="0" smtClean="0">
                <a:solidFill>
                  <a:srgbClr val="C00000"/>
                </a:solidFill>
              </a:rPr>
              <a:t>He is going to park.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8763000" cy="1981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 </a:t>
            </a:r>
            <a:r>
              <a:rPr lang="bn-IN" dirty="0">
                <a:solidFill>
                  <a:srgbClr val="C00000"/>
                </a:solidFill>
              </a:rPr>
              <a:t>ভাষার নামের পূর্বে 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bn-IN" dirty="0">
                <a:solidFill>
                  <a:srgbClr val="C00000"/>
                </a:solidFill>
              </a:rPr>
              <a:t>বসে না। </a:t>
            </a:r>
            <a:br>
              <a:rPr lang="bn-IN" dirty="0">
                <a:solidFill>
                  <a:srgbClr val="C00000"/>
                </a:solidFill>
              </a:rPr>
            </a:br>
            <a:r>
              <a:rPr lang="bn-IN" b="1" dirty="0">
                <a:solidFill>
                  <a:srgbClr val="C00000"/>
                </a:solidFill>
              </a:rPr>
              <a:t>যেমন </a:t>
            </a:r>
            <a:r>
              <a:rPr lang="bn-IN" dirty="0">
                <a:solidFill>
                  <a:srgbClr val="C00000"/>
                </a:solidFill>
              </a:rPr>
              <a:t>– </a:t>
            </a:r>
            <a:r>
              <a:rPr lang="en-US" dirty="0" err="1">
                <a:solidFill>
                  <a:srgbClr val="C00000"/>
                </a:solidFill>
              </a:rPr>
              <a:t>Bangla</a:t>
            </a:r>
            <a:r>
              <a:rPr lang="en-US" dirty="0">
                <a:solidFill>
                  <a:srgbClr val="C00000"/>
                </a:solidFill>
              </a:rPr>
              <a:t> is our mother </a:t>
            </a:r>
            <a:r>
              <a:rPr lang="en-US" dirty="0" err="1">
                <a:solidFill>
                  <a:srgbClr val="C00000"/>
                </a:solidFill>
              </a:rPr>
              <a:t>lsnguge</a:t>
            </a:r>
            <a:r>
              <a:rPr lang="en-US" dirty="0">
                <a:solidFill>
                  <a:srgbClr val="C00000"/>
                </a:solidFill>
              </a:rPr>
              <a:t>. English is an international language.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8763000" cy="2667000"/>
          </a:xfrm>
        </p:spPr>
        <p:txBody>
          <a:bodyPr anchor="ctr">
            <a:no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4. </a:t>
            </a:r>
            <a:r>
              <a:rPr lang="bn-IN" sz="4000" dirty="0" smtClean="0">
                <a:solidFill>
                  <a:srgbClr val="00B050"/>
                </a:solidFill>
              </a:rPr>
              <a:t>কিন্তু ভাষার নামের পরে </a:t>
            </a:r>
            <a:r>
              <a:rPr lang="en-US" sz="4000" dirty="0" smtClean="0">
                <a:solidFill>
                  <a:srgbClr val="00B050"/>
                </a:solidFill>
              </a:rPr>
              <a:t>language </a:t>
            </a:r>
            <a:r>
              <a:rPr lang="bn-IN" sz="4000" dirty="0" smtClean="0">
                <a:solidFill>
                  <a:srgbClr val="00B050"/>
                </a:solidFill>
              </a:rPr>
              <a:t>শব্দ টা উল্লেখ থাকলে </a:t>
            </a:r>
            <a:r>
              <a:rPr lang="en-US" sz="4000" dirty="0" smtClean="0">
                <a:solidFill>
                  <a:srgbClr val="00B050"/>
                </a:solidFill>
              </a:rPr>
              <a:t>the </a:t>
            </a:r>
            <a:r>
              <a:rPr lang="bn-IN" sz="4000" dirty="0" smtClean="0">
                <a:solidFill>
                  <a:srgbClr val="00B050"/>
                </a:solidFill>
              </a:rPr>
              <a:t>বসে। </a:t>
            </a:r>
            <a:br>
              <a:rPr lang="bn-IN" sz="4000" dirty="0" smtClean="0">
                <a:solidFill>
                  <a:srgbClr val="00B050"/>
                </a:solidFill>
              </a:rPr>
            </a:br>
            <a:r>
              <a:rPr lang="bn-IN" sz="4000" b="1" dirty="0" smtClean="0">
                <a:solidFill>
                  <a:srgbClr val="00B050"/>
                </a:solidFill>
              </a:rPr>
              <a:t>যেমন </a:t>
            </a:r>
            <a:r>
              <a:rPr lang="bn-IN" sz="4000" dirty="0" smtClean="0">
                <a:solidFill>
                  <a:srgbClr val="00B050"/>
                </a:solidFill>
              </a:rPr>
              <a:t>– </a:t>
            </a:r>
            <a:r>
              <a:rPr lang="en-US" sz="4000" dirty="0" smtClean="0">
                <a:solidFill>
                  <a:srgbClr val="00B050"/>
                </a:solidFill>
              </a:rPr>
              <a:t>The English language is international.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1336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bn-IN" dirty="0">
                <a:solidFill>
                  <a:srgbClr val="FF0000"/>
                </a:solidFill>
              </a:rPr>
              <a:t>হ্রদের নামের পূর্বে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bn-IN" dirty="0">
                <a:solidFill>
                  <a:srgbClr val="FF0000"/>
                </a:solidFill>
              </a:rPr>
              <a:t>বসে না। </a:t>
            </a:r>
            <a:br>
              <a:rPr lang="bn-IN" dirty="0">
                <a:solidFill>
                  <a:srgbClr val="FF0000"/>
                </a:solidFill>
              </a:rPr>
            </a:br>
            <a:r>
              <a:rPr lang="bn-IN" b="1" dirty="0">
                <a:solidFill>
                  <a:srgbClr val="FF0000"/>
                </a:solidFill>
              </a:rPr>
              <a:t>যেমন </a:t>
            </a:r>
            <a:r>
              <a:rPr lang="bn-IN" dirty="0">
                <a:solidFill>
                  <a:srgbClr val="FF0000"/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Lake Superior, Lake Baikal, Lake Caspian.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5400" dirty="0" smtClean="0">
                <a:solidFill>
                  <a:srgbClr val="00B050"/>
                </a:solidFill>
              </a:rPr>
              <a:t>6</a:t>
            </a:r>
            <a:r>
              <a:rPr lang="en-US" sz="6600" dirty="0" smtClean="0">
                <a:solidFill>
                  <a:srgbClr val="00B050"/>
                </a:solidFill>
              </a:rPr>
              <a:t>. </a:t>
            </a:r>
            <a:r>
              <a:rPr lang="bn-IN" sz="4000" dirty="0" smtClean="0">
                <a:solidFill>
                  <a:srgbClr val="00B050"/>
                </a:solidFill>
              </a:rPr>
              <a:t>দিন বা মাসের নামের পূর্বে </a:t>
            </a:r>
            <a:r>
              <a:rPr lang="en-US" sz="4000" dirty="0" smtClean="0">
                <a:solidFill>
                  <a:srgbClr val="00B050"/>
                </a:solidFill>
              </a:rPr>
              <a:t>the </a:t>
            </a:r>
            <a:r>
              <a:rPr lang="bn-IN" sz="4000" dirty="0" smtClean="0">
                <a:solidFill>
                  <a:srgbClr val="00B050"/>
                </a:solidFill>
              </a:rPr>
              <a:t>বসে না। </a:t>
            </a:r>
            <a:br>
              <a:rPr lang="bn-IN" sz="4000" dirty="0" smtClean="0">
                <a:solidFill>
                  <a:srgbClr val="00B050"/>
                </a:solidFill>
              </a:rPr>
            </a:br>
            <a:r>
              <a:rPr lang="bn-IN" sz="4000" b="1" dirty="0" smtClean="0">
                <a:solidFill>
                  <a:srgbClr val="00B050"/>
                </a:solidFill>
              </a:rPr>
              <a:t>যেমন </a:t>
            </a:r>
            <a:r>
              <a:rPr lang="bn-IN" sz="4000" dirty="0" smtClean="0">
                <a:solidFill>
                  <a:srgbClr val="00B050"/>
                </a:solidFill>
              </a:rPr>
              <a:t>– </a:t>
            </a:r>
            <a:r>
              <a:rPr lang="en-US" sz="4000" dirty="0" smtClean="0">
                <a:solidFill>
                  <a:srgbClr val="00B050"/>
                </a:solidFill>
              </a:rPr>
              <a:t>Friday is holyday.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1800"/>
            <a:ext cx="113538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/>
              <a:t>Indefinite Article:</a:t>
            </a:r>
            <a:br>
              <a:rPr lang="en-US" sz="4900" b="1" dirty="0"/>
            </a:br>
            <a:r>
              <a:rPr lang="en-US" sz="4900" dirty="0"/>
              <a:t>A </a:t>
            </a:r>
            <a:r>
              <a:rPr lang="bn-IN" sz="4900" dirty="0"/>
              <a:t>এবং </a:t>
            </a:r>
            <a:r>
              <a:rPr lang="en-US" sz="4900" dirty="0"/>
              <a:t>an </a:t>
            </a:r>
            <a:r>
              <a:rPr lang="bn-IN" sz="4900" dirty="0"/>
              <a:t>কে </a:t>
            </a:r>
            <a:r>
              <a:rPr lang="en-US" sz="4900" dirty="0"/>
              <a:t>Indefinite Article </a:t>
            </a:r>
            <a:r>
              <a:rPr lang="bn-IN" sz="4900" dirty="0"/>
              <a:t>বলে কারন তারা কোন অনির্দিষ্ট ব্যক্তি, প্রাণী বা বস্তুকে বুঝায়। সচরাচর </a:t>
            </a:r>
            <a:r>
              <a:rPr lang="en-US" sz="4900" dirty="0"/>
              <a:t>singular countable noun </a:t>
            </a:r>
            <a:r>
              <a:rPr lang="bn-IN" sz="4900" dirty="0"/>
              <a:t>এর পূর্বে </a:t>
            </a:r>
            <a:r>
              <a:rPr lang="en-US" sz="4900" dirty="0"/>
              <a:t>A </a:t>
            </a:r>
            <a:r>
              <a:rPr lang="bn-IN" sz="4900" dirty="0"/>
              <a:t>অথবা </a:t>
            </a:r>
            <a:r>
              <a:rPr lang="en-US" sz="4900" dirty="0"/>
              <a:t>an </a:t>
            </a:r>
            <a:r>
              <a:rPr lang="bn-IN" sz="4900" dirty="0"/>
              <a:t>বসে।</a:t>
            </a:r>
            <a:br>
              <a:rPr lang="bn-IN" sz="4900" dirty="0"/>
            </a:br>
            <a:r>
              <a:rPr lang="en-US" sz="4900" b="1" dirty="0"/>
              <a:t>Example</a:t>
            </a:r>
            <a:r>
              <a:rPr lang="en-US" sz="4900" dirty="0"/>
              <a:t>- He has a pen. </a:t>
            </a:r>
            <a:br>
              <a:rPr lang="en-US" sz="4900" dirty="0"/>
            </a:br>
            <a:r>
              <a:rPr lang="en-US" sz="4900" dirty="0"/>
              <a:t>- I bought a book.</a:t>
            </a:r>
            <a:br>
              <a:rPr lang="en-US" sz="4900" dirty="0"/>
            </a:br>
            <a:r>
              <a:rPr lang="en-US" sz="4900" dirty="0"/>
              <a:t>- This is an elephant.</a:t>
            </a:r>
            <a:br>
              <a:rPr lang="en-US" sz="4900" dirty="0"/>
            </a:br>
            <a:r>
              <a:rPr lang="en-US" sz="4900" dirty="0"/>
              <a:t>- He took an apple.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bn-IN" sz="2400" dirty="0"/>
              <a:t/>
            </a:r>
            <a:br>
              <a:rPr lang="bn-IN" sz="24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676400"/>
            <a:ext cx="10363200" cy="1752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7.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রোগের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নামের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পূর্বে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the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বসে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না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। 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যেমন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– Fever has broken out in the home.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110490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400" dirty="0" smtClean="0">
                <a:solidFill>
                  <a:srgbClr val="0070C0"/>
                </a:solidFill>
              </a:rPr>
              <a:t>8. Allah or God </a:t>
            </a:r>
            <a:r>
              <a:rPr lang="bn-IN" sz="4400" dirty="0" smtClean="0">
                <a:solidFill>
                  <a:srgbClr val="0070C0"/>
                </a:solidFill>
              </a:rPr>
              <a:t>এর নামের পূর্বে </a:t>
            </a:r>
            <a:r>
              <a:rPr lang="en-US" sz="4400" dirty="0" smtClean="0">
                <a:solidFill>
                  <a:srgbClr val="0070C0"/>
                </a:solidFill>
              </a:rPr>
              <a:t>the </a:t>
            </a:r>
            <a:r>
              <a:rPr lang="bn-IN" sz="4400" dirty="0" smtClean="0">
                <a:solidFill>
                  <a:srgbClr val="0070C0"/>
                </a:solidFill>
              </a:rPr>
              <a:t>বসে না। </a:t>
            </a:r>
            <a:br>
              <a:rPr lang="bn-IN" sz="4400" dirty="0" smtClean="0">
                <a:solidFill>
                  <a:srgbClr val="0070C0"/>
                </a:solidFill>
              </a:rPr>
            </a:br>
            <a:r>
              <a:rPr lang="bn-IN" sz="4400" b="1" dirty="0" smtClean="0">
                <a:solidFill>
                  <a:srgbClr val="0070C0"/>
                </a:solidFill>
              </a:rPr>
              <a:t>যেমন </a:t>
            </a:r>
            <a:r>
              <a:rPr lang="bn-IN" sz="4400" dirty="0" smtClean="0">
                <a:solidFill>
                  <a:srgbClr val="0070C0"/>
                </a:solidFill>
              </a:rPr>
              <a:t>– </a:t>
            </a:r>
            <a:r>
              <a:rPr lang="en-US" sz="4400" dirty="0" smtClean="0">
                <a:solidFill>
                  <a:srgbClr val="0070C0"/>
                </a:solidFill>
              </a:rPr>
              <a:t>Allah has created us.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117348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9. </a:t>
            </a:r>
            <a:r>
              <a:rPr lang="bn-IN" dirty="0">
                <a:solidFill>
                  <a:srgbClr val="0070C0"/>
                </a:solidFill>
              </a:rPr>
              <a:t>শরীরের অঙ্গ-প্রতঙ্গ এবং পোশাক- পরিচ্ছেদ ইত্যাদির পূর্বে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bn-IN" dirty="0">
                <a:solidFill>
                  <a:srgbClr val="0070C0"/>
                </a:solidFill>
              </a:rPr>
              <a:t>বসে না। </a:t>
            </a:r>
            <a:br>
              <a:rPr lang="bn-IN" dirty="0">
                <a:solidFill>
                  <a:srgbClr val="0070C0"/>
                </a:solidFill>
              </a:rPr>
            </a:br>
            <a:r>
              <a:rPr lang="bn-IN" b="1" dirty="0">
                <a:solidFill>
                  <a:srgbClr val="0070C0"/>
                </a:solidFill>
              </a:rPr>
              <a:t>যেমন </a:t>
            </a:r>
            <a:r>
              <a:rPr lang="bn-IN" dirty="0">
                <a:solidFill>
                  <a:srgbClr val="0070C0"/>
                </a:solidFill>
              </a:rPr>
              <a:t>– </a:t>
            </a:r>
            <a:r>
              <a:rPr lang="en-US" dirty="0">
                <a:solidFill>
                  <a:srgbClr val="0070C0"/>
                </a:solidFill>
              </a:rPr>
              <a:t>Raise your right hand. Put off your shirt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10820400" cy="3048000"/>
          </a:xfrm>
        </p:spPr>
        <p:txBody>
          <a:bodyPr anchor="ctr">
            <a:no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10. </a:t>
            </a:r>
            <a:r>
              <a:rPr lang="bn-IN" sz="4400" dirty="0" smtClean="0">
                <a:solidFill>
                  <a:srgbClr val="00B050"/>
                </a:solidFill>
              </a:rPr>
              <a:t>ভ্রমন সম্পর্কিত যানবাহন বা ভ্রমন পথের পূর্বে </a:t>
            </a:r>
            <a:r>
              <a:rPr lang="en-US" sz="4400" dirty="0" smtClean="0">
                <a:solidFill>
                  <a:srgbClr val="00B050"/>
                </a:solidFill>
              </a:rPr>
              <a:t>the </a:t>
            </a:r>
            <a:r>
              <a:rPr lang="bn-IN" sz="4400" dirty="0" smtClean="0">
                <a:solidFill>
                  <a:srgbClr val="00B050"/>
                </a:solidFill>
              </a:rPr>
              <a:t>বসে না। </a:t>
            </a:r>
            <a:br>
              <a:rPr lang="bn-IN" sz="4400" dirty="0" smtClean="0">
                <a:solidFill>
                  <a:srgbClr val="00B050"/>
                </a:solidFill>
              </a:rPr>
            </a:br>
            <a:r>
              <a:rPr lang="bn-IN" sz="4400" b="1" dirty="0" smtClean="0">
                <a:solidFill>
                  <a:srgbClr val="00B050"/>
                </a:solidFill>
              </a:rPr>
              <a:t>যেমন </a:t>
            </a:r>
            <a:r>
              <a:rPr lang="bn-IN" sz="4400" dirty="0" smtClean="0">
                <a:solidFill>
                  <a:srgbClr val="00B050"/>
                </a:solidFill>
              </a:rPr>
              <a:t>– </a:t>
            </a:r>
            <a:r>
              <a:rPr lang="en-US" sz="4400" dirty="0" smtClean="0">
                <a:solidFill>
                  <a:srgbClr val="00B050"/>
                </a:solidFill>
              </a:rPr>
              <a:t>by bus, by train, by launch.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10820400" cy="3048000"/>
          </a:xfrm>
        </p:spPr>
        <p:txBody>
          <a:bodyPr anchor="ctr">
            <a:no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THANK YOU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0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9144000" cy="3429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/>
              <a:t>Definite Article</a:t>
            </a:r>
            <a:br>
              <a:rPr lang="en-US" sz="4900" b="1" dirty="0"/>
            </a:br>
            <a:r>
              <a:rPr lang="en-US" sz="4900" dirty="0"/>
              <a:t>The </a:t>
            </a:r>
            <a:r>
              <a:rPr lang="bn-IN" sz="4900" dirty="0"/>
              <a:t>কে </a:t>
            </a:r>
            <a:r>
              <a:rPr lang="en-US" sz="4900" dirty="0"/>
              <a:t>definite Article </a:t>
            </a:r>
            <a:r>
              <a:rPr lang="bn-IN" sz="4900" dirty="0"/>
              <a:t>বলে কারন ইহা কোন নির্দিষ্ট ব্যক্তি, প্রাণী বা বস্তুকে বুঝায়।</a:t>
            </a:r>
            <a:br>
              <a:rPr lang="bn-IN" sz="4900" dirty="0"/>
            </a:br>
            <a:r>
              <a:rPr lang="en-US" sz="4900" b="1" dirty="0"/>
              <a:t>Example</a:t>
            </a:r>
            <a:r>
              <a:rPr lang="en-US" sz="4900" dirty="0"/>
              <a:t>-I saw the bird.</a:t>
            </a:r>
            <a:br>
              <a:rPr lang="en-US" sz="4900" dirty="0"/>
            </a:br>
            <a:r>
              <a:rPr lang="en-US" sz="4900" dirty="0"/>
              <a:t>- I read the book.</a:t>
            </a:r>
            <a:br>
              <a:rPr lang="en-US" sz="4900" dirty="0"/>
            </a:br>
            <a:r>
              <a:rPr lang="en-US" sz="4900" dirty="0"/>
              <a:t>- Dhaka is the capital of Bangladesh.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048000"/>
            <a:ext cx="7848600" cy="1752600"/>
          </a:xfrm>
        </p:spPr>
        <p:txBody>
          <a:bodyPr anchor="ctr"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Use of A and An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0668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bn-IN" b="1" dirty="0"/>
              <a:t>1.</a:t>
            </a:r>
            <a:r>
              <a:rPr lang="bn-IN" dirty="0"/>
              <a:t> সাধারণত </a:t>
            </a:r>
            <a:r>
              <a:rPr lang="en-US" dirty="0"/>
              <a:t>consonant </a:t>
            </a:r>
            <a:r>
              <a:rPr lang="bn-IN" dirty="0"/>
              <a:t>এর পূর্বে </a:t>
            </a:r>
            <a:r>
              <a:rPr lang="en-US" dirty="0"/>
              <a:t>a </a:t>
            </a:r>
            <a:r>
              <a:rPr lang="bn-IN" dirty="0"/>
              <a:t>এবং </a:t>
            </a:r>
            <a:r>
              <a:rPr lang="en-US" dirty="0"/>
              <a:t>vowel (a, e, </a:t>
            </a:r>
            <a:r>
              <a:rPr lang="en-US" dirty="0" err="1"/>
              <a:t>i</a:t>
            </a:r>
            <a:r>
              <a:rPr lang="en-US" dirty="0"/>
              <a:t>, o, u) </a:t>
            </a:r>
            <a:r>
              <a:rPr lang="bn-IN" dirty="0"/>
              <a:t>এর পূর্বে </a:t>
            </a:r>
            <a:r>
              <a:rPr lang="en-US" dirty="0"/>
              <a:t>an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b="1" dirty="0"/>
              <a:t>যেমন</a:t>
            </a:r>
            <a:r>
              <a:rPr lang="bn-IN" dirty="0"/>
              <a:t> – </a:t>
            </a:r>
            <a:r>
              <a:rPr lang="en-US" dirty="0"/>
              <a:t>a hen, a book, a pen, an apple, an egg, an orange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962400"/>
            <a:ext cx="10896600" cy="1752600"/>
          </a:xfrm>
        </p:spPr>
        <p:txBody>
          <a:bodyPr anchor="ctr">
            <a:noAutofit/>
          </a:bodyPr>
          <a:lstStyle/>
          <a:p>
            <a:r>
              <a:rPr lang="bn-IN" sz="4000" b="1" dirty="0" smtClean="0">
                <a:solidFill>
                  <a:schemeClr val="tx1"/>
                </a:solidFill>
              </a:rPr>
              <a:t>2.</a:t>
            </a:r>
            <a:r>
              <a:rPr lang="bn-IN" sz="4000" dirty="0" smtClean="0">
                <a:solidFill>
                  <a:schemeClr val="tx1"/>
                </a:solidFill>
              </a:rPr>
              <a:t> শব্দের শুরুতে যদি </a:t>
            </a:r>
            <a:r>
              <a:rPr lang="en-US" sz="4000" dirty="0" smtClean="0">
                <a:solidFill>
                  <a:schemeClr val="tx1"/>
                </a:solidFill>
              </a:rPr>
              <a:t>h </a:t>
            </a:r>
            <a:r>
              <a:rPr lang="bn-IN" sz="4000" dirty="0" smtClean="0">
                <a:solidFill>
                  <a:schemeClr val="tx1"/>
                </a:solidFill>
              </a:rPr>
              <a:t>থাকে এবং </a:t>
            </a:r>
            <a:r>
              <a:rPr lang="en-US" sz="4000" dirty="0" smtClean="0">
                <a:solidFill>
                  <a:schemeClr val="tx1"/>
                </a:solidFill>
              </a:rPr>
              <a:t>h </a:t>
            </a:r>
            <a:r>
              <a:rPr lang="bn-IN" sz="4000" dirty="0" smtClean="0">
                <a:solidFill>
                  <a:schemeClr val="tx1"/>
                </a:solidFill>
              </a:rPr>
              <a:t>এর উচ্চারণ </a:t>
            </a:r>
            <a:r>
              <a:rPr lang="en-US" sz="4000" dirty="0" smtClean="0">
                <a:solidFill>
                  <a:schemeClr val="tx1"/>
                </a:solidFill>
              </a:rPr>
              <a:t>h </a:t>
            </a:r>
            <a:r>
              <a:rPr lang="bn-IN" sz="4000" dirty="0" smtClean="0">
                <a:solidFill>
                  <a:schemeClr val="tx1"/>
                </a:solidFill>
              </a:rPr>
              <a:t>এর মত হলে তার পূর্বে </a:t>
            </a:r>
            <a:r>
              <a:rPr lang="en-US" sz="4000" dirty="0" smtClean="0">
                <a:solidFill>
                  <a:schemeClr val="tx1"/>
                </a:solidFill>
              </a:rPr>
              <a:t>a </a:t>
            </a:r>
            <a:r>
              <a:rPr lang="bn-IN" sz="4000" dirty="0" smtClean="0">
                <a:solidFill>
                  <a:schemeClr val="tx1"/>
                </a:solidFill>
              </a:rPr>
              <a:t>বসে। কিন্তু </a:t>
            </a:r>
            <a:r>
              <a:rPr lang="en-US" sz="4000" dirty="0" smtClean="0">
                <a:solidFill>
                  <a:schemeClr val="tx1"/>
                </a:solidFill>
              </a:rPr>
              <a:t>h </a:t>
            </a:r>
            <a:r>
              <a:rPr lang="bn-IN" sz="4000" dirty="0" smtClean="0">
                <a:solidFill>
                  <a:schemeClr val="tx1"/>
                </a:solidFill>
              </a:rPr>
              <a:t>এর উচ্চারণ </a:t>
            </a:r>
            <a:r>
              <a:rPr lang="en-US" sz="4000" dirty="0" smtClean="0">
                <a:solidFill>
                  <a:schemeClr val="tx1"/>
                </a:solidFill>
              </a:rPr>
              <a:t>o </a:t>
            </a:r>
            <a:r>
              <a:rPr lang="bn-IN" sz="4000" dirty="0" smtClean="0">
                <a:solidFill>
                  <a:schemeClr val="tx1"/>
                </a:solidFill>
              </a:rPr>
              <a:t>বা অন্য কোন উচ্চারণ হলে তার পূর্বে </a:t>
            </a:r>
            <a:r>
              <a:rPr lang="en-US" sz="4000" dirty="0" smtClean="0">
                <a:solidFill>
                  <a:schemeClr val="tx1"/>
                </a:solidFill>
              </a:rPr>
              <a:t>an </a:t>
            </a:r>
            <a:r>
              <a:rPr lang="bn-IN" sz="4000" dirty="0" smtClean="0">
                <a:solidFill>
                  <a:schemeClr val="tx1"/>
                </a:solidFill>
              </a:rPr>
              <a:t>বসে। </a:t>
            </a:r>
            <a:br>
              <a:rPr lang="bn-IN" sz="4000" dirty="0" smtClean="0">
                <a:solidFill>
                  <a:schemeClr val="tx1"/>
                </a:solidFill>
              </a:rPr>
            </a:br>
            <a:r>
              <a:rPr lang="bn-IN" sz="4000" b="1" dirty="0" smtClean="0">
                <a:solidFill>
                  <a:schemeClr val="tx1"/>
                </a:solidFill>
              </a:rPr>
              <a:t>যেমন-</a:t>
            </a:r>
            <a:r>
              <a:rPr lang="bn-IN" sz="4000" dirty="0" smtClean="0">
                <a:solidFill>
                  <a:schemeClr val="tx1"/>
                </a:solidFill>
              </a:rPr>
              <a:t> </a:t>
            </a:r>
            <a:r>
              <a:rPr lang="en-US" sz="4000" dirty="0" smtClean="0">
                <a:solidFill>
                  <a:schemeClr val="tx1"/>
                </a:solidFill>
              </a:rPr>
              <a:t>a horse, a historian, an honest man, an hour.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113538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bn-IN" b="1" dirty="0"/>
              <a:t>3.</a:t>
            </a:r>
            <a:r>
              <a:rPr lang="bn-IN" dirty="0"/>
              <a:t> শব্দের শুরুতে যদি </a:t>
            </a:r>
            <a:r>
              <a:rPr lang="en-US" dirty="0"/>
              <a:t>Vowel </a:t>
            </a:r>
            <a:r>
              <a:rPr lang="bn-IN" dirty="0"/>
              <a:t>থাকে এবং তার উচ্চারণ যদি </a:t>
            </a:r>
            <a:r>
              <a:rPr lang="en-US" dirty="0"/>
              <a:t>u </a:t>
            </a:r>
            <a:r>
              <a:rPr lang="bn-IN" dirty="0"/>
              <a:t>এর মত হয় তাহলে তার পূর্বে </a:t>
            </a:r>
            <a:r>
              <a:rPr lang="en-US" dirty="0"/>
              <a:t>a </a:t>
            </a:r>
            <a:r>
              <a:rPr lang="bn-IN" dirty="0"/>
              <a:t>বসে। </a:t>
            </a:r>
            <a:br>
              <a:rPr lang="bn-IN" dirty="0"/>
            </a:br>
            <a:r>
              <a:rPr lang="bn-IN" b="1" dirty="0"/>
              <a:t>যেমন-</a:t>
            </a:r>
            <a:r>
              <a:rPr lang="bn-IN" dirty="0"/>
              <a:t> </a:t>
            </a:r>
            <a:r>
              <a:rPr lang="en-US" dirty="0"/>
              <a:t>a ewe, a European, a uniform, a university, a useful metal.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10363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4.</a:t>
            </a:r>
            <a:r>
              <a:rPr lang="en-US" sz="4400" dirty="0" smtClean="0">
                <a:solidFill>
                  <a:schemeClr val="tx1"/>
                </a:solidFill>
              </a:rPr>
              <a:t> O </a:t>
            </a:r>
            <a:r>
              <a:rPr lang="bn-IN" sz="4400" dirty="0" smtClean="0">
                <a:solidFill>
                  <a:schemeClr val="tx1"/>
                </a:solidFill>
              </a:rPr>
              <a:t>দিয়ে গঠিত শব্দের পূর্বে </a:t>
            </a:r>
            <a:r>
              <a:rPr lang="en-US" sz="4400" dirty="0" smtClean="0">
                <a:solidFill>
                  <a:schemeClr val="tx1"/>
                </a:solidFill>
              </a:rPr>
              <a:t>an </a:t>
            </a:r>
            <a:r>
              <a:rPr lang="bn-IN" sz="4400" dirty="0" smtClean="0">
                <a:solidFill>
                  <a:schemeClr val="tx1"/>
                </a:solidFill>
              </a:rPr>
              <a:t>বসে। শুধুমাত্র </a:t>
            </a:r>
            <a:r>
              <a:rPr lang="en-US" sz="4400" dirty="0" smtClean="0">
                <a:solidFill>
                  <a:schemeClr val="tx1"/>
                </a:solidFill>
              </a:rPr>
              <a:t>one </a:t>
            </a:r>
            <a:r>
              <a:rPr lang="bn-IN" sz="4400" dirty="0" smtClean="0">
                <a:solidFill>
                  <a:schemeClr val="tx1"/>
                </a:solidFill>
              </a:rPr>
              <a:t>শব্দের পূর্বে </a:t>
            </a:r>
            <a:r>
              <a:rPr lang="en-US" sz="4400" dirty="0" smtClean="0">
                <a:solidFill>
                  <a:schemeClr val="tx1"/>
                </a:solidFill>
              </a:rPr>
              <a:t>a </a:t>
            </a:r>
            <a:r>
              <a:rPr lang="bn-IN" sz="4400" dirty="0" smtClean="0">
                <a:solidFill>
                  <a:schemeClr val="tx1"/>
                </a:solidFill>
              </a:rPr>
              <a:t>বসে। </a:t>
            </a:r>
            <a:br>
              <a:rPr lang="bn-IN" sz="4400" dirty="0" smtClean="0">
                <a:solidFill>
                  <a:schemeClr val="tx1"/>
                </a:solidFill>
              </a:rPr>
            </a:br>
            <a:r>
              <a:rPr lang="bn-IN" sz="4400" b="1" dirty="0" smtClean="0">
                <a:solidFill>
                  <a:schemeClr val="tx1"/>
                </a:solidFill>
              </a:rPr>
              <a:t>যেমন-</a:t>
            </a:r>
            <a:r>
              <a:rPr lang="bn-IN" sz="4400" dirty="0" smtClean="0">
                <a:solidFill>
                  <a:schemeClr val="tx1"/>
                </a:solidFill>
              </a:rPr>
              <a:t> </a:t>
            </a:r>
            <a:r>
              <a:rPr lang="en-US" sz="4400" dirty="0" smtClean="0">
                <a:solidFill>
                  <a:schemeClr val="tx1"/>
                </a:solidFill>
              </a:rPr>
              <a:t>an open field, an open heart surgery, an opera, an orange, a one taka note, a one eyed man.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10668000" cy="1752600"/>
          </a:xfrm>
        </p:spPr>
        <p:txBody>
          <a:bodyPr anchor="ctr">
            <a:noAutofit/>
          </a:bodyPr>
          <a:lstStyle/>
          <a:p>
            <a:pPr algn="l"/>
            <a:r>
              <a:rPr lang="bn-IN" sz="4400" b="1" dirty="0" smtClean="0">
                <a:solidFill>
                  <a:schemeClr val="tx1"/>
                </a:solidFill>
              </a:rPr>
              <a:t>5.</a:t>
            </a:r>
            <a:r>
              <a:rPr lang="bn-IN" sz="4400" dirty="0" smtClean="0">
                <a:solidFill>
                  <a:schemeClr val="tx1"/>
                </a:solidFill>
              </a:rPr>
              <a:t> সংক্ষিপ্ত রূপ অর্থাৎ </a:t>
            </a:r>
            <a:r>
              <a:rPr lang="en-US" sz="4400" dirty="0" smtClean="0">
                <a:solidFill>
                  <a:schemeClr val="tx1"/>
                </a:solidFill>
              </a:rPr>
              <a:t>abbreviation </a:t>
            </a:r>
            <a:r>
              <a:rPr lang="bn-IN" sz="4400" dirty="0" smtClean="0">
                <a:solidFill>
                  <a:schemeClr val="tx1"/>
                </a:solidFill>
              </a:rPr>
              <a:t>এর প্রথম অক্ষর </a:t>
            </a:r>
            <a:r>
              <a:rPr lang="en-US" sz="4400" dirty="0" smtClean="0">
                <a:solidFill>
                  <a:schemeClr val="tx1"/>
                </a:solidFill>
              </a:rPr>
              <a:t>vowel </a:t>
            </a:r>
            <a:r>
              <a:rPr lang="bn-IN" sz="4400" dirty="0" smtClean="0">
                <a:solidFill>
                  <a:schemeClr val="tx1"/>
                </a:solidFill>
              </a:rPr>
              <a:t>এর মত উচ্চারিত হলে তার পূর্বে </a:t>
            </a:r>
            <a:r>
              <a:rPr lang="en-US" sz="4400" dirty="0" smtClean="0">
                <a:solidFill>
                  <a:schemeClr val="tx1"/>
                </a:solidFill>
              </a:rPr>
              <a:t>an </a:t>
            </a:r>
            <a:r>
              <a:rPr lang="bn-IN" sz="4400" dirty="0" smtClean="0">
                <a:solidFill>
                  <a:schemeClr val="tx1"/>
                </a:solidFill>
              </a:rPr>
              <a:t>বসে। কিন্তু </a:t>
            </a:r>
            <a:r>
              <a:rPr lang="en-US" sz="4400" dirty="0" smtClean="0">
                <a:solidFill>
                  <a:schemeClr val="tx1"/>
                </a:solidFill>
              </a:rPr>
              <a:t>abbreviation </a:t>
            </a:r>
            <a:r>
              <a:rPr lang="bn-IN" sz="4400" dirty="0" smtClean="0">
                <a:solidFill>
                  <a:schemeClr val="tx1"/>
                </a:solidFill>
              </a:rPr>
              <a:t>এর প্রথম অক্ষর </a:t>
            </a:r>
            <a:r>
              <a:rPr lang="en-US" sz="4400" dirty="0" smtClean="0">
                <a:solidFill>
                  <a:schemeClr val="tx1"/>
                </a:solidFill>
              </a:rPr>
              <a:t>consonant </a:t>
            </a:r>
            <a:r>
              <a:rPr lang="bn-IN" sz="4400" dirty="0" smtClean="0">
                <a:solidFill>
                  <a:schemeClr val="tx1"/>
                </a:solidFill>
              </a:rPr>
              <a:t>এর মত উচ্চারিত হলে তার পূর্বে </a:t>
            </a:r>
            <a:r>
              <a:rPr lang="en-US" sz="4400" dirty="0" smtClean="0">
                <a:solidFill>
                  <a:schemeClr val="tx1"/>
                </a:solidFill>
              </a:rPr>
              <a:t>a </a:t>
            </a:r>
            <a:r>
              <a:rPr lang="bn-IN" sz="4400" dirty="0" smtClean="0">
                <a:solidFill>
                  <a:schemeClr val="tx1"/>
                </a:solidFill>
              </a:rPr>
              <a:t>বসে। </a:t>
            </a:r>
            <a:br>
              <a:rPr lang="bn-IN" sz="4400" dirty="0" smtClean="0">
                <a:solidFill>
                  <a:schemeClr val="tx1"/>
                </a:solidFill>
              </a:rPr>
            </a:br>
            <a:r>
              <a:rPr lang="bn-IN" sz="4400" b="1" dirty="0" smtClean="0">
                <a:solidFill>
                  <a:schemeClr val="tx1"/>
                </a:solidFill>
              </a:rPr>
              <a:t>যেমন-</a:t>
            </a:r>
            <a:r>
              <a:rPr lang="bn-IN" sz="4400" dirty="0" smtClean="0">
                <a:solidFill>
                  <a:schemeClr val="tx1"/>
                </a:solidFill>
              </a:rPr>
              <a:t> </a:t>
            </a:r>
            <a:r>
              <a:rPr lang="en-US" sz="4400" dirty="0" smtClean="0">
                <a:solidFill>
                  <a:schemeClr val="tx1"/>
                </a:solidFill>
              </a:rPr>
              <a:t>an M.B.B.S, an F.C.P.S, an M.A, a B.A, a B.SC.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6700" b="1" dirty="0"/>
              <a:t>Other uses of A and An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10210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1.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এক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জাতীয়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সকল</a:t>
            </a:r>
            <a:r>
              <a:rPr lang="en-US" sz="4000" dirty="0" smtClean="0">
                <a:solidFill>
                  <a:schemeClr val="tx1"/>
                </a:solidFill>
              </a:rPr>
              <a:t> singular common noun </a:t>
            </a:r>
            <a:r>
              <a:rPr lang="en-US" sz="4000" dirty="0" err="1" smtClean="0">
                <a:solidFill>
                  <a:schemeClr val="tx1"/>
                </a:solidFill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পূর্বে</a:t>
            </a:r>
            <a:r>
              <a:rPr lang="en-US" sz="4000" dirty="0" smtClean="0">
                <a:solidFill>
                  <a:schemeClr val="tx1"/>
                </a:solidFill>
              </a:rPr>
              <a:t> a/an </a:t>
            </a:r>
            <a:r>
              <a:rPr lang="en-US" sz="4000" dirty="0" err="1" smtClean="0">
                <a:solidFill>
                  <a:schemeClr val="tx1"/>
                </a:solidFill>
              </a:rPr>
              <a:t>বসে</a:t>
            </a:r>
            <a:r>
              <a:rPr lang="en-US" sz="4000" dirty="0" smtClean="0">
                <a:solidFill>
                  <a:schemeClr val="tx1"/>
                </a:solidFill>
              </a:rPr>
              <a:t>। 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b="1" dirty="0" err="1" smtClean="0">
                <a:solidFill>
                  <a:schemeClr val="tx1"/>
                </a:solidFill>
              </a:rPr>
              <a:t>যেমন</a:t>
            </a:r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r>
              <a:rPr lang="en-US" sz="4000" dirty="0" smtClean="0">
                <a:solidFill>
                  <a:schemeClr val="tx1"/>
                </a:solidFill>
              </a:rPr>
              <a:t> A tiger is a dangerous animal; An ant is an industrious insect.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779</Words>
  <Application>Microsoft Office PowerPoint</Application>
  <PresentationFormat>Custom</PresentationFormat>
  <Paragraphs>68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Articles</vt:lpstr>
      <vt:lpstr>Articles</vt:lpstr>
      <vt:lpstr>Indefinite Article: A এবং an কে Indefinite Article বলে কারন তারা কোন অনির্দিষ্ট ব্যক্তি, প্রাণী বা বস্তুকে বুঝায়। সচরাচর singular countable noun এর পূর্বে A অথবা an বসে। Example- He has a pen.  - I bought a book. - This is an elephant. - He took an apple.       </vt:lpstr>
      <vt:lpstr>Definite Article The কে definite Article বলে কারন ইহা কোন নির্দিষ্ট ব্যক্তি, প্রাণী বা বস্তুকে বুঝায়। Example-I saw the bird. - I read the book. - Dhaka is the capital of Bangladesh.     </vt:lpstr>
      <vt:lpstr>PowerPoint Presentation</vt:lpstr>
      <vt:lpstr>1. সাধারণত consonant এর পূর্বে a এবং vowel (a, e, i, o, u) এর পূর্বে an বসে।  যেমন – a hen, a book, a pen, an apple, an egg, an orange     </vt:lpstr>
      <vt:lpstr>3. শব্দের শুরুতে যদি Vowel থাকে এবং তার উচ্চারণ যদি u এর মত হয় তাহলে তার পূর্বে a বসে।  যেমন- a ewe, a European, a uniform, a university, a useful metal.       </vt:lpstr>
      <vt:lpstr>PowerPoint Presentation</vt:lpstr>
      <vt:lpstr>Other uses of A and An         </vt:lpstr>
      <vt:lpstr>2. একজন ব্যক্তি বা বস্তুকে বুঝালে তার পূর্বে a/an বসে।  যেমন- He bought an orange, He lives in a tiny room.         </vt:lpstr>
      <vt:lpstr>4. Preposition অর্থে কখনো কখনো a ব্যবহৃত হয়। এরূপ a কে disguised preposition বলে।  যেমন- He went a (on) fishing, She went a (on) shopping.         </vt:lpstr>
      <vt:lpstr>6. সংখ্যাবাচক শব্দ- dozen, hundred, thousand, million, couple, score, ইত্যাদির পূর্বে a বসে।          </vt:lpstr>
      <vt:lpstr>8. Singular common noun – quite, many, rather, but, more এর পূর্বে a/an বসে।  - He is rather a gentleman. - You are but a child.          </vt:lpstr>
      <vt:lpstr>  Articles (Use and Omission): Omission of a/an:          </vt:lpstr>
      <vt:lpstr>2. Plural noun এর পূর্বে a/an বসে না।  - Birds are beautiful.  - Cows are useful.          </vt:lpstr>
      <vt:lpstr>Use of definite article:          </vt:lpstr>
      <vt:lpstr>1. নির্দিষ্ট করে বুঝায় এমন common noun এর singular ও plural উভয় number এর পূর্বে the বসে।  - The boy is reading.  - The girl is singing.          </vt:lpstr>
      <vt:lpstr>3. মানবজাতি man and women এর পূর্বে the বসে না।  Incorrect – The man is mortal. Correct - Man is mortal.          </vt:lpstr>
      <vt:lpstr> 5.ধর্মগ্রন্থ ও পত্রিকার নামের পূর্বে the বসে।  যেমন – The holy Quran, The Daily sun.          </vt:lpstr>
      <vt:lpstr>7. বর্ণনামূলক বা অর্থপূর্ণ নামের পূর্বে the বসে।  - The U.S.A, the panjab.          </vt:lpstr>
      <vt:lpstr>9. জাতি ও সম্প্রদায়ের নামের পূর্বে the বসে।  যেমন – The rich, The poor, The Muslims.          </vt:lpstr>
      <vt:lpstr>11. Material noun এর পূর্বে the বসে না। তবে নির্দিষ্ট স্থানের বা প্রকারের বুঝালে the বসে।  যেমন – The Diamond of Africa is famous.          </vt:lpstr>
      <vt:lpstr>13. বংশ বা পরিবারের পরিচয়জ্ঞাপক নাম plural হলে তার পূর্বে the বসে।  যেমন – The khans, The Pathans.          </vt:lpstr>
      <vt:lpstr>15. Musical instrument এর পূর্বে the বসে।  যেমন – I can’t play the Guitar. The cowboy can play the flute well.          </vt:lpstr>
      <vt:lpstr>17. Singular designation এর পূর্বে the বসে।  যেমন – The president, The Prime Minister, The headmaster.          </vt:lpstr>
      <vt:lpstr>Omission of definite article:     </vt:lpstr>
      <vt:lpstr>1. বিখ্যাত গ্রন্থের লেখকের নাম গ্রন্থের পূর্বে থাকলে the বসে না। কিন্তু লেখকের নাম পূর্বে না থাকলে the বসে।  যেমন – The Gitanjoli of Robindranath.      </vt:lpstr>
      <vt:lpstr>3. ভাষার নামের পূর্বে the বসে না।  যেমন – Bangla is our mother lsnguge. English is an international language.     </vt:lpstr>
      <vt:lpstr>5. হ্রদের নামের পূর্বে the বসে না।  যেমন – Lake Superior, Lake Baikal, Lake Caspian.      </vt:lpstr>
      <vt:lpstr>7. রোগের নামের পূর্বে the বসে না।  যেমন – Fever has broken out in the home.     </vt:lpstr>
      <vt:lpstr>9. শরীরের অঙ্গ-প্রতঙ্গ এবং পোশাক- পরিচ্ছেদ ইত্যাদির পূর্বে the বসে না।  যেমন – Raise your right hand. Put off your shirt.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Sentences</dc:title>
  <dc:creator>F</dc:creator>
  <cp:lastModifiedBy>ZC</cp:lastModifiedBy>
  <cp:revision>40</cp:revision>
  <dcterms:created xsi:type="dcterms:W3CDTF">2006-08-16T00:00:00Z</dcterms:created>
  <dcterms:modified xsi:type="dcterms:W3CDTF">2021-01-17T03:43:37Z</dcterms:modified>
</cp:coreProperties>
</file>