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9" r:id="rId2"/>
    <p:sldId id="256" r:id="rId3"/>
    <p:sldId id="257" r:id="rId4"/>
    <p:sldId id="258" r:id="rId5"/>
    <p:sldId id="259" r:id="rId6"/>
    <p:sldId id="261" r:id="rId7"/>
    <p:sldId id="265" r:id="rId8"/>
    <p:sldId id="262" r:id="rId9"/>
    <p:sldId id="264" r:id="rId10"/>
    <p:sldId id="263" r:id="rId11"/>
    <p:sldId id="266" r:id="rId12"/>
    <p:sldId id="277" r:id="rId13"/>
    <p:sldId id="278" r:id="rId14"/>
    <p:sldId id="279" r:id="rId15"/>
    <p:sldId id="280" r:id="rId16"/>
    <p:sldId id="281" r:id="rId17"/>
    <p:sldId id="283" r:id="rId18"/>
    <p:sldId id="284" r:id="rId19"/>
  </p:sldIdLst>
  <p:sldSz cx="13716000" cy="7772400"/>
  <p:notesSz cx="6858000" cy="9144000"/>
  <p:defaultText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E22E2"/>
    <a:srgbClr val="FFFF66"/>
    <a:srgbClr val="293FE3"/>
    <a:srgbClr val="2110FC"/>
    <a:srgbClr val="3366FF"/>
    <a:srgbClr val="990033"/>
    <a:srgbClr val="FF0000"/>
    <a:srgbClr val="00CC00"/>
    <a:srgbClr val="5A06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828" y="84"/>
      </p:cViewPr>
      <p:guideLst>
        <p:guide orient="horz" pos="2448"/>
        <p:guide pos="4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2980E-AEE8-48D4-8169-5EFD5955A412}" type="datetimeFigureOut">
              <a:rPr lang="en-US" smtClean="0"/>
              <a:t>9/30/2021</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13B743-76B1-42A1-A3FE-368769FCA7C6}" type="slidenum">
              <a:rPr lang="en-US" smtClean="0"/>
              <a:t>‹#›</a:t>
            </a:fld>
            <a:endParaRPr lang="en-US"/>
          </a:p>
        </p:txBody>
      </p:sp>
    </p:spTree>
    <p:extLst>
      <p:ext uri="{BB962C8B-B14F-4D97-AF65-F5344CB8AC3E}">
        <p14:creationId xmlns:p14="http://schemas.microsoft.com/office/powerpoint/2010/main" val="130182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option is very </a:t>
            </a:r>
            <a:r>
              <a:rPr lang="en-US" dirty="0" err="1"/>
              <a:t>imporant</a:t>
            </a:r>
            <a:r>
              <a:rPr lang="en-US" dirty="0"/>
              <a:t>. If you want to make the class fruitful, please follow the instructions in this option carefully before present it in the class.</a:t>
            </a:r>
          </a:p>
        </p:txBody>
      </p:sp>
      <p:sp>
        <p:nvSpPr>
          <p:cNvPr id="4" name="Slide Number Placeholder 3"/>
          <p:cNvSpPr>
            <a:spLocks noGrp="1"/>
          </p:cNvSpPr>
          <p:nvPr>
            <p:ph type="sldNum" sz="quarter" idx="10"/>
          </p:nvPr>
        </p:nvSpPr>
        <p:spPr/>
        <p:txBody>
          <a:bodyPr/>
          <a:lstStyle/>
          <a:p>
            <a:fld id="{D413B743-76B1-42A1-A3FE-368769FCA7C6}" type="slidenum">
              <a:rPr lang="en-US" smtClean="0"/>
              <a:t>1</a:t>
            </a:fld>
            <a:endParaRPr lang="en-US"/>
          </a:p>
        </p:txBody>
      </p:sp>
    </p:spTree>
    <p:extLst>
      <p:ext uri="{BB962C8B-B14F-4D97-AF65-F5344CB8AC3E}">
        <p14:creationId xmlns:p14="http://schemas.microsoft.com/office/powerpoint/2010/main" val="72209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It</a:t>
            </a:r>
            <a:r>
              <a:rPr lang="en-US" baseline="0" dirty="0"/>
              <a:t> is for feed back.</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t>10</a:t>
            </a:fld>
            <a:endParaRPr lang="en-US"/>
          </a:p>
        </p:txBody>
      </p:sp>
    </p:spTree>
    <p:extLst>
      <p:ext uri="{BB962C8B-B14F-4D97-AF65-F5344CB8AC3E}">
        <p14:creationId xmlns:p14="http://schemas.microsoft.com/office/powerpoint/2010/main" val="3395160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To</a:t>
            </a:r>
            <a:r>
              <a:rPr lang="en-US" baseline="0" dirty="0"/>
              <a:t> mean proper time all will be present tense. </a:t>
            </a:r>
            <a:r>
              <a:rPr lang="bn-IN" baseline="0" dirty="0"/>
              <a:t>(যথাযথ সময় বুঝাতে </a:t>
            </a:r>
            <a:r>
              <a:rPr lang="en-US" baseline="0" dirty="0"/>
              <a:t>sentences </a:t>
            </a:r>
            <a:r>
              <a:rPr lang="bn-IN" baseline="0" dirty="0"/>
              <a:t>এর উভয় অংশে </a:t>
            </a:r>
            <a:r>
              <a:rPr lang="en-US" baseline="0" dirty="0"/>
              <a:t>present tense </a:t>
            </a:r>
            <a:r>
              <a:rPr lang="bn-IN" baseline="0" dirty="0"/>
              <a:t>হবে)</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t>11</a:t>
            </a:fld>
            <a:endParaRPr lang="en-US"/>
          </a:p>
        </p:txBody>
      </p:sp>
    </p:spTree>
    <p:extLst>
      <p:ext uri="{BB962C8B-B14F-4D97-AF65-F5344CB8AC3E}">
        <p14:creationId xmlns:p14="http://schemas.microsoft.com/office/powerpoint/2010/main" val="1313937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To mean passed time last one will be past tense.</a:t>
            </a:r>
            <a:r>
              <a:rPr lang="bn-IN" dirty="0"/>
              <a:t> (সময়</a:t>
            </a:r>
            <a:r>
              <a:rPr lang="bn-IN" baseline="0" dirty="0"/>
              <a:t> অতিক্রান্ত হয়েছে বুঝাতে প্রথম অংশ </a:t>
            </a:r>
            <a:r>
              <a:rPr lang="en-US" baseline="0" dirty="0"/>
              <a:t>present tense</a:t>
            </a:r>
            <a:r>
              <a:rPr lang="bn-IN" baseline="0" dirty="0"/>
              <a:t> হবে, পরের অংশ </a:t>
            </a:r>
            <a:r>
              <a:rPr lang="en-US" baseline="0" dirty="0"/>
              <a:t>past tense </a:t>
            </a:r>
            <a:r>
              <a:rPr lang="bn-IN" baseline="0" dirty="0"/>
              <a:t>হবে।)</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t>12</a:t>
            </a:fld>
            <a:endParaRPr lang="en-US"/>
          </a:p>
        </p:txBody>
      </p:sp>
    </p:spTree>
    <p:extLst>
      <p:ext uri="{BB962C8B-B14F-4D97-AF65-F5344CB8AC3E}">
        <p14:creationId xmlns:p14="http://schemas.microsoft.com/office/powerpoint/2010/main" val="144038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bn-IN" dirty="0"/>
              <a:t>জোর দিয়ে বুঝাতে</a:t>
            </a:r>
            <a:r>
              <a:rPr lang="bn-IN" baseline="0" dirty="0"/>
              <a:t> </a:t>
            </a:r>
            <a:r>
              <a:rPr lang="en-US" baseline="0" dirty="0"/>
              <a:t>high time </a:t>
            </a:r>
            <a:r>
              <a:rPr lang="bn-IN" baseline="0" dirty="0"/>
              <a:t>ব্যবহৃত হয়। </a:t>
            </a:r>
            <a:r>
              <a:rPr lang="en-US" baseline="0" dirty="0"/>
              <a:t>Subject </a:t>
            </a:r>
            <a:r>
              <a:rPr lang="bn-IN" baseline="0" dirty="0"/>
              <a:t>এর পরে </a:t>
            </a:r>
            <a:r>
              <a:rPr lang="en-US" baseline="0" dirty="0"/>
              <a:t>verb</a:t>
            </a:r>
            <a:r>
              <a:rPr lang="bn-IN" baseline="0" dirty="0"/>
              <a:t>টি </a:t>
            </a:r>
            <a:r>
              <a:rPr lang="en-US" baseline="0" dirty="0"/>
              <a:t>past </a:t>
            </a:r>
            <a:r>
              <a:rPr lang="bn-IN" baseline="0" dirty="0"/>
              <a:t>হলেও মূলতঃ এটি </a:t>
            </a:r>
            <a:r>
              <a:rPr lang="en-US" baseline="0" dirty="0"/>
              <a:t>present tense </a:t>
            </a:r>
            <a:r>
              <a:rPr lang="bn-IN" baseline="0" dirty="0"/>
              <a:t>এর  অর্থ প্রকাশ করে।</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t>13</a:t>
            </a:fld>
            <a:endParaRPr lang="en-US"/>
          </a:p>
        </p:txBody>
      </p:sp>
    </p:spTree>
    <p:extLst>
      <p:ext uri="{BB962C8B-B14F-4D97-AF65-F5344CB8AC3E}">
        <p14:creationId xmlns:p14="http://schemas.microsoft.com/office/powerpoint/2010/main" val="4221290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Feed back/ Evaluation.</a:t>
            </a:r>
          </a:p>
        </p:txBody>
      </p:sp>
      <p:sp>
        <p:nvSpPr>
          <p:cNvPr id="4" name="Slide Number Placeholder 3"/>
          <p:cNvSpPr>
            <a:spLocks noGrp="1"/>
          </p:cNvSpPr>
          <p:nvPr>
            <p:ph type="sldNum" sz="quarter" idx="10"/>
          </p:nvPr>
        </p:nvSpPr>
        <p:spPr/>
        <p:txBody>
          <a:bodyPr/>
          <a:lstStyle/>
          <a:p>
            <a:fld id="{D413B743-76B1-42A1-A3FE-368769FCA7C6}" type="slidenum">
              <a:rPr lang="en-US" smtClean="0"/>
              <a:t>14</a:t>
            </a:fld>
            <a:endParaRPr lang="en-US"/>
          </a:p>
        </p:txBody>
      </p:sp>
    </p:spTree>
    <p:extLst>
      <p:ext uri="{BB962C8B-B14F-4D97-AF65-F5344CB8AC3E}">
        <p14:creationId xmlns:p14="http://schemas.microsoft.com/office/powerpoint/2010/main" val="551495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It the first sentence is present tense, 2</a:t>
            </a:r>
            <a:r>
              <a:rPr lang="en-US" baseline="30000" dirty="0"/>
              <a:t>nd</a:t>
            </a:r>
            <a:r>
              <a:rPr lang="en-US" dirty="0"/>
              <a:t> will be past and if the first sentence is past tense , 2</a:t>
            </a:r>
            <a:r>
              <a:rPr lang="en-US" baseline="30000" dirty="0"/>
              <a:t>nd</a:t>
            </a:r>
            <a:r>
              <a:rPr lang="en-US" dirty="0"/>
              <a:t> will be past perfect</a:t>
            </a:r>
            <a:r>
              <a:rPr lang="en-US" baseline="0" dirty="0"/>
              <a:t> tense.</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t>15</a:t>
            </a:fld>
            <a:endParaRPr lang="en-US"/>
          </a:p>
        </p:txBody>
      </p:sp>
    </p:spTree>
    <p:extLst>
      <p:ext uri="{BB962C8B-B14F-4D97-AF65-F5344CB8AC3E}">
        <p14:creationId xmlns:p14="http://schemas.microsoft.com/office/powerpoint/2010/main" val="53494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bn-IN" dirty="0"/>
              <a:t>“চিন্তা করা যায় না/ভাবা যায় না” অর্থ</a:t>
            </a:r>
            <a:r>
              <a:rPr lang="bn-IN" baseline="0" dirty="0"/>
              <a:t> প্রকাশ করতে </a:t>
            </a:r>
            <a:r>
              <a:rPr lang="en-US" dirty="0"/>
              <a:t>Let</a:t>
            </a:r>
            <a:r>
              <a:rPr lang="en-US" baseline="0" dirty="0"/>
              <a:t> alone </a:t>
            </a:r>
            <a:r>
              <a:rPr lang="bn-IN" baseline="0" dirty="0"/>
              <a:t>ব্যবহৃত হয়। ইহা সাধারণতঃ </a:t>
            </a:r>
            <a:r>
              <a:rPr lang="en-US" baseline="0" dirty="0"/>
              <a:t>Negative </a:t>
            </a:r>
            <a:r>
              <a:rPr lang="bn-IN" baseline="0" dirty="0"/>
              <a:t>অর্থ প্রকাশ করে। </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t>16</a:t>
            </a:fld>
            <a:endParaRPr lang="en-US"/>
          </a:p>
        </p:txBody>
      </p:sp>
    </p:spTree>
    <p:extLst>
      <p:ext uri="{BB962C8B-B14F-4D97-AF65-F5344CB8AC3E}">
        <p14:creationId xmlns:p14="http://schemas.microsoft.com/office/powerpoint/2010/main" val="2209708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Feed back/ Evaluation.</a:t>
            </a:r>
          </a:p>
        </p:txBody>
      </p:sp>
      <p:sp>
        <p:nvSpPr>
          <p:cNvPr id="4" name="Slide Number Placeholder 3"/>
          <p:cNvSpPr>
            <a:spLocks noGrp="1"/>
          </p:cNvSpPr>
          <p:nvPr>
            <p:ph type="sldNum" sz="quarter" idx="10"/>
          </p:nvPr>
        </p:nvSpPr>
        <p:spPr/>
        <p:txBody>
          <a:bodyPr/>
          <a:lstStyle/>
          <a:p>
            <a:fld id="{D413B743-76B1-42A1-A3FE-368769FCA7C6}" type="slidenum">
              <a:rPr lang="en-US" smtClean="0"/>
              <a:t>17</a:t>
            </a:fld>
            <a:endParaRPr lang="en-US"/>
          </a:p>
        </p:txBody>
      </p:sp>
    </p:spTree>
    <p:extLst>
      <p:ext uri="{BB962C8B-B14F-4D97-AF65-F5344CB8AC3E}">
        <p14:creationId xmlns:p14="http://schemas.microsoft.com/office/powerpoint/2010/main" val="551495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a:t>Ending slide.</a:t>
            </a:r>
          </a:p>
        </p:txBody>
      </p:sp>
      <p:sp>
        <p:nvSpPr>
          <p:cNvPr id="4" name="Slide Number Placeholder 3"/>
          <p:cNvSpPr>
            <a:spLocks noGrp="1"/>
          </p:cNvSpPr>
          <p:nvPr>
            <p:ph type="sldNum" sz="quarter" idx="10"/>
          </p:nvPr>
        </p:nvSpPr>
        <p:spPr/>
        <p:txBody>
          <a:bodyPr/>
          <a:lstStyle/>
          <a:p>
            <a:fld id="{D413B743-76B1-42A1-A3FE-368769FCA7C6}" type="slidenum">
              <a:rPr lang="en-US" smtClean="0"/>
              <a:t>18</a:t>
            </a:fld>
            <a:endParaRPr lang="en-US"/>
          </a:p>
        </p:txBody>
      </p:sp>
    </p:spTree>
    <p:extLst>
      <p:ext uri="{BB962C8B-B14F-4D97-AF65-F5344CB8AC3E}">
        <p14:creationId xmlns:p14="http://schemas.microsoft.com/office/powerpoint/2010/main" val="31090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a:t>Welcome slide.</a:t>
            </a:r>
          </a:p>
        </p:txBody>
      </p:sp>
      <p:sp>
        <p:nvSpPr>
          <p:cNvPr id="4" name="Slide Number Placeholder 3"/>
          <p:cNvSpPr>
            <a:spLocks noGrp="1"/>
          </p:cNvSpPr>
          <p:nvPr>
            <p:ph type="sldNum" sz="quarter" idx="10"/>
          </p:nvPr>
        </p:nvSpPr>
        <p:spPr/>
        <p:txBody>
          <a:bodyPr/>
          <a:lstStyle/>
          <a:p>
            <a:fld id="{D413B743-76B1-42A1-A3FE-368769FCA7C6}" type="slidenum">
              <a:rPr lang="en-US" smtClean="0"/>
              <a:t>2</a:t>
            </a:fld>
            <a:endParaRPr lang="en-US"/>
          </a:p>
        </p:txBody>
      </p:sp>
    </p:spTree>
    <p:extLst>
      <p:ext uri="{BB962C8B-B14F-4D97-AF65-F5344CB8AC3E}">
        <p14:creationId xmlns:p14="http://schemas.microsoft.com/office/powerpoint/2010/main" val="2056336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Introduction of the teacher and the class.</a:t>
            </a:r>
          </a:p>
        </p:txBody>
      </p:sp>
      <p:sp>
        <p:nvSpPr>
          <p:cNvPr id="4" name="Slide Number Placeholder 3"/>
          <p:cNvSpPr>
            <a:spLocks noGrp="1"/>
          </p:cNvSpPr>
          <p:nvPr>
            <p:ph type="sldNum" sz="quarter" idx="10"/>
          </p:nvPr>
        </p:nvSpPr>
        <p:spPr/>
        <p:txBody>
          <a:bodyPr/>
          <a:lstStyle/>
          <a:p>
            <a:fld id="{D413B743-76B1-42A1-A3FE-368769FCA7C6}" type="slidenum">
              <a:rPr lang="en-US" smtClean="0"/>
              <a:t>3</a:t>
            </a:fld>
            <a:endParaRPr lang="en-US"/>
          </a:p>
        </p:txBody>
      </p:sp>
    </p:spTree>
    <p:extLst>
      <p:ext uri="{BB962C8B-B14F-4D97-AF65-F5344CB8AC3E}">
        <p14:creationId xmlns:p14="http://schemas.microsoft.com/office/powerpoint/2010/main" val="65868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Suspension and lesson declaration.</a:t>
            </a:r>
          </a:p>
        </p:txBody>
      </p:sp>
      <p:sp>
        <p:nvSpPr>
          <p:cNvPr id="4" name="Slide Number Placeholder 3"/>
          <p:cNvSpPr>
            <a:spLocks noGrp="1"/>
          </p:cNvSpPr>
          <p:nvPr>
            <p:ph type="sldNum" sz="quarter" idx="10"/>
          </p:nvPr>
        </p:nvSpPr>
        <p:spPr/>
        <p:txBody>
          <a:bodyPr/>
          <a:lstStyle/>
          <a:p>
            <a:fld id="{D413B743-76B1-42A1-A3FE-368769FCA7C6}" type="slidenum">
              <a:rPr lang="en-US" smtClean="0"/>
              <a:t>4</a:t>
            </a:fld>
            <a:endParaRPr lang="en-US"/>
          </a:p>
        </p:txBody>
      </p:sp>
    </p:spTree>
    <p:extLst>
      <p:ext uri="{BB962C8B-B14F-4D97-AF65-F5344CB8AC3E}">
        <p14:creationId xmlns:p14="http://schemas.microsoft.com/office/powerpoint/2010/main" val="248912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The above outcomes will be achieved from this content.</a:t>
            </a:r>
          </a:p>
        </p:txBody>
      </p:sp>
      <p:sp>
        <p:nvSpPr>
          <p:cNvPr id="4" name="Slide Number Placeholder 3"/>
          <p:cNvSpPr>
            <a:spLocks noGrp="1"/>
          </p:cNvSpPr>
          <p:nvPr>
            <p:ph type="sldNum" sz="quarter" idx="10"/>
          </p:nvPr>
        </p:nvSpPr>
        <p:spPr/>
        <p:txBody>
          <a:bodyPr/>
          <a:lstStyle/>
          <a:p>
            <a:fld id="{D413B743-76B1-42A1-A3FE-368769FCA7C6}" type="slidenum">
              <a:rPr lang="en-US" smtClean="0"/>
              <a:t>5</a:t>
            </a:fld>
            <a:endParaRPr lang="en-US"/>
          </a:p>
        </p:txBody>
      </p:sp>
    </p:spTree>
    <p:extLst>
      <p:ext uri="{BB962C8B-B14F-4D97-AF65-F5344CB8AC3E}">
        <p14:creationId xmlns:p14="http://schemas.microsoft.com/office/powerpoint/2010/main" val="374423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Because of/on account of/due to/owing to </a:t>
            </a:r>
            <a:r>
              <a:rPr lang="bn-IN" dirty="0"/>
              <a:t>এর বাংলা</a:t>
            </a:r>
            <a:r>
              <a:rPr lang="bn-IN" baseline="0" dirty="0"/>
              <a:t> অর্থ </a:t>
            </a:r>
            <a:r>
              <a:rPr lang="en-US" baseline="0" dirty="0"/>
              <a:t>‘</a:t>
            </a:r>
            <a:r>
              <a:rPr lang="bn-IN" baseline="0" dirty="0"/>
              <a:t>কারনে / জন্যে </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t>6</a:t>
            </a:fld>
            <a:endParaRPr lang="en-US"/>
          </a:p>
        </p:txBody>
      </p:sp>
    </p:spTree>
    <p:extLst>
      <p:ext uri="{BB962C8B-B14F-4D97-AF65-F5344CB8AC3E}">
        <p14:creationId xmlns:p14="http://schemas.microsoft.com/office/powerpoint/2010/main" val="206349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Would </a:t>
            </a:r>
            <a:r>
              <a:rPr lang="en-US" dirty="0" err="1"/>
              <a:t>rathmer</a:t>
            </a:r>
            <a:r>
              <a:rPr lang="en-US" dirty="0"/>
              <a:t> means </a:t>
            </a:r>
            <a:r>
              <a:rPr lang="bn-IN" dirty="0"/>
              <a:t>বরং...</a:t>
            </a:r>
            <a:r>
              <a:rPr lang="bn-IN" baseline="0" dirty="0"/>
              <a:t> তবুও </a:t>
            </a:r>
            <a:endParaRPr lang="en-US" dirty="0"/>
          </a:p>
          <a:p>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t>7</a:t>
            </a:fld>
            <a:endParaRPr lang="en-US"/>
          </a:p>
        </p:txBody>
      </p:sp>
    </p:spTree>
    <p:extLst>
      <p:ext uri="{BB962C8B-B14F-4D97-AF65-F5344CB8AC3E}">
        <p14:creationId xmlns:p14="http://schemas.microsoft.com/office/powerpoint/2010/main" val="136394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It does not mean past tense rather it is present tense. Had better </a:t>
            </a:r>
            <a:r>
              <a:rPr lang="bn-IN" dirty="0"/>
              <a:t>দ্বারা </a:t>
            </a:r>
            <a:r>
              <a:rPr lang="en-US" dirty="0"/>
              <a:t>past tense </a:t>
            </a:r>
            <a:r>
              <a:rPr lang="bn-IN" dirty="0"/>
              <a:t>বুঝায়</a:t>
            </a:r>
            <a:r>
              <a:rPr lang="bn-IN" baseline="0" dirty="0"/>
              <a:t> না বরং এটি </a:t>
            </a:r>
            <a:r>
              <a:rPr lang="en-US" baseline="0" dirty="0"/>
              <a:t>present tense </a:t>
            </a:r>
            <a:r>
              <a:rPr lang="bn-IN" baseline="0" dirty="0"/>
              <a:t>নির্দেশ করে। </a:t>
            </a:r>
            <a:endParaRPr lang="bn-IN" dirty="0"/>
          </a:p>
        </p:txBody>
      </p:sp>
      <p:sp>
        <p:nvSpPr>
          <p:cNvPr id="4" name="Slide Number Placeholder 3"/>
          <p:cNvSpPr>
            <a:spLocks noGrp="1"/>
          </p:cNvSpPr>
          <p:nvPr>
            <p:ph type="sldNum" sz="quarter" idx="10"/>
          </p:nvPr>
        </p:nvSpPr>
        <p:spPr/>
        <p:txBody>
          <a:bodyPr/>
          <a:lstStyle/>
          <a:p>
            <a:fld id="{D413B743-76B1-42A1-A3FE-368769FCA7C6}" type="slidenum">
              <a:rPr lang="en-US" smtClean="0"/>
              <a:t>8</a:t>
            </a:fld>
            <a:endParaRPr lang="en-US"/>
          </a:p>
        </p:txBody>
      </p:sp>
    </p:spTree>
    <p:extLst>
      <p:ext uri="{BB962C8B-B14F-4D97-AF65-F5344CB8AC3E}">
        <p14:creationId xmlns:p14="http://schemas.microsoft.com/office/powerpoint/2010/main" val="337192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bn-IN" dirty="0"/>
              <a:t>শিক্ষার্থীরা</a:t>
            </a:r>
            <a:r>
              <a:rPr lang="bn-IN" baseline="0" dirty="0"/>
              <a:t> অনেক সময় </a:t>
            </a:r>
            <a:r>
              <a:rPr lang="en-US" baseline="0" dirty="0"/>
              <a:t>than </a:t>
            </a:r>
            <a:r>
              <a:rPr lang="bn-IN" baseline="0" dirty="0"/>
              <a:t>এর জায়গায় </a:t>
            </a:r>
            <a:r>
              <a:rPr lang="en-US" baseline="0" dirty="0"/>
              <a:t>then </a:t>
            </a:r>
            <a:r>
              <a:rPr lang="bn-IN" baseline="0" dirty="0"/>
              <a:t>লিখে ফেলে। বিষয়টি তাদের ভালভাবে বুঝিয়ে দেওয়া দরকার।</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t>9</a:t>
            </a:fld>
            <a:endParaRPr lang="en-US"/>
          </a:p>
        </p:txBody>
      </p:sp>
    </p:spTree>
    <p:extLst>
      <p:ext uri="{BB962C8B-B14F-4D97-AF65-F5344CB8AC3E}">
        <p14:creationId xmlns:p14="http://schemas.microsoft.com/office/powerpoint/2010/main" val="360780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414482"/>
            <a:ext cx="11658600" cy="1666028"/>
          </a:xfrm>
        </p:spPr>
        <p:txBody>
          <a:bodyPr/>
          <a:lstStyle/>
          <a:p>
            <a:r>
              <a:rPr lang="en-US"/>
              <a:t>Click to edit Master title style</a:t>
            </a:r>
          </a:p>
        </p:txBody>
      </p:sp>
      <p:sp>
        <p:nvSpPr>
          <p:cNvPr id="3" name="Subtitle 2"/>
          <p:cNvSpPr>
            <a:spLocks noGrp="1"/>
          </p:cNvSpPr>
          <p:nvPr>
            <p:ph type="subTitle" idx="1"/>
          </p:nvPr>
        </p:nvSpPr>
        <p:spPr>
          <a:xfrm>
            <a:off x="2057400" y="4404360"/>
            <a:ext cx="9601200" cy="1986280"/>
          </a:xfrm>
        </p:spPr>
        <p:txBody>
          <a:bodyPr/>
          <a:lstStyle>
            <a:lvl1pPr marL="0" indent="0" algn="ctr">
              <a:buNone/>
              <a:defRPr>
                <a:solidFill>
                  <a:schemeClr val="tx1">
                    <a:tint val="75000"/>
                  </a:schemeClr>
                </a:solidFill>
              </a:defRPr>
            </a:lvl1pPr>
            <a:lvl2pPr marL="613928" indent="0" algn="ctr">
              <a:buNone/>
              <a:defRPr>
                <a:solidFill>
                  <a:schemeClr val="tx1">
                    <a:tint val="75000"/>
                  </a:schemeClr>
                </a:solidFill>
              </a:defRPr>
            </a:lvl2pPr>
            <a:lvl3pPr marL="1227856" indent="0" algn="ctr">
              <a:buNone/>
              <a:defRPr>
                <a:solidFill>
                  <a:schemeClr val="tx1">
                    <a:tint val="75000"/>
                  </a:schemeClr>
                </a:solidFill>
              </a:defRPr>
            </a:lvl3pPr>
            <a:lvl4pPr marL="1841784" indent="0" algn="ctr">
              <a:buNone/>
              <a:defRPr>
                <a:solidFill>
                  <a:schemeClr val="tx1">
                    <a:tint val="75000"/>
                  </a:schemeClr>
                </a:solidFill>
              </a:defRPr>
            </a:lvl4pPr>
            <a:lvl5pPr marL="2455713" indent="0" algn="ctr">
              <a:buNone/>
              <a:defRPr>
                <a:solidFill>
                  <a:schemeClr val="tx1">
                    <a:tint val="75000"/>
                  </a:schemeClr>
                </a:solidFill>
              </a:defRPr>
            </a:lvl5pPr>
            <a:lvl6pPr marL="3069641" indent="0" algn="ctr">
              <a:buNone/>
              <a:defRPr>
                <a:solidFill>
                  <a:schemeClr val="tx1">
                    <a:tint val="75000"/>
                  </a:schemeClr>
                </a:solidFill>
              </a:defRPr>
            </a:lvl6pPr>
            <a:lvl7pPr marL="3683569" indent="0" algn="ctr">
              <a:buNone/>
              <a:defRPr>
                <a:solidFill>
                  <a:schemeClr val="tx1">
                    <a:tint val="75000"/>
                  </a:schemeClr>
                </a:solidFill>
              </a:defRPr>
            </a:lvl7pPr>
            <a:lvl8pPr marL="4297497" indent="0" algn="ctr">
              <a:buNone/>
              <a:defRPr>
                <a:solidFill>
                  <a:schemeClr val="tx1">
                    <a:tint val="75000"/>
                  </a:schemeClr>
                </a:solidFill>
              </a:defRPr>
            </a:lvl8pPr>
            <a:lvl9pPr marL="4911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0935F2-0182-480B-B969-F14FB9C54BBC}"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47E55-078B-4A78-9626-74D35CD642FF}" type="slidenum">
              <a:rPr lang="en-US" smtClean="0"/>
              <a:t>‹#›</a:t>
            </a:fld>
            <a:endParaRPr lang="en-US"/>
          </a:p>
        </p:txBody>
      </p:sp>
    </p:spTree>
    <p:extLst>
      <p:ext uri="{BB962C8B-B14F-4D97-AF65-F5344CB8AC3E}">
        <p14:creationId xmlns:p14="http://schemas.microsoft.com/office/powerpoint/2010/main" val="102229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0935F2-0182-480B-B969-F14FB9C54BBC}"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47E55-078B-4A78-9626-74D35CD642FF}" type="slidenum">
              <a:rPr lang="en-US" smtClean="0"/>
              <a:t>‹#›</a:t>
            </a:fld>
            <a:endParaRPr lang="en-US"/>
          </a:p>
        </p:txBody>
      </p:sp>
    </p:spTree>
    <p:extLst>
      <p:ext uri="{BB962C8B-B14F-4D97-AF65-F5344CB8AC3E}">
        <p14:creationId xmlns:p14="http://schemas.microsoft.com/office/powerpoint/2010/main" val="402203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16150" y="352637"/>
            <a:ext cx="4629150" cy="7516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8700" y="352637"/>
            <a:ext cx="13658850" cy="7516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0935F2-0182-480B-B969-F14FB9C54BBC}"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47E55-078B-4A78-9626-74D35CD642FF}" type="slidenum">
              <a:rPr lang="en-US" smtClean="0"/>
              <a:t>‹#›</a:t>
            </a:fld>
            <a:endParaRPr lang="en-US"/>
          </a:p>
        </p:txBody>
      </p:sp>
    </p:spTree>
    <p:extLst>
      <p:ext uri="{BB962C8B-B14F-4D97-AF65-F5344CB8AC3E}">
        <p14:creationId xmlns:p14="http://schemas.microsoft.com/office/powerpoint/2010/main" val="67373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0935F2-0182-480B-B969-F14FB9C54BBC}"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47E55-078B-4A78-9626-74D35CD642FF}" type="slidenum">
              <a:rPr lang="en-US" smtClean="0"/>
              <a:t>‹#›</a:t>
            </a:fld>
            <a:endParaRPr lang="en-US"/>
          </a:p>
        </p:txBody>
      </p:sp>
    </p:spTree>
    <p:extLst>
      <p:ext uri="{BB962C8B-B14F-4D97-AF65-F5344CB8AC3E}">
        <p14:creationId xmlns:p14="http://schemas.microsoft.com/office/powerpoint/2010/main" val="212542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994487"/>
            <a:ext cx="11658600" cy="154368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1083470" y="3294275"/>
            <a:ext cx="11658600" cy="1700212"/>
          </a:xfrm>
        </p:spPr>
        <p:txBody>
          <a:bodyPr anchor="b"/>
          <a:lstStyle>
            <a:lvl1pPr marL="0" indent="0">
              <a:buNone/>
              <a:defRPr sz="2700">
                <a:solidFill>
                  <a:schemeClr val="tx1">
                    <a:tint val="75000"/>
                  </a:schemeClr>
                </a:solidFill>
              </a:defRPr>
            </a:lvl1pPr>
            <a:lvl2pPr marL="613928" indent="0">
              <a:buNone/>
              <a:defRPr sz="2400">
                <a:solidFill>
                  <a:schemeClr val="tx1">
                    <a:tint val="75000"/>
                  </a:schemeClr>
                </a:solidFill>
              </a:defRPr>
            </a:lvl2pPr>
            <a:lvl3pPr marL="1227856" indent="0">
              <a:buNone/>
              <a:defRPr sz="2100">
                <a:solidFill>
                  <a:schemeClr val="tx1">
                    <a:tint val="75000"/>
                  </a:schemeClr>
                </a:solidFill>
              </a:defRPr>
            </a:lvl3pPr>
            <a:lvl4pPr marL="1841784" indent="0">
              <a:buNone/>
              <a:defRPr sz="1900">
                <a:solidFill>
                  <a:schemeClr val="tx1">
                    <a:tint val="75000"/>
                  </a:schemeClr>
                </a:solidFill>
              </a:defRPr>
            </a:lvl4pPr>
            <a:lvl5pPr marL="2455713" indent="0">
              <a:buNone/>
              <a:defRPr sz="1900">
                <a:solidFill>
                  <a:schemeClr val="tx1">
                    <a:tint val="75000"/>
                  </a:schemeClr>
                </a:solidFill>
              </a:defRPr>
            </a:lvl5pPr>
            <a:lvl6pPr marL="3069641" indent="0">
              <a:buNone/>
              <a:defRPr sz="1900">
                <a:solidFill>
                  <a:schemeClr val="tx1">
                    <a:tint val="75000"/>
                  </a:schemeClr>
                </a:solidFill>
              </a:defRPr>
            </a:lvl6pPr>
            <a:lvl7pPr marL="3683569" indent="0">
              <a:buNone/>
              <a:defRPr sz="1900">
                <a:solidFill>
                  <a:schemeClr val="tx1">
                    <a:tint val="75000"/>
                  </a:schemeClr>
                </a:solidFill>
              </a:defRPr>
            </a:lvl7pPr>
            <a:lvl8pPr marL="4297497" indent="0">
              <a:buNone/>
              <a:defRPr sz="1900">
                <a:solidFill>
                  <a:schemeClr val="tx1">
                    <a:tint val="75000"/>
                  </a:schemeClr>
                </a:solidFill>
              </a:defRPr>
            </a:lvl8pPr>
            <a:lvl9pPr marL="4911425"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0935F2-0182-480B-B969-F14FB9C54BBC}"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47E55-078B-4A78-9626-74D35CD642FF}" type="slidenum">
              <a:rPr lang="en-US" smtClean="0"/>
              <a:t>‹#›</a:t>
            </a:fld>
            <a:endParaRPr lang="en-US"/>
          </a:p>
        </p:txBody>
      </p:sp>
    </p:spTree>
    <p:extLst>
      <p:ext uri="{BB962C8B-B14F-4D97-AF65-F5344CB8AC3E}">
        <p14:creationId xmlns:p14="http://schemas.microsoft.com/office/powerpoint/2010/main" val="245921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8700" y="2054648"/>
            <a:ext cx="9144000" cy="5814907"/>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401300" y="2054648"/>
            <a:ext cx="9144000" cy="5814907"/>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0935F2-0182-480B-B969-F14FB9C54BBC}"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47E55-078B-4A78-9626-74D35CD642FF}" type="slidenum">
              <a:rPr lang="en-US" smtClean="0"/>
              <a:t>‹#›</a:t>
            </a:fld>
            <a:endParaRPr lang="en-US"/>
          </a:p>
        </p:txBody>
      </p:sp>
    </p:spTree>
    <p:extLst>
      <p:ext uri="{BB962C8B-B14F-4D97-AF65-F5344CB8AC3E}">
        <p14:creationId xmlns:p14="http://schemas.microsoft.com/office/powerpoint/2010/main" val="222633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11256"/>
            <a:ext cx="1234440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739795"/>
            <a:ext cx="6060282" cy="725064"/>
          </a:xfrm>
        </p:spPr>
        <p:txBody>
          <a:bodyPr anchor="b"/>
          <a:lstStyle>
            <a:lvl1pPr marL="0" indent="0">
              <a:buNone/>
              <a:defRPr sz="3200" b="1"/>
            </a:lvl1pPr>
            <a:lvl2pPr marL="613928" indent="0">
              <a:buNone/>
              <a:defRPr sz="2700" b="1"/>
            </a:lvl2pPr>
            <a:lvl3pPr marL="1227856" indent="0">
              <a:buNone/>
              <a:defRPr sz="2400" b="1"/>
            </a:lvl3pPr>
            <a:lvl4pPr marL="1841784" indent="0">
              <a:buNone/>
              <a:defRPr sz="2100" b="1"/>
            </a:lvl4pPr>
            <a:lvl5pPr marL="2455713" indent="0">
              <a:buNone/>
              <a:defRPr sz="2100" b="1"/>
            </a:lvl5pPr>
            <a:lvl6pPr marL="3069641" indent="0">
              <a:buNone/>
              <a:defRPr sz="2100" b="1"/>
            </a:lvl6pPr>
            <a:lvl7pPr marL="3683569" indent="0">
              <a:buNone/>
              <a:defRPr sz="2100" b="1"/>
            </a:lvl7pPr>
            <a:lvl8pPr marL="4297497" indent="0">
              <a:buNone/>
              <a:defRPr sz="2100" b="1"/>
            </a:lvl8pPr>
            <a:lvl9pPr marL="4911425" indent="0">
              <a:buNone/>
              <a:defRPr sz="2100" b="1"/>
            </a:lvl9pPr>
          </a:lstStyle>
          <a:p>
            <a:pPr lvl="0"/>
            <a:r>
              <a:rPr lang="en-US"/>
              <a:t>Click to edit Master text styles</a:t>
            </a:r>
          </a:p>
        </p:txBody>
      </p:sp>
      <p:sp>
        <p:nvSpPr>
          <p:cNvPr id="4" name="Content Placeholder 3"/>
          <p:cNvSpPr>
            <a:spLocks noGrp="1"/>
          </p:cNvSpPr>
          <p:nvPr>
            <p:ph sz="half" idx="2"/>
          </p:nvPr>
        </p:nvSpPr>
        <p:spPr>
          <a:xfrm>
            <a:off x="685800" y="2464859"/>
            <a:ext cx="6060282" cy="447812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38" y="1739795"/>
            <a:ext cx="6062663" cy="725064"/>
          </a:xfrm>
        </p:spPr>
        <p:txBody>
          <a:bodyPr anchor="b"/>
          <a:lstStyle>
            <a:lvl1pPr marL="0" indent="0">
              <a:buNone/>
              <a:defRPr sz="3200" b="1"/>
            </a:lvl1pPr>
            <a:lvl2pPr marL="613928" indent="0">
              <a:buNone/>
              <a:defRPr sz="2700" b="1"/>
            </a:lvl2pPr>
            <a:lvl3pPr marL="1227856" indent="0">
              <a:buNone/>
              <a:defRPr sz="2400" b="1"/>
            </a:lvl3pPr>
            <a:lvl4pPr marL="1841784" indent="0">
              <a:buNone/>
              <a:defRPr sz="2100" b="1"/>
            </a:lvl4pPr>
            <a:lvl5pPr marL="2455713" indent="0">
              <a:buNone/>
              <a:defRPr sz="2100" b="1"/>
            </a:lvl5pPr>
            <a:lvl6pPr marL="3069641" indent="0">
              <a:buNone/>
              <a:defRPr sz="2100" b="1"/>
            </a:lvl6pPr>
            <a:lvl7pPr marL="3683569" indent="0">
              <a:buNone/>
              <a:defRPr sz="2100" b="1"/>
            </a:lvl7pPr>
            <a:lvl8pPr marL="4297497" indent="0">
              <a:buNone/>
              <a:defRPr sz="2100" b="1"/>
            </a:lvl8pPr>
            <a:lvl9pPr marL="4911425"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967538" y="2464859"/>
            <a:ext cx="6062663" cy="447812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0935F2-0182-480B-B969-F14FB9C54BBC}" type="datetimeFigureOut">
              <a:rPr lang="en-US" smtClean="0"/>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347E55-078B-4A78-9626-74D35CD642FF}" type="slidenum">
              <a:rPr lang="en-US" smtClean="0"/>
              <a:t>‹#›</a:t>
            </a:fld>
            <a:endParaRPr lang="en-US"/>
          </a:p>
        </p:txBody>
      </p:sp>
    </p:spTree>
    <p:extLst>
      <p:ext uri="{BB962C8B-B14F-4D97-AF65-F5344CB8AC3E}">
        <p14:creationId xmlns:p14="http://schemas.microsoft.com/office/powerpoint/2010/main" val="215917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0935F2-0182-480B-B969-F14FB9C54BBC}"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347E55-078B-4A78-9626-74D35CD642FF}" type="slidenum">
              <a:rPr lang="en-US" smtClean="0"/>
              <a:t>‹#›</a:t>
            </a:fld>
            <a:endParaRPr lang="en-US"/>
          </a:p>
        </p:txBody>
      </p:sp>
    </p:spTree>
    <p:extLst>
      <p:ext uri="{BB962C8B-B14F-4D97-AF65-F5344CB8AC3E}">
        <p14:creationId xmlns:p14="http://schemas.microsoft.com/office/powerpoint/2010/main" val="378862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935F2-0182-480B-B969-F14FB9C54BBC}" type="datetimeFigureOut">
              <a:rPr lang="en-US" smtClean="0"/>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347E55-078B-4A78-9626-74D35CD642FF}" type="slidenum">
              <a:rPr lang="en-US" smtClean="0"/>
              <a:t>‹#›</a:t>
            </a:fld>
            <a:endParaRPr lang="en-US"/>
          </a:p>
        </p:txBody>
      </p:sp>
    </p:spTree>
    <p:extLst>
      <p:ext uri="{BB962C8B-B14F-4D97-AF65-F5344CB8AC3E}">
        <p14:creationId xmlns:p14="http://schemas.microsoft.com/office/powerpoint/2010/main" val="205813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309457"/>
            <a:ext cx="4512470" cy="131699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5362575" y="309457"/>
            <a:ext cx="7667625" cy="663352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1" y="1626447"/>
            <a:ext cx="4512470" cy="5316538"/>
          </a:xfrm>
        </p:spPr>
        <p:txBody>
          <a:bodyPr/>
          <a:lstStyle>
            <a:lvl1pPr marL="0" indent="0">
              <a:buNone/>
              <a:defRPr sz="1900"/>
            </a:lvl1pPr>
            <a:lvl2pPr marL="613928" indent="0">
              <a:buNone/>
              <a:defRPr sz="1600"/>
            </a:lvl2pPr>
            <a:lvl3pPr marL="1227856" indent="0">
              <a:buNone/>
              <a:defRPr sz="1300"/>
            </a:lvl3pPr>
            <a:lvl4pPr marL="1841784" indent="0">
              <a:buNone/>
              <a:defRPr sz="1200"/>
            </a:lvl4pPr>
            <a:lvl5pPr marL="2455713" indent="0">
              <a:buNone/>
              <a:defRPr sz="1200"/>
            </a:lvl5pPr>
            <a:lvl6pPr marL="3069641" indent="0">
              <a:buNone/>
              <a:defRPr sz="1200"/>
            </a:lvl6pPr>
            <a:lvl7pPr marL="3683569" indent="0">
              <a:buNone/>
              <a:defRPr sz="1200"/>
            </a:lvl7pPr>
            <a:lvl8pPr marL="4297497" indent="0">
              <a:buNone/>
              <a:defRPr sz="1200"/>
            </a:lvl8pPr>
            <a:lvl9pPr marL="491142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0935F2-0182-480B-B969-F14FB9C54BBC}"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47E55-078B-4A78-9626-74D35CD642FF}" type="slidenum">
              <a:rPr lang="en-US" smtClean="0"/>
              <a:t>‹#›</a:t>
            </a:fld>
            <a:endParaRPr lang="en-US"/>
          </a:p>
        </p:txBody>
      </p:sp>
    </p:spTree>
    <p:extLst>
      <p:ext uri="{BB962C8B-B14F-4D97-AF65-F5344CB8AC3E}">
        <p14:creationId xmlns:p14="http://schemas.microsoft.com/office/powerpoint/2010/main" val="208510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5440680"/>
            <a:ext cx="8229600" cy="642303"/>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688432" y="694478"/>
            <a:ext cx="8229600" cy="4663440"/>
          </a:xfrm>
        </p:spPr>
        <p:txBody>
          <a:bodyPr/>
          <a:lstStyle>
            <a:lvl1pPr marL="0" indent="0">
              <a:buNone/>
              <a:defRPr sz="4300"/>
            </a:lvl1pPr>
            <a:lvl2pPr marL="613928" indent="0">
              <a:buNone/>
              <a:defRPr sz="3800"/>
            </a:lvl2pPr>
            <a:lvl3pPr marL="1227856" indent="0">
              <a:buNone/>
              <a:defRPr sz="3200"/>
            </a:lvl3pPr>
            <a:lvl4pPr marL="1841784" indent="0">
              <a:buNone/>
              <a:defRPr sz="2700"/>
            </a:lvl4pPr>
            <a:lvl5pPr marL="2455713" indent="0">
              <a:buNone/>
              <a:defRPr sz="2700"/>
            </a:lvl5pPr>
            <a:lvl6pPr marL="3069641" indent="0">
              <a:buNone/>
              <a:defRPr sz="2700"/>
            </a:lvl6pPr>
            <a:lvl7pPr marL="3683569" indent="0">
              <a:buNone/>
              <a:defRPr sz="2700"/>
            </a:lvl7pPr>
            <a:lvl8pPr marL="4297497" indent="0">
              <a:buNone/>
              <a:defRPr sz="2700"/>
            </a:lvl8pPr>
            <a:lvl9pPr marL="4911425" indent="0">
              <a:buNone/>
              <a:defRPr sz="2700"/>
            </a:lvl9pPr>
          </a:lstStyle>
          <a:p>
            <a:endParaRPr lang="en-US"/>
          </a:p>
        </p:txBody>
      </p:sp>
      <p:sp>
        <p:nvSpPr>
          <p:cNvPr id="4" name="Text Placeholder 3"/>
          <p:cNvSpPr>
            <a:spLocks noGrp="1"/>
          </p:cNvSpPr>
          <p:nvPr>
            <p:ph type="body" sz="half" idx="2"/>
          </p:nvPr>
        </p:nvSpPr>
        <p:spPr>
          <a:xfrm>
            <a:off x="2688432" y="6082983"/>
            <a:ext cx="8229600" cy="912177"/>
          </a:xfrm>
        </p:spPr>
        <p:txBody>
          <a:bodyPr/>
          <a:lstStyle>
            <a:lvl1pPr marL="0" indent="0">
              <a:buNone/>
              <a:defRPr sz="1900"/>
            </a:lvl1pPr>
            <a:lvl2pPr marL="613928" indent="0">
              <a:buNone/>
              <a:defRPr sz="1600"/>
            </a:lvl2pPr>
            <a:lvl3pPr marL="1227856" indent="0">
              <a:buNone/>
              <a:defRPr sz="1300"/>
            </a:lvl3pPr>
            <a:lvl4pPr marL="1841784" indent="0">
              <a:buNone/>
              <a:defRPr sz="1200"/>
            </a:lvl4pPr>
            <a:lvl5pPr marL="2455713" indent="0">
              <a:buNone/>
              <a:defRPr sz="1200"/>
            </a:lvl5pPr>
            <a:lvl6pPr marL="3069641" indent="0">
              <a:buNone/>
              <a:defRPr sz="1200"/>
            </a:lvl6pPr>
            <a:lvl7pPr marL="3683569" indent="0">
              <a:buNone/>
              <a:defRPr sz="1200"/>
            </a:lvl7pPr>
            <a:lvl8pPr marL="4297497" indent="0">
              <a:buNone/>
              <a:defRPr sz="1200"/>
            </a:lvl8pPr>
            <a:lvl9pPr marL="491142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0935F2-0182-480B-B969-F14FB9C54BBC}"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47E55-078B-4A78-9626-74D35CD642FF}" type="slidenum">
              <a:rPr lang="en-US" smtClean="0"/>
              <a:t>‹#›</a:t>
            </a:fld>
            <a:endParaRPr lang="en-US"/>
          </a:p>
        </p:txBody>
      </p:sp>
    </p:spTree>
    <p:extLst>
      <p:ext uri="{BB962C8B-B14F-4D97-AF65-F5344CB8AC3E}">
        <p14:creationId xmlns:p14="http://schemas.microsoft.com/office/powerpoint/2010/main" val="135579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11256"/>
            <a:ext cx="12344400" cy="1295400"/>
          </a:xfrm>
          <a:prstGeom prst="rect">
            <a:avLst/>
          </a:prstGeom>
        </p:spPr>
        <p:txBody>
          <a:bodyPr vert="horz" lIns="122786" tIns="61393" rIns="122786" bIns="61393" rtlCol="0" anchor="ctr">
            <a:normAutofit/>
          </a:bodyPr>
          <a:lstStyle/>
          <a:p>
            <a:r>
              <a:rPr lang="en-US"/>
              <a:t>Click to edit Master title style</a:t>
            </a:r>
          </a:p>
        </p:txBody>
      </p:sp>
      <p:sp>
        <p:nvSpPr>
          <p:cNvPr id="3" name="Text Placeholder 2"/>
          <p:cNvSpPr>
            <a:spLocks noGrp="1"/>
          </p:cNvSpPr>
          <p:nvPr>
            <p:ph type="body" idx="1"/>
          </p:nvPr>
        </p:nvSpPr>
        <p:spPr>
          <a:xfrm>
            <a:off x="685800" y="1813560"/>
            <a:ext cx="12344400" cy="5129425"/>
          </a:xfrm>
          <a:prstGeom prst="rect">
            <a:avLst/>
          </a:prstGeom>
        </p:spPr>
        <p:txBody>
          <a:bodyPr vert="horz" lIns="122786" tIns="61393" rIns="122786" bIns="613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7203864"/>
            <a:ext cx="3200400" cy="413808"/>
          </a:xfrm>
          <a:prstGeom prst="rect">
            <a:avLst/>
          </a:prstGeom>
        </p:spPr>
        <p:txBody>
          <a:bodyPr vert="horz" lIns="122786" tIns="61393" rIns="122786" bIns="61393" rtlCol="0" anchor="ctr"/>
          <a:lstStyle>
            <a:lvl1pPr algn="l">
              <a:defRPr sz="1600">
                <a:solidFill>
                  <a:schemeClr val="tx1">
                    <a:tint val="75000"/>
                  </a:schemeClr>
                </a:solidFill>
              </a:defRPr>
            </a:lvl1pPr>
          </a:lstStyle>
          <a:p>
            <a:fld id="{C70935F2-0182-480B-B969-F14FB9C54BBC}" type="datetimeFigureOut">
              <a:rPr lang="en-US" smtClean="0"/>
              <a:t>9/30/2021</a:t>
            </a:fld>
            <a:endParaRPr lang="en-US"/>
          </a:p>
        </p:txBody>
      </p:sp>
      <p:sp>
        <p:nvSpPr>
          <p:cNvPr id="5" name="Footer Placeholder 4"/>
          <p:cNvSpPr>
            <a:spLocks noGrp="1"/>
          </p:cNvSpPr>
          <p:nvPr>
            <p:ph type="ftr" sz="quarter" idx="3"/>
          </p:nvPr>
        </p:nvSpPr>
        <p:spPr>
          <a:xfrm>
            <a:off x="4686300" y="7203864"/>
            <a:ext cx="4343400" cy="413808"/>
          </a:xfrm>
          <a:prstGeom prst="rect">
            <a:avLst/>
          </a:prstGeom>
        </p:spPr>
        <p:txBody>
          <a:bodyPr vert="horz" lIns="122786" tIns="61393" rIns="122786" bIns="6139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7203864"/>
            <a:ext cx="3200400" cy="413808"/>
          </a:xfrm>
          <a:prstGeom prst="rect">
            <a:avLst/>
          </a:prstGeom>
        </p:spPr>
        <p:txBody>
          <a:bodyPr vert="horz" lIns="122786" tIns="61393" rIns="122786" bIns="61393" rtlCol="0" anchor="ctr"/>
          <a:lstStyle>
            <a:lvl1pPr algn="r">
              <a:defRPr sz="1600">
                <a:solidFill>
                  <a:schemeClr val="tx1">
                    <a:tint val="75000"/>
                  </a:schemeClr>
                </a:solidFill>
              </a:defRPr>
            </a:lvl1pPr>
          </a:lstStyle>
          <a:p>
            <a:fld id="{12347E55-078B-4A78-9626-74D35CD642FF}" type="slidenum">
              <a:rPr lang="en-US" smtClean="0"/>
              <a:t>‹#›</a:t>
            </a:fld>
            <a:endParaRPr lang="en-US"/>
          </a:p>
        </p:txBody>
      </p:sp>
    </p:spTree>
    <p:extLst>
      <p:ext uri="{BB962C8B-B14F-4D97-AF65-F5344CB8AC3E}">
        <p14:creationId xmlns:p14="http://schemas.microsoft.com/office/powerpoint/2010/main" val="2035013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7856" rtl="0" eaLnBrk="1" latinLnBrk="0" hangingPunct="1">
        <a:spcBef>
          <a:spcPct val="0"/>
        </a:spcBef>
        <a:buNone/>
        <a:defRPr sz="5900" kern="1200">
          <a:solidFill>
            <a:schemeClr val="tx1"/>
          </a:solidFill>
          <a:latin typeface="+mj-lt"/>
          <a:ea typeface="+mj-ea"/>
          <a:cs typeface="+mj-cs"/>
        </a:defRPr>
      </a:lvl1pPr>
    </p:titleStyle>
    <p:bodyStyle>
      <a:lvl1pPr marL="460446" indent="-460446" algn="l" defTabSz="122785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7633" indent="-383705" algn="l" defTabSz="1227856"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4820" indent="-306964" algn="l" defTabSz="122785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4874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2677"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6605"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0533"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4461"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1838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876800" y="391886"/>
            <a:ext cx="4038600" cy="762000"/>
          </a:xfrm>
          <a:prstGeom prst="rect">
            <a:avLst/>
          </a:prstGeom>
          <a:noFill/>
        </p:spPr>
        <p:txBody>
          <a:bodyPr wrap="square" rtlCol="0">
            <a:prstTxWarp prst="textPlain">
              <a:avLst/>
            </a:prstTxWarp>
            <a:spAutoFit/>
          </a:bodyPr>
          <a:lstStyle/>
          <a:p>
            <a:r>
              <a:rPr lang="en-US" b="1" u="sng" dirty="0">
                <a:latin typeface="Book Antiqua" pitchFamily="18" charset="0"/>
              </a:rPr>
              <a:t>Special Notes</a:t>
            </a:r>
          </a:p>
        </p:txBody>
      </p:sp>
      <p:sp>
        <p:nvSpPr>
          <p:cNvPr id="3" name="TextBox 2"/>
          <p:cNvSpPr txBox="1"/>
          <p:nvPr/>
        </p:nvSpPr>
        <p:spPr>
          <a:xfrm>
            <a:off x="1295400" y="1371600"/>
            <a:ext cx="11582400" cy="5791200"/>
          </a:xfrm>
          <a:prstGeom prst="rect">
            <a:avLst/>
          </a:prstGeom>
          <a:noFill/>
        </p:spPr>
        <p:txBody>
          <a:bodyPr wrap="square" rtlCol="0">
            <a:prstTxWarp prst="textPlain">
              <a:avLst/>
            </a:prstTxWarp>
            <a:spAutoFit/>
          </a:bodyPr>
          <a:lstStyle/>
          <a:p>
            <a:pPr algn="just"/>
            <a:r>
              <a:rPr lang="en-US" b="1" dirty="0">
                <a:latin typeface="Book Antiqua" pitchFamily="18" charset="0"/>
              </a:rPr>
              <a:t>Dear colleagues,</a:t>
            </a:r>
          </a:p>
          <a:p>
            <a:pPr algn="just"/>
            <a:r>
              <a:rPr lang="en-US" b="1" dirty="0">
                <a:latin typeface="Book Antiqua" pitchFamily="18" charset="0"/>
              </a:rPr>
              <a:t>You know that a sentences may be completed in different ways, So to understand the full meaning of the sentence, students have to write the question on the answer script and then they will complete it. Completed part must be </a:t>
            </a:r>
            <a:r>
              <a:rPr lang="en-US" b="1" u="sng" dirty="0">
                <a:latin typeface="Book Antiqua" pitchFamily="18" charset="0"/>
              </a:rPr>
              <a:t>underlined.</a:t>
            </a:r>
            <a:r>
              <a:rPr lang="en-US" b="1" dirty="0">
                <a:latin typeface="Book Antiqua" pitchFamily="18" charset="0"/>
              </a:rPr>
              <a:t> Only answer should not be written in the answer script. It is wrong.  It is notable  that after completing all the sentences , it will express a complete sense of an event or a topic because all the grammar items are now a days contextual. Necessary notes are given below the slide . Please follow it before going to present it in the class.</a:t>
            </a:r>
          </a:p>
          <a:p>
            <a:pPr algn="just"/>
            <a:endParaRPr lang="en-US" b="1" dirty="0">
              <a:latin typeface="Book Antiqua" pitchFamily="18" charset="0"/>
            </a:endParaRPr>
          </a:p>
          <a:p>
            <a:pPr algn="just"/>
            <a:r>
              <a:rPr lang="en-US" sz="3200" b="1" dirty="0">
                <a:latin typeface="Book Antiqua" pitchFamily="18" charset="0"/>
              </a:rPr>
              <a:t>Your near and dear</a:t>
            </a:r>
          </a:p>
          <a:p>
            <a:pPr algn="just"/>
            <a:r>
              <a:rPr lang="en-US" b="1" dirty="0">
                <a:latin typeface="Book Antiqua" pitchFamily="18" charset="0"/>
              </a:rPr>
              <a:t>Md. </a:t>
            </a:r>
            <a:r>
              <a:rPr lang="en-US" b="1" dirty="0" err="1">
                <a:latin typeface="Book Antiqua" pitchFamily="18" charset="0"/>
              </a:rPr>
              <a:t>Hasan</a:t>
            </a:r>
            <a:r>
              <a:rPr lang="en-US" b="1" dirty="0">
                <a:latin typeface="Book Antiqua" pitchFamily="18" charset="0"/>
              </a:rPr>
              <a:t> </a:t>
            </a:r>
            <a:r>
              <a:rPr lang="en-US" b="1" dirty="0" err="1">
                <a:latin typeface="Book Antiqua" pitchFamily="18" charset="0"/>
              </a:rPr>
              <a:t>Hafizur</a:t>
            </a:r>
            <a:r>
              <a:rPr lang="en-US" b="1" dirty="0">
                <a:latin typeface="Book Antiqua" pitchFamily="18" charset="0"/>
              </a:rPr>
              <a:t> </a:t>
            </a:r>
            <a:r>
              <a:rPr lang="en-US" b="1" dirty="0" err="1">
                <a:latin typeface="Book Antiqua" pitchFamily="18" charset="0"/>
              </a:rPr>
              <a:t>Rahman</a:t>
            </a:r>
            <a:endParaRPr lang="en-US" b="1" dirty="0">
              <a:latin typeface="Book Antiqua" pitchFamily="18" charset="0"/>
            </a:endParaRPr>
          </a:p>
          <a:p>
            <a:pPr algn="just"/>
            <a:r>
              <a:rPr lang="en-US" b="1" dirty="0">
                <a:latin typeface="Book Antiqua" pitchFamily="18" charset="0"/>
              </a:rPr>
              <a:t>Cambrian School &amp; College</a:t>
            </a:r>
          </a:p>
          <a:p>
            <a:pPr algn="just"/>
            <a:r>
              <a:rPr lang="en-US" b="1" dirty="0">
                <a:latin typeface="Book Antiqua" pitchFamily="18" charset="0"/>
              </a:rPr>
              <a:t>Dhaka</a:t>
            </a:r>
          </a:p>
        </p:txBody>
      </p:sp>
    </p:spTree>
    <p:extLst>
      <p:ext uri="{BB962C8B-B14F-4D97-AF65-F5344CB8AC3E}">
        <p14:creationId xmlns:p14="http://schemas.microsoft.com/office/powerpoint/2010/main" val="197368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800600" y="762000"/>
            <a:ext cx="3733800" cy="762000"/>
          </a:xfrm>
          <a:prstGeom prst="rect">
            <a:avLst/>
          </a:prstGeom>
          <a:noFill/>
        </p:spPr>
        <p:txBody>
          <a:bodyPr wrap="square" rtlCol="0">
            <a:prstTxWarp prst="textPlain">
              <a:avLst/>
            </a:prstTxWarp>
            <a:spAutoFit/>
          </a:bodyPr>
          <a:lstStyle/>
          <a:p>
            <a:r>
              <a:rPr lang="en-US" b="1" u="sng" dirty="0">
                <a:latin typeface="Book Antiqua" pitchFamily="18" charset="0"/>
              </a:rPr>
              <a:t>Activities</a:t>
            </a:r>
          </a:p>
        </p:txBody>
      </p:sp>
      <p:sp>
        <p:nvSpPr>
          <p:cNvPr id="3" name="TextBox 2"/>
          <p:cNvSpPr txBox="1"/>
          <p:nvPr/>
        </p:nvSpPr>
        <p:spPr>
          <a:xfrm>
            <a:off x="990600" y="1981200"/>
            <a:ext cx="12268200" cy="3352800"/>
          </a:xfrm>
          <a:prstGeom prst="rect">
            <a:avLst/>
          </a:prstGeom>
          <a:noFill/>
        </p:spPr>
        <p:txBody>
          <a:bodyPr wrap="square" rtlCol="0">
            <a:prstTxWarp prst="textPlain">
              <a:avLst/>
            </a:prstTxWarp>
            <a:spAutoFit/>
          </a:bodyPr>
          <a:lstStyle/>
          <a:p>
            <a:pPr marL="457200" indent="-457200">
              <a:buAutoNum type="arabicPeriod"/>
            </a:pPr>
            <a:r>
              <a:rPr lang="en-US" b="1" dirty="0">
                <a:latin typeface="Book Antiqua" pitchFamily="18" charset="0"/>
              </a:rPr>
              <a:t>No sooner had the police come________________________________</a:t>
            </a:r>
          </a:p>
          <a:p>
            <a:pPr marL="457200" indent="-457200">
              <a:buAutoNum type="arabicPeriod"/>
            </a:pPr>
            <a:r>
              <a:rPr lang="en-US" b="1" dirty="0">
                <a:latin typeface="Book Antiqua" pitchFamily="18" charset="0"/>
              </a:rPr>
              <a:t>No sooner had the bell rung_______________________________________</a:t>
            </a:r>
          </a:p>
          <a:p>
            <a:pPr marL="457200" indent="-457200">
              <a:buAutoNum type="arabicPeriod"/>
            </a:pPr>
            <a:r>
              <a:rPr lang="en-US" b="1" dirty="0">
                <a:latin typeface="Book Antiqua" pitchFamily="18" charset="0"/>
              </a:rPr>
              <a:t>________________________ we started for home.</a:t>
            </a:r>
          </a:p>
          <a:p>
            <a:pPr marL="457200" indent="-457200">
              <a:buAutoNum type="arabicPeriod"/>
            </a:pPr>
            <a:r>
              <a:rPr lang="en-US" b="1" dirty="0">
                <a:latin typeface="Book Antiqua" pitchFamily="18" charset="0"/>
              </a:rPr>
              <a:t>No sooner had the magic started_______________________________________</a:t>
            </a:r>
          </a:p>
          <a:p>
            <a:pPr marL="457200" indent="-457200">
              <a:buAutoNum type="arabicPeriod"/>
            </a:pPr>
            <a:r>
              <a:rPr lang="en-US" b="1" dirty="0">
                <a:latin typeface="Book Antiqua" pitchFamily="18" charset="0"/>
              </a:rPr>
              <a:t>________________________________than the play began.</a:t>
            </a:r>
          </a:p>
        </p:txBody>
      </p:sp>
    </p:spTree>
    <p:extLst>
      <p:ext uri="{BB962C8B-B14F-4D97-AF65-F5344CB8AC3E}">
        <p14:creationId xmlns:p14="http://schemas.microsoft.com/office/powerpoint/2010/main" val="40053634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4114800" y="270048"/>
            <a:ext cx="4953000" cy="857194"/>
          </a:xfrm>
          <a:prstGeom prst="rect">
            <a:avLst/>
          </a:prstGeom>
          <a:noFill/>
          <a:ln>
            <a:noFill/>
          </a:ln>
        </p:spPr>
        <p:txBody>
          <a:bodyPr wrap="square" rtlCol="0">
            <a:prstTxWarp prst="textPlain">
              <a:avLst/>
            </a:prstTxWarp>
            <a:spAutoFit/>
          </a:bodyPr>
          <a:lstStyle/>
          <a:p>
            <a:r>
              <a:rPr lang="en-US" b="1" u="sng" dirty="0">
                <a:solidFill>
                  <a:schemeClr val="bg1"/>
                </a:solidFill>
                <a:latin typeface="Book Antiqua" pitchFamily="18" charset="0"/>
              </a:rPr>
              <a:t>Completing item -17</a:t>
            </a:r>
          </a:p>
        </p:txBody>
      </p:sp>
      <p:sp>
        <p:nvSpPr>
          <p:cNvPr id="3" name="TextBox 2"/>
          <p:cNvSpPr txBox="1"/>
          <p:nvPr/>
        </p:nvSpPr>
        <p:spPr>
          <a:xfrm>
            <a:off x="2286000" y="1127242"/>
            <a:ext cx="8382000" cy="701558"/>
          </a:xfrm>
          <a:prstGeom prst="rect">
            <a:avLst/>
          </a:prstGeom>
          <a:noFill/>
          <a:ln>
            <a:noFill/>
          </a:ln>
        </p:spPr>
        <p:txBody>
          <a:bodyPr wrap="square" rtlCol="0">
            <a:prstTxWarp prst="textPlain">
              <a:avLst/>
            </a:prstTxWarp>
            <a:spAutoFit/>
          </a:bodyPr>
          <a:lstStyle/>
          <a:p>
            <a:r>
              <a:rPr lang="en-US" b="1" dirty="0">
                <a:solidFill>
                  <a:schemeClr val="bg1"/>
                </a:solidFill>
                <a:latin typeface="Book Antiqua" pitchFamily="18" charset="0"/>
              </a:rPr>
              <a:t>Use of ‘It is time (proper time)’</a:t>
            </a:r>
          </a:p>
        </p:txBody>
      </p:sp>
      <p:sp>
        <p:nvSpPr>
          <p:cNvPr id="5" name="TextBox 4"/>
          <p:cNvSpPr txBox="1"/>
          <p:nvPr/>
        </p:nvSpPr>
        <p:spPr>
          <a:xfrm>
            <a:off x="6934200" y="3048000"/>
            <a:ext cx="3784642" cy="710919"/>
          </a:xfrm>
          <a:prstGeom prst="rect">
            <a:avLst/>
          </a:prstGeom>
          <a:noFill/>
          <a:ln>
            <a:noFill/>
          </a:ln>
        </p:spPr>
        <p:txBody>
          <a:bodyPr wrap="square" rtlCol="0">
            <a:prstTxWarp prst="textPlain">
              <a:avLst/>
            </a:prstTxWarp>
            <a:spAutoFit/>
          </a:bodyPr>
          <a:lstStyle/>
          <a:p>
            <a:r>
              <a:rPr lang="en-US" sz="2000" b="1" u="sng" dirty="0">
                <a:solidFill>
                  <a:schemeClr val="bg1"/>
                </a:solidFill>
                <a:latin typeface="Book Antiqua" pitchFamily="18" charset="0"/>
              </a:rPr>
              <a:t>start the plane.</a:t>
            </a:r>
          </a:p>
        </p:txBody>
      </p:sp>
      <p:sp>
        <p:nvSpPr>
          <p:cNvPr id="6" name="TextBox 5"/>
          <p:cNvSpPr txBox="1"/>
          <p:nvPr/>
        </p:nvSpPr>
        <p:spPr>
          <a:xfrm>
            <a:off x="990600" y="2046514"/>
            <a:ext cx="10346871" cy="685800"/>
          </a:xfrm>
          <a:prstGeom prst="rect">
            <a:avLst/>
          </a:prstGeom>
          <a:noFill/>
        </p:spPr>
        <p:txBody>
          <a:bodyPr wrap="square" rtlCol="0">
            <a:prstTxWarp prst="textPlain">
              <a:avLst/>
            </a:prstTxWarp>
            <a:spAutoFit/>
          </a:bodyPr>
          <a:lstStyle/>
          <a:p>
            <a:r>
              <a:rPr lang="en-US" b="1" i="1" u="sng" dirty="0">
                <a:solidFill>
                  <a:srgbClr val="FFFF00"/>
                </a:solidFill>
                <a:latin typeface="Book Antiqua" pitchFamily="18" charset="0"/>
              </a:rPr>
              <a:t>Formation-1: </a:t>
            </a:r>
            <a:r>
              <a:rPr lang="en-US" b="1" dirty="0">
                <a:solidFill>
                  <a:schemeClr val="bg1"/>
                </a:solidFill>
                <a:latin typeface="Book Antiqua" pitchFamily="18" charset="0"/>
              </a:rPr>
              <a:t>It is time to + v</a:t>
            </a:r>
            <a:r>
              <a:rPr lang="en-US" b="1" baseline="-25000" dirty="0">
                <a:solidFill>
                  <a:schemeClr val="bg1"/>
                </a:solidFill>
                <a:latin typeface="Book Antiqua" pitchFamily="18" charset="0"/>
              </a:rPr>
              <a:t>1</a:t>
            </a:r>
            <a:r>
              <a:rPr lang="en-US" b="1" dirty="0">
                <a:solidFill>
                  <a:schemeClr val="bg1"/>
                </a:solidFill>
                <a:latin typeface="Book Antiqua" pitchFamily="18" charset="0"/>
              </a:rPr>
              <a:t> + extension</a:t>
            </a:r>
          </a:p>
        </p:txBody>
      </p:sp>
      <p:sp>
        <p:nvSpPr>
          <p:cNvPr id="7" name="TextBox 6"/>
          <p:cNvSpPr txBox="1"/>
          <p:nvPr/>
        </p:nvSpPr>
        <p:spPr>
          <a:xfrm>
            <a:off x="3864429" y="3048001"/>
            <a:ext cx="2857500" cy="533400"/>
          </a:xfrm>
          <a:prstGeom prst="rect">
            <a:avLst/>
          </a:prstGeom>
          <a:noFill/>
        </p:spPr>
        <p:txBody>
          <a:bodyPr wrap="square" rtlCol="0">
            <a:prstTxWarp prst="textPlain">
              <a:avLst/>
            </a:prstTxWarp>
            <a:spAutoFit/>
          </a:bodyPr>
          <a:lstStyle/>
          <a:p>
            <a:r>
              <a:rPr lang="en-US" b="1" dirty="0">
                <a:solidFill>
                  <a:schemeClr val="bg1"/>
                </a:solidFill>
                <a:latin typeface="Book Antiqua" pitchFamily="18" charset="0"/>
              </a:rPr>
              <a:t>It is time to</a:t>
            </a:r>
          </a:p>
        </p:txBody>
      </p:sp>
      <p:sp>
        <p:nvSpPr>
          <p:cNvPr id="8" name="TextBox 7"/>
          <p:cNvSpPr txBox="1"/>
          <p:nvPr/>
        </p:nvSpPr>
        <p:spPr>
          <a:xfrm>
            <a:off x="457200" y="3911318"/>
            <a:ext cx="11658600" cy="813081"/>
          </a:xfrm>
          <a:prstGeom prst="rect">
            <a:avLst/>
          </a:prstGeom>
          <a:noFill/>
        </p:spPr>
        <p:txBody>
          <a:bodyPr wrap="square" rtlCol="0">
            <a:prstTxWarp prst="textPlain">
              <a:avLst/>
            </a:prstTxWarp>
            <a:spAutoFit/>
          </a:bodyPr>
          <a:lstStyle/>
          <a:p>
            <a:r>
              <a:rPr lang="en-US" b="1" i="1" u="sng" dirty="0">
                <a:solidFill>
                  <a:srgbClr val="FFFF00"/>
                </a:solidFill>
                <a:latin typeface="Book Antiqua" pitchFamily="18" charset="0"/>
              </a:rPr>
              <a:t>Formation-2: </a:t>
            </a:r>
            <a:r>
              <a:rPr lang="en-US" b="1" dirty="0">
                <a:solidFill>
                  <a:schemeClr val="bg1"/>
                </a:solidFill>
                <a:latin typeface="Book Antiqua" pitchFamily="18" charset="0"/>
              </a:rPr>
              <a:t>It is time for +object+ to + v</a:t>
            </a:r>
            <a:r>
              <a:rPr lang="en-US" b="1" baseline="-25000" dirty="0">
                <a:solidFill>
                  <a:schemeClr val="bg1"/>
                </a:solidFill>
                <a:latin typeface="Book Antiqua" pitchFamily="18" charset="0"/>
              </a:rPr>
              <a:t>1</a:t>
            </a:r>
            <a:r>
              <a:rPr lang="en-US" b="1" dirty="0">
                <a:solidFill>
                  <a:schemeClr val="bg1"/>
                </a:solidFill>
                <a:latin typeface="Book Antiqua" pitchFamily="18" charset="0"/>
              </a:rPr>
              <a:t> + extension</a:t>
            </a:r>
          </a:p>
        </p:txBody>
      </p:sp>
      <p:sp>
        <p:nvSpPr>
          <p:cNvPr id="9" name="TextBox 8"/>
          <p:cNvSpPr txBox="1"/>
          <p:nvPr/>
        </p:nvSpPr>
        <p:spPr>
          <a:xfrm>
            <a:off x="7151913" y="7162799"/>
            <a:ext cx="4735287" cy="642257"/>
          </a:xfrm>
          <a:prstGeom prst="rect">
            <a:avLst/>
          </a:prstGeom>
          <a:noFill/>
          <a:ln>
            <a:noFill/>
          </a:ln>
        </p:spPr>
        <p:txBody>
          <a:bodyPr wrap="square" rtlCol="0">
            <a:prstTxWarp prst="textPlain">
              <a:avLst/>
            </a:prstTxWarp>
            <a:spAutoFit/>
          </a:bodyPr>
          <a:lstStyle/>
          <a:p>
            <a:r>
              <a:rPr lang="en-US" sz="2000" b="1" u="sng" dirty="0">
                <a:latin typeface="Book Antiqua" pitchFamily="18" charset="0"/>
              </a:rPr>
              <a:t>board the plane.</a:t>
            </a:r>
          </a:p>
        </p:txBody>
      </p:sp>
      <p:sp>
        <p:nvSpPr>
          <p:cNvPr id="10" name="TextBox 9"/>
          <p:cNvSpPr txBox="1"/>
          <p:nvPr/>
        </p:nvSpPr>
        <p:spPr>
          <a:xfrm>
            <a:off x="2133601" y="7162800"/>
            <a:ext cx="4800600" cy="464737"/>
          </a:xfrm>
          <a:prstGeom prst="rect">
            <a:avLst/>
          </a:prstGeom>
          <a:noFill/>
        </p:spPr>
        <p:txBody>
          <a:bodyPr wrap="square" rtlCol="0">
            <a:prstTxWarp prst="textPlain">
              <a:avLst/>
            </a:prstTxWarp>
            <a:spAutoFit/>
          </a:bodyPr>
          <a:lstStyle/>
          <a:p>
            <a:r>
              <a:rPr lang="en-US" b="1" dirty="0">
                <a:latin typeface="Book Antiqua" pitchFamily="18" charset="0"/>
              </a:rPr>
              <a:t>It is time for me to</a:t>
            </a:r>
          </a:p>
        </p:txBody>
      </p:sp>
    </p:spTree>
    <p:extLst>
      <p:ext uri="{BB962C8B-B14F-4D97-AF65-F5344CB8AC3E}">
        <p14:creationId xmlns:p14="http://schemas.microsoft.com/office/powerpoint/2010/main" val="191600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TextBox 5"/>
          <p:cNvSpPr txBox="1"/>
          <p:nvPr/>
        </p:nvSpPr>
        <p:spPr>
          <a:xfrm>
            <a:off x="4114800" y="270048"/>
            <a:ext cx="4953000" cy="720552"/>
          </a:xfrm>
          <a:prstGeom prst="rect">
            <a:avLst/>
          </a:prstGeom>
          <a:noFill/>
          <a:ln>
            <a:noFill/>
          </a:ln>
        </p:spPr>
        <p:txBody>
          <a:bodyPr wrap="square" rtlCol="0">
            <a:prstTxWarp prst="textPlain">
              <a:avLst/>
            </a:prstTxWarp>
            <a:spAutoFit/>
          </a:bodyPr>
          <a:lstStyle/>
          <a:p>
            <a:r>
              <a:rPr lang="en-US" b="1" u="sng" dirty="0">
                <a:solidFill>
                  <a:schemeClr val="bg1"/>
                </a:solidFill>
                <a:latin typeface="Book Antiqua" pitchFamily="18" charset="0"/>
              </a:rPr>
              <a:t>Completing item -18</a:t>
            </a:r>
          </a:p>
        </p:txBody>
      </p:sp>
      <p:sp>
        <p:nvSpPr>
          <p:cNvPr id="7" name="TextBox 6"/>
          <p:cNvSpPr txBox="1"/>
          <p:nvPr/>
        </p:nvSpPr>
        <p:spPr>
          <a:xfrm>
            <a:off x="2286000" y="1127242"/>
            <a:ext cx="8382000" cy="701558"/>
          </a:xfrm>
          <a:prstGeom prst="rect">
            <a:avLst/>
          </a:prstGeom>
          <a:noFill/>
          <a:ln>
            <a:noFill/>
          </a:ln>
        </p:spPr>
        <p:txBody>
          <a:bodyPr wrap="square" rtlCol="0">
            <a:prstTxWarp prst="textPlain">
              <a:avLst/>
            </a:prstTxWarp>
            <a:spAutoFit/>
          </a:bodyPr>
          <a:lstStyle/>
          <a:p>
            <a:r>
              <a:rPr lang="en-US" b="1" dirty="0">
                <a:solidFill>
                  <a:schemeClr val="bg1"/>
                </a:solidFill>
                <a:latin typeface="Book Antiqua" pitchFamily="18" charset="0"/>
              </a:rPr>
              <a:t>Use of ‘It is time (Time is over)’</a:t>
            </a:r>
          </a:p>
        </p:txBody>
      </p:sp>
      <p:sp>
        <p:nvSpPr>
          <p:cNvPr id="8" name="TextBox 7"/>
          <p:cNvSpPr txBox="1"/>
          <p:nvPr/>
        </p:nvSpPr>
        <p:spPr>
          <a:xfrm>
            <a:off x="5704113" y="6680481"/>
            <a:ext cx="5976258" cy="710919"/>
          </a:xfrm>
          <a:prstGeom prst="rect">
            <a:avLst/>
          </a:prstGeom>
          <a:noFill/>
          <a:ln>
            <a:noFill/>
          </a:ln>
        </p:spPr>
        <p:txBody>
          <a:bodyPr wrap="square" rtlCol="0">
            <a:prstTxWarp prst="textPlain">
              <a:avLst/>
            </a:prstTxWarp>
            <a:spAutoFit/>
          </a:bodyPr>
          <a:lstStyle/>
          <a:p>
            <a:r>
              <a:rPr lang="en-US" sz="2000" b="1" u="sng" dirty="0">
                <a:solidFill>
                  <a:schemeClr val="bg1"/>
                </a:solidFill>
                <a:latin typeface="Book Antiqua" pitchFamily="18" charset="0"/>
              </a:rPr>
              <a:t>started the train journey.</a:t>
            </a:r>
          </a:p>
        </p:txBody>
      </p:sp>
      <p:sp>
        <p:nvSpPr>
          <p:cNvPr id="9" name="TextBox 8"/>
          <p:cNvSpPr txBox="1"/>
          <p:nvPr/>
        </p:nvSpPr>
        <p:spPr>
          <a:xfrm>
            <a:off x="990600" y="2046514"/>
            <a:ext cx="10346871" cy="685800"/>
          </a:xfrm>
          <a:prstGeom prst="rect">
            <a:avLst/>
          </a:prstGeom>
          <a:noFill/>
        </p:spPr>
        <p:txBody>
          <a:bodyPr wrap="square" rtlCol="0">
            <a:prstTxWarp prst="textPlain">
              <a:avLst/>
            </a:prstTxWarp>
            <a:spAutoFit/>
          </a:bodyPr>
          <a:lstStyle/>
          <a:p>
            <a:r>
              <a:rPr lang="en-US" b="1" i="1" u="sng" dirty="0">
                <a:solidFill>
                  <a:srgbClr val="FFFF00"/>
                </a:solidFill>
                <a:latin typeface="Book Antiqua" pitchFamily="18" charset="0"/>
              </a:rPr>
              <a:t>Formation-1: </a:t>
            </a:r>
            <a:r>
              <a:rPr lang="en-US" b="1" dirty="0">
                <a:solidFill>
                  <a:schemeClr val="bg1"/>
                </a:solidFill>
                <a:latin typeface="Book Antiqua" pitchFamily="18" charset="0"/>
              </a:rPr>
              <a:t>It is time +Subject + v</a:t>
            </a:r>
            <a:r>
              <a:rPr lang="en-US" b="1" baseline="-25000" dirty="0">
                <a:solidFill>
                  <a:schemeClr val="bg1"/>
                </a:solidFill>
                <a:latin typeface="Book Antiqua" pitchFamily="18" charset="0"/>
              </a:rPr>
              <a:t>2</a:t>
            </a:r>
            <a:r>
              <a:rPr lang="en-US" b="1" dirty="0">
                <a:solidFill>
                  <a:schemeClr val="bg1"/>
                </a:solidFill>
                <a:latin typeface="Book Antiqua" pitchFamily="18" charset="0"/>
              </a:rPr>
              <a:t> + extension</a:t>
            </a:r>
          </a:p>
        </p:txBody>
      </p:sp>
      <p:sp>
        <p:nvSpPr>
          <p:cNvPr id="10" name="TextBox 9"/>
          <p:cNvSpPr txBox="1"/>
          <p:nvPr/>
        </p:nvSpPr>
        <p:spPr>
          <a:xfrm>
            <a:off x="2667000" y="6696811"/>
            <a:ext cx="2857500" cy="533400"/>
          </a:xfrm>
          <a:prstGeom prst="rect">
            <a:avLst/>
          </a:prstGeom>
          <a:noFill/>
        </p:spPr>
        <p:txBody>
          <a:bodyPr wrap="square" rtlCol="0">
            <a:prstTxWarp prst="textPlain">
              <a:avLst/>
            </a:prstTxWarp>
            <a:spAutoFit/>
          </a:bodyPr>
          <a:lstStyle/>
          <a:p>
            <a:r>
              <a:rPr lang="en-US" b="1" dirty="0">
                <a:solidFill>
                  <a:schemeClr val="bg1"/>
                </a:solidFill>
                <a:latin typeface="Book Antiqua" pitchFamily="18" charset="0"/>
              </a:rPr>
              <a:t>It is time we</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4200" y="2617665"/>
            <a:ext cx="7326787" cy="4187606"/>
          </a:xfrm>
          <a:prstGeom prst="rect">
            <a:avLst/>
          </a:prstGeom>
        </p:spPr>
      </p:pic>
    </p:spTree>
    <p:extLst>
      <p:ext uri="{BB962C8B-B14F-4D97-AF65-F5344CB8AC3E}">
        <p14:creationId xmlns:p14="http://schemas.microsoft.com/office/powerpoint/2010/main" val="11343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114800" y="270048"/>
            <a:ext cx="4953000" cy="857194"/>
          </a:xfrm>
          <a:prstGeom prst="rect">
            <a:avLst/>
          </a:prstGeom>
          <a:noFill/>
          <a:ln>
            <a:noFill/>
          </a:ln>
        </p:spPr>
        <p:txBody>
          <a:bodyPr wrap="square" rtlCol="0">
            <a:prstTxWarp prst="textPlain">
              <a:avLst/>
            </a:prstTxWarp>
            <a:spAutoFit/>
          </a:bodyPr>
          <a:lstStyle/>
          <a:p>
            <a:r>
              <a:rPr lang="en-US" b="1" u="sng" dirty="0">
                <a:solidFill>
                  <a:schemeClr val="accent6">
                    <a:lumMod val="60000"/>
                    <a:lumOff val="40000"/>
                  </a:schemeClr>
                </a:solidFill>
                <a:latin typeface="Book Antiqua" pitchFamily="18" charset="0"/>
              </a:rPr>
              <a:t>Completing item -19</a:t>
            </a:r>
          </a:p>
        </p:txBody>
      </p:sp>
      <p:sp>
        <p:nvSpPr>
          <p:cNvPr id="3" name="TextBox 2"/>
          <p:cNvSpPr txBox="1"/>
          <p:nvPr/>
        </p:nvSpPr>
        <p:spPr>
          <a:xfrm>
            <a:off x="2286000" y="1510678"/>
            <a:ext cx="8382000" cy="701558"/>
          </a:xfrm>
          <a:prstGeom prst="rect">
            <a:avLst/>
          </a:prstGeom>
          <a:noFill/>
          <a:ln>
            <a:noFill/>
          </a:ln>
        </p:spPr>
        <p:txBody>
          <a:bodyPr wrap="square" rtlCol="0">
            <a:prstTxWarp prst="textPlain">
              <a:avLst/>
            </a:prstTxWarp>
            <a:spAutoFit/>
          </a:bodyPr>
          <a:lstStyle/>
          <a:p>
            <a:r>
              <a:rPr lang="en-US" b="1" dirty="0">
                <a:solidFill>
                  <a:schemeClr val="bg1"/>
                </a:solidFill>
                <a:latin typeface="Book Antiqua" pitchFamily="18" charset="0"/>
              </a:rPr>
              <a:t>Use of ‘It is high time (Time is over)’</a:t>
            </a:r>
          </a:p>
        </p:txBody>
      </p:sp>
      <p:sp>
        <p:nvSpPr>
          <p:cNvPr id="4" name="TextBox 3"/>
          <p:cNvSpPr txBox="1"/>
          <p:nvPr/>
        </p:nvSpPr>
        <p:spPr>
          <a:xfrm>
            <a:off x="6079671" y="6740353"/>
            <a:ext cx="5976258" cy="710919"/>
          </a:xfrm>
          <a:prstGeom prst="rect">
            <a:avLst/>
          </a:prstGeom>
          <a:noFill/>
          <a:ln>
            <a:noFill/>
          </a:ln>
        </p:spPr>
        <p:txBody>
          <a:bodyPr wrap="square" rtlCol="0">
            <a:prstTxWarp prst="textPlain">
              <a:avLst/>
            </a:prstTxWarp>
            <a:spAutoFit/>
          </a:bodyPr>
          <a:lstStyle/>
          <a:p>
            <a:r>
              <a:rPr lang="en-US" sz="2000" b="1" u="sng" dirty="0">
                <a:solidFill>
                  <a:schemeClr val="bg1"/>
                </a:solidFill>
                <a:latin typeface="Book Antiqua" pitchFamily="18" charset="0"/>
              </a:rPr>
              <a:t>started  journey by bus.</a:t>
            </a:r>
          </a:p>
        </p:txBody>
      </p:sp>
      <p:sp>
        <p:nvSpPr>
          <p:cNvPr id="5" name="TextBox 4"/>
          <p:cNvSpPr txBox="1"/>
          <p:nvPr/>
        </p:nvSpPr>
        <p:spPr>
          <a:xfrm>
            <a:off x="381000" y="2590800"/>
            <a:ext cx="10956471" cy="685800"/>
          </a:xfrm>
          <a:prstGeom prst="rect">
            <a:avLst/>
          </a:prstGeom>
          <a:noFill/>
        </p:spPr>
        <p:txBody>
          <a:bodyPr wrap="square" rtlCol="0">
            <a:prstTxWarp prst="textPlain">
              <a:avLst/>
            </a:prstTxWarp>
            <a:spAutoFit/>
          </a:bodyPr>
          <a:lstStyle/>
          <a:p>
            <a:r>
              <a:rPr lang="en-US" b="1" i="1" u="sng" dirty="0">
                <a:solidFill>
                  <a:srgbClr val="FFFF00"/>
                </a:solidFill>
                <a:latin typeface="Book Antiqua" pitchFamily="18" charset="0"/>
              </a:rPr>
              <a:t>Formation-1: </a:t>
            </a:r>
            <a:r>
              <a:rPr lang="en-US" b="1" dirty="0">
                <a:solidFill>
                  <a:schemeClr val="bg1"/>
                </a:solidFill>
                <a:latin typeface="Book Antiqua" pitchFamily="18" charset="0"/>
              </a:rPr>
              <a:t>It is high time +Subject + v</a:t>
            </a:r>
            <a:r>
              <a:rPr lang="en-US" b="1" baseline="-25000" dirty="0">
                <a:solidFill>
                  <a:schemeClr val="bg1"/>
                </a:solidFill>
                <a:latin typeface="Book Antiqua" pitchFamily="18" charset="0"/>
              </a:rPr>
              <a:t>2</a:t>
            </a:r>
            <a:r>
              <a:rPr lang="en-US" b="1" dirty="0">
                <a:solidFill>
                  <a:schemeClr val="bg1"/>
                </a:solidFill>
                <a:latin typeface="Book Antiqua" pitchFamily="18" charset="0"/>
              </a:rPr>
              <a:t> + extension</a:t>
            </a:r>
          </a:p>
        </p:txBody>
      </p:sp>
      <p:sp>
        <p:nvSpPr>
          <p:cNvPr id="6" name="TextBox 5"/>
          <p:cNvSpPr txBox="1"/>
          <p:nvPr/>
        </p:nvSpPr>
        <p:spPr>
          <a:xfrm>
            <a:off x="1782535" y="6773011"/>
            <a:ext cx="4207329" cy="694589"/>
          </a:xfrm>
          <a:prstGeom prst="rect">
            <a:avLst/>
          </a:prstGeom>
          <a:noFill/>
        </p:spPr>
        <p:txBody>
          <a:bodyPr wrap="square" rtlCol="0">
            <a:prstTxWarp prst="textPlain">
              <a:avLst/>
            </a:prstTxWarp>
            <a:spAutoFit/>
          </a:bodyPr>
          <a:lstStyle/>
          <a:p>
            <a:r>
              <a:rPr lang="en-US" b="1" dirty="0">
                <a:solidFill>
                  <a:schemeClr val="bg1"/>
                </a:solidFill>
                <a:latin typeface="Book Antiqua" pitchFamily="18" charset="0"/>
              </a:rPr>
              <a:t>It is high time we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9137" y="3352800"/>
            <a:ext cx="5401067" cy="3371095"/>
          </a:xfrm>
          <a:prstGeom prst="rect">
            <a:avLst/>
          </a:prstGeom>
        </p:spPr>
      </p:pic>
    </p:spTree>
    <p:extLst>
      <p:ext uri="{BB962C8B-B14F-4D97-AF65-F5344CB8AC3E}">
        <p14:creationId xmlns:p14="http://schemas.microsoft.com/office/powerpoint/2010/main" val="224160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4800600" y="762000"/>
            <a:ext cx="3733800" cy="762000"/>
          </a:xfrm>
          <a:prstGeom prst="rect">
            <a:avLst/>
          </a:prstGeom>
          <a:noFill/>
        </p:spPr>
        <p:txBody>
          <a:bodyPr wrap="square" rtlCol="0">
            <a:prstTxWarp prst="textPlain">
              <a:avLst/>
            </a:prstTxWarp>
            <a:spAutoFit/>
          </a:bodyPr>
          <a:lstStyle/>
          <a:p>
            <a:r>
              <a:rPr lang="en-US" b="1" u="sng" dirty="0">
                <a:solidFill>
                  <a:schemeClr val="bg1"/>
                </a:solidFill>
                <a:latin typeface="Book Antiqua" pitchFamily="18" charset="0"/>
              </a:rPr>
              <a:t>Activities</a:t>
            </a:r>
          </a:p>
        </p:txBody>
      </p:sp>
      <p:sp>
        <p:nvSpPr>
          <p:cNvPr id="3" name="TextBox 2"/>
          <p:cNvSpPr txBox="1"/>
          <p:nvPr/>
        </p:nvSpPr>
        <p:spPr>
          <a:xfrm>
            <a:off x="990600" y="1981200"/>
            <a:ext cx="12268200" cy="3352800"/>
          </a:xfrm>
          <a:prstGeom prst="rect">
            <a:avLst/>
          </a:prstGeom>
          <a:noFill/>
        </p:spPr>
        <p:txBody>
          <a:bodyPr wrap="square" rtlCol="0">
            <a:prstTxWarp prst="textPlain">
              <a:avLst/>
            </a:prstTxWarp>
            <a:spAutoFit/>
          </a:bodyPr>
          <a:lstStyle/>
          <a:p>
            <a:pPr marL="457200" indent="-457200">
              <a:buAutoNum type="arabicPeriod"/>
            </a:pPr>
            <a:r>
              <a:rPr lang="en-US" b="1" dirty="0">
                <a:solidFill>
                  <a:schemeClr val="bg1"/>
                </a:solidFill>
                <a:latin typeface="Book Antiqua" pitchFamily="18" charset="0"/>
              </a:rPr>
              <a:t>It is time________________________________</a:t>
            </a:r>
          </a:p>
          <a:p>
            <a:pPr marL="457200" indent="-457200">
              <a:buAutoNum type="arabicPeriod"/>
            </a:pPr>
            <a:r>
              <a:rPr lang="en-US" b="1" dirty="0">
                <a:solidFill>
                  <a:schemeClr val="bg1"/>
                </a:solidFill>
                <a:latin typeface="Book Antiqua" pitchFamily="18" charset="0"/>
              </a:rPr>
              <a:t>_____________________we  started our duty.</a:t>
            </a:r>
          </a:p>
          <a:p>
            <a:pPr marL="457200" indent="-457200">
              <a:buAutoNum type="arabicPeriod"/>
            </a:pPr>
            <a:r>
              <a:rPr lang="en-US" b="1" dirty="0">
                <a:solidFill>
                  <a:schemeClr val="bg1"/>
                </a:solidFill>
                <a:latin typeface="Book Antiqua" pitchFamily="18" charset="0"/>
              </a:rPr>
              <a:t>It is high time________________________.</a:t>
            </a:r>
          </a:p>
          <a:p>
            <a:pPr marL="457200" indent="-457200">
              <a:buAutoNum type="arabicPeriod"/>
            </a:pPr>
            <a:r>
              <a:rPr lang="en-US" b="1" dirty="0">
                <a:solidFill>
                  <a:schemeClr val="bg1"/>
                </a:solidFill>
                <a:latin typeface="Book Antiqua" pitchFamily="18" charset="0"/>
              </a:rPr>
              <a:t>__________________________we started our prayer.</a:t>
            </a:r>
          </a:p>
          <a:p>
            <a:pPr marL="457200" indent="-457200">
              <a:buAutoNum type="arabicPeriod"/>
            </a:pPr>
            <a:r>
              <a:rPr lang="en-US" b="1" dirty="0">
                <a:solidFill>
                  <a:schemeClr val="bg1"/>
                </a:solidFill>
                <a:latin typeface="Book Antiqua" pitchFamily="18" charset="0"/>
              </a:rPr>
              <a:t>It is time___________________</a:t>
            </a:r>
          </a:p>
          <a:p>
            <a:pPr marL="457200" indent="-457200">
              <a:buAutoNum type="arabicPeriod"/>
            </a:pPr>
            <a:r>
              <a:rPr lang="en-US" b="1" dirty="0">
                <a:solidFill>
                  <a:schemeClr val="bg1"/>
                </a:solidFill>
                <a:latin typeface="Book Antiqua" pitchFamily="18" charset="0"/>
              </a:rPr>
              <a:t>It is time for us_____________________</a:t>
            </a:r>
          </a:p>
        </p:txBody>
      </p:sp>
    </p:spTree>
    <p:extLst>
      <p:ext uri="{BB962C8B-B14F-4D97-AF65-F5344CB8AC3E}">
        <p14:creationId xmlns:p14="http://schemas.microsoft.com/office/powerpoint/2010/main" val="23851938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114800" y="270048"/>
            <a:ext cx="4953000" cy="857194"/>
          </a:xfrm>
          <a:prstGeom prst="rect">
            <a:avLst/>
          </a:prstGeom>
          <a:noFill/>
          <a:ln>
            <a:noFill/>
          </a:ln>
        </p:spPr>
        <p:txBody>
          <a:bodyPr wrap="square" rtlCol="0">
            <a:prstTxWarp prst="textPlain">
              <a:avLst/>
            </a:prstTxWarp>
            <a:spAutoFit/>
          </a:bodyPr>
          <a:lstStyle/>
          <a:p>
            <a:r>
              <a:rPr lang="en-US" b="1" u="sng" dirty="0">
                <a:latin typeface="Book Antiqua" pitchFamily="18" charset="0"/>
              </a:rPr>
              <a:t>Completing item -20</a:t>
            </a:r>
          </a:p>
        </p:txBody>
      </p:sp>
      <p:sp>
        <p:nvSpPr>
          <p:cNvPr id="3" name="TextBox 2"/>
          <p:cNvSpPr txBox="1"/>
          <p:nvPr/>
        </p:nvSpPr>
        <p:spPr>
          <a:xfrm>
            <a:off x="2286000" y="1127242"/>
            <a:ext cx="6172200" cy="701558"/>
          </a:xfrm>
          <a:prstGeom prst="rect">
            <a:avLst/>
          </a:prstGeom>
          <a:noFill/>
          <a:ln>
            <a:noFill/>
          </a:ln>
        </p:spPr>
        <p:txBody>
          <a:bodyPr wrap="square" rtlCol="0">
            <a:prstTxWarp prst="textPlain">
              <a:avLst/>
            </a:prstTxWarp>
            <a:spAutoFit/>
          </a:bodyPr>
          <a:lstStyle/>
          <a:p>
            <a:r>
              <a:rPr lang="en-US" b="1" dirty="0">
                <a:latin typeface="Book Antiqua" pitchFamily="18" charset="0"/>
              </a:rPr>
              <a:t>Use of ‘As if/As though              </a:t>
            </a:r>
          </a:p>
        </p:txBody>
      </p:sp>
      <p:sp>
        <p:nvSpPr>
          <p:cNvPr id="4" name="TextBox 3"/>
          <p:cNvSpPr txBox="1"/>
          <p:nvPr/>
        </p:nvSpPr>
        <p:spPr>
          <a:xfrm>
            <a:off x="6825342" y="3480081"/>
            <a:ext cx="4528458" cy="710919"/>
          </a:xfrm>
          <a:prstGeom prst="rect">
            <a:avLst/>
          </a:prstGeom>
          <a:noFill/>
          <a:ln>
            <a:noFill/>
          </a:ln>
        </p:spPr>
        <p:txBody>
          <a:bodyPr wrap="square" rtlCol="0">
            <a:prstTxWarp prst="textPlain">
              <a:avLst/>
            </a:prstTxWarp>
            <a:spAutoFit/>
          </a:bodyPr>
          <a:lstStyle/>
          <a:p>
            <a:r>
              <a:rPr lang="en-US" sz="2000" b="1" u="sng" dirty="0">
                <a:latin typeface="Book Antiqua" pitchFamily="18" charset="0"/>
              </a:rPr>
              <a:t>he knew everything.</a:t>
            </a:r>
          </a:p>
        </p:txBody>
      </p:sp>
      <p:sp>
        <p:nvSpPr>
          <p:cNvPr id="5" name="TextBox 4"/>
          <p:cNvSpPr txBox="1"/>
          <p:nvPr/>
        </p:nvSpPr>
        <p:spPr>
          <a:xfrm>
            <a:off x="76200" y="2046514"/>
            <a:ext cx="13563600" cy="685800"/>
          </a:xfrm>
          <a:prstGeom prst="rect">
            <a:avLst/>
          </a:prstGeom>
          <a:noFill/>
        </p:spPr>
        <p:txBody>
          <a:bodyPr wrap="square" rtlCol="0">
            <a:prstTxWarp prst="textPlain">
              <a:avLst/>
            </a:prstTxWarp>
            <a:spAutoFit/>
          </a:bodyPr>
          <a:lstStyle/>
          <a:p>
            <a:r>
              <a:rPr lang="en-US" b="1" i="1" u="sng" dirty="0">
                <a:latin typeface="Book Antiqua" pitchFamily="18" charset="0"/>
              </a:rPr>
              <a:t>Formation-1: </a:t>
            </a:r>
            <a:r>
              <a:rPr lang="en-US" b="1" dirty="0">
                <a:latin typeface="Book Antiqua" pitchFamily="18" charset="0"/>
              </a:rPr>
              <a:t>Sub + v</a:t>
            </a:r>
            <a:r>
              <a:rPr lang="en-US" b="1" baseline="-25000" dirty="0">
                <a:latin typeface="Book Antiqua" pitchFamily="18" charset="0"/>
              </a:rPr>
              <a:t>1</a:t>
            </a:r>
            <a:r>
              <a:rPr lang="en-US" b="1" dirty="0">
                <a:latin typeface="Book Antiqua" pitchFamily="18" charset="0"/>
              </a:rPr>
              <a:t> + extension + as if/as though+ sub +v</a:t>
            </a:r>
            <a:r>
              <a:rPr lang="en-US" b="1" baseline="-25000" dirty="0">
                <a:latin typeface="Book Antiqua" pitchFamily="18" charset="0"/>
              </a:rPr>
              <a:t>2</a:t>
            </a:r>
            <a:r>
              <a:rPr lang="en-US" b="1" dirty="0">
                <a:latin typeface="Book Antiqua" pitchFamily="18" charset="0"/>
              </a:rPr>
              <a:t>+extension.</a:t>
            </a:r>
            <a:endParaRPr lang="en-US" b="1" baseline="-25000" dirty="0">
              <a:latin typeface="Book Antiqua" pitchFamily="18" charset="0"/>
            </a:endParaRPr>
          </a:p>
        </p:txBody>
      </p:sp>
      <p:sp>
        <p:nvSpPr>
          <p:cNvPr id="6" name="TextBox 5"/>
          <p:cNvSpPr txBox="1"/>
          <p:nvPr/>
        </p:nvSpPr>
        <p:spPr>
          <a:xfrm>
            <a:off x="2286000" y="3496410"/>
            <a:ext cx="4449535" cy="694589"/>
          </a:xfrm>
          <a:prstGeom prst="rect">
            <a:avLst/>
          </a:prstGeom>
          <a:noFill/>
        </p:spPr>
        <p:txBody>
          <a:bodyPr wrap="square" rtlCol="0">
            <a:prstTxWarp prst="textPlain">
              <a:avLst/>
            </a:prstTxWarp>
            <a:spAutoFit/>
          </a:bodyPr>
          <a:lstStyle/>
          <a:p>
            <a:r>
              <a:rPr lang="en-US" b="1" dirty="0">
                <a:latin typeface="Book Antiqua" pitchFamily="18" charset="0"/>
              </a:rPr>
              <a:t>He speaks as though</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1127242"/>
            <a:ext cx="1371487" cy="701558"/>
          </a:xfrm>
          <a:prstGeom prst="rect">
            <a:avLst/>
          </a:prstGeom>
        </p:spPr>
      </p:pic>
      <p:sp>
        <p:nvSpPr>
          <p:cNvPr id="9" name="TextBox 8"/>
          <p:cNvSpPr txBox="1"/>
          <p:nvPr/>
        </p:nvSpPr>
        <p:spPr>
          <a:xfrm>
            <a:off x="6030684" y="6487887"/>
            <a:ext cx="5932716" cy="710919"/>
          </a:xfrm>
          <a:prstGeom prst="rect">
            <a:avLst/>
          </a:prstGeom>
          <a:noFill/>
          <a:ln>
            <a:noFill/>
          </a:ln>
        </p:spPr>
        <p:txBody>
          <a:bodyPr wrap="square" rtlCol="0">
            <a:prstTxWarp prst="textPlain">
              <a:avLst/>
            </a:prstTxWarp>
            <a:spAutoFit/>
          </a:bodyPr>
          <a:lstStyle/>
          <a:p>
            <a:r>
              <a:rPr lang="en-US" sz="2000" b="1" u="sng" dirty="0">
                <a:latin typeface="Book Antiqua" pitchFamily="18" charset="0"/>
              </a:rPr>
              <a:t>he had known everything.</a:t>
            </a:r>
          </a:p>
        </p:txBody>
      </p:sp>
      <p:sp>
        <p:nvSpPr>
          <p:cNvPr id="10" name="TextBox 9"/>
          <p:cNvSpPr txBox="1"/>
          <p:nvPr/>
        </p:nvSpPr>
        <p:spPr>
          <a:xfrm>
            <a:off x="119743" y="5009523"/>
            <a:ext cx="13563600" cy="685800"/>
          </a:xfrm>
          <a:prstGeom prst="rect">
            <a:avLst/>
          </a:prstGeom>
          <a:noFill/>
        </p:spPr>
        <p:txBody>
          <a:bodyPr wrap="square" rtlCol="0">
            <a:prstTxWarp prst="textPlain">
              <a:avLst/>
            </a:prstTxWarp>
            <a:spAutoFit/>
          </a:bodyPr>
          <a:lstStyle/>
          <a:p>
            <a:r>
              <a:rPr lang="en-US" b="1" i="1" u="sng" dirty="0">
                <a:latin typeface="Book Antiqua" pitchFamily="18" charset="0"/>
              </a:rPr>
              <a:t>Formation-2: </a:t>
            </a:r>
            <a:r>
              <a:rPr lang="en-US" b="1" dirty="0">
                <a:latin typeface="Book Antiqua" pitchFamily="18" charset="0"/>
              </a:rPr>
              <a:t>Sub + v</a:t>
            </a:r>
            <a:r>
              <a:rPr lang="en-US" b="1" baseline="-25000" dirty="0">
                <a:latin typeface="Book Antiqua" pitchFamily="18" charset="0"/>
              </a:rPr>
              <a:t>2</a:t>
            </a:r>
            <a:r>
              <a:rPr lang="en-US" b="1" dirty="0">
                <a:latin typeface="Book Antiqua" pitchFamily="18" charset="0"/>
              </a:rPr>
              <a:t> + extension + as if/as though+ sub +had+v</a:t>
            </a:r>
            <a:r>
              <a:rPr lang="en-US" b="1" baseline="-25000" dirty="0">
                <a:latin typeface="Book Antiqua" pitchFamily="18" charset="0"/>
              </a:rPr>
              <a:t>3</a:t>
            </a:r>
            <a:r>
              <a:rPr lang="en-US" b="1" dirty="0">
                <a:latin typeface="Book Antiqua" pitchFamily="18" charset="0"/>
              </a:rPr>
              <a:t>+extension.</a:t>
            </a:r>
            <a:endParaRPr lang="en-US" b="1" baseline="-25000" dirty="0">
              <a:latin typeface="Book Antiqua" pitchFamily="18" charset="0"/>
            </a:endParaRPr>
          </a:p>
        </p:txBody>
      </p:sp>
      <p:sp>
        <p:nvSpPr>
          <p:cNvPr id="11" name="TextBox 10"/>
          <p:cNvSpPr txBox="1"/>
          <p:nvPr/>
        </p:nvSpPr>
        <p:spPr>
          <a:xfrm>
            <a:off x="1491343" y="6504216"/>
            <a:ext cx="4449535" cy="694589"/>
          </a:xfrm>
          <a:prstGeom prst="rect">
            <a:avLst/>
          </a:prstGeom>
          <a:noFill/>
        </p:spPr>
        <p:txBody>
          <a:bodyPr wrap="square" rtlCol="0">
            <a:prstTxWarp prst="textPlain">
              <a:avLst/>
            </a:prstTxWarp>
            <a:spAutoFit/>
          </a:bodyPr>
          <a:lstStyle/>
          <a:p>
            <a:r>
              <a:rPr lang="en-US" b="1" dirty="0">
                <a:latin typeface="Book Antiqua" pitchFamily="18" charset="0"/>
              </a:rPr>
              <a:t>He spoke as though</a:t>
            </a:r>
          </a:p>
        </p:txBody>
      </p:sp>
      <p:sp>
        <p:nvSpPr>
          <p:cNvPr id="12" name="Down Arrow Callout 11"/>
          <p:cNvSpPr/>
          <p:nvPr/>
        </p:nvSpPr>
        <p:spPr>
          <a:xfrm>
            <a:off x="76200" y="1905000"/>
            <a:ext cx="13563600" cy="1449896"/>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33600" y="3354896"/>
            <a:ext cx="9448800" cy="988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Callout 13"/>
          <p:cNvSpPr/>
          <p:nvPr/>
        </p:nvSpPr>
        <p:spPr>
          <a:xfrm>
            <a:off x="76200" y="4900244"/>
            <a:ext cx="13563600" cy="1449896"/>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06284" y="6357258"/>
            <a:ext cx="10885716" cy="988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777342" y="2177142"/>
            <a:ext cx="457200" cy="52251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971799" y="3496410"/>
            <a:ext cx="1538967" cy="69459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1038111" y="2129204"/>
            <a:ext cx="457200" cy="60311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391400" y="3436537"/>
            <a:ext cx="1371600" cy="72180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548742" y="5102677"/>
            <a:ext cx="457200" cy="59264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215241" y="6504216"/>
            <a:ext cx="1451882" cy="69459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363200" y="4900243"/>
            <a:ext cx="1371600" cy="795079"/>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629399" y="6438900"/>
            <a:ext cx="2666943" cy="710918"/>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45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righ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26" presetClass="emph" presetSubtype="0" repeatCount="indefinite" fill="hold" grpId="1" nodeType="withEffect">
                                  <p:stCondLst>
                                    <p:cond delay="0"/>
                                  </p:stCondLst>
                                  <p:endCondLst>
                                    <p:cond evt="onNext" delay="0">
                                      <p:tgtEl>
                                        <p:sldTgt/>
                                      </p:tgtEl>
                                    </p:cond>
                                  </p:endCondLst>
                                  <p:childTnLst>
                                    <p:animEffect transition="out" filter="fade">
                                      <p:cBhvr>
                                        <p:cTn id="68" dur="500" tmFilter="0, 0; .2, .5; .8, .5; 1, 0"/>
                                        <p:tgtEl>
                                          <p:spTgt spid="16"/>
                                        </p:tgtEl>
                                      </p:cBhvr>
                                    </p:animEffect>
                                    <p:animScale>
                                      <p:cBhvr>
                                        <p:cTn id="69" dur="250" autoRev="1" fill="hold"/>
                                        <p:tgtEl>
                                          <p:spTgt spid="16"/>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26" presetClass="emph" presetSubtype="0" repeatCount="indefinite" fill="hold" grpId="1" nodeType="withEffect">
                                  <p:stCondLst>
                                    <p:cond delay="0"/>
                                  </p:stCondLst>
                                  <p:endCondLst>
                                    <p:cond evt="onNext" delay="0">
                                      <p:tgtEl>
                                        <p:sldTgt/>
                                      </p:tgtEl>
                                    </p:cond>
                                  </p:endCondLst>
                                  <p:childTnLst>
                                    <p:animEffect transition="out" filter="fade">
                                      <p:cBhvr>
                                        <p:cTn id="78" dur="500" tmFilter="0, 0; .2, .5; .8, .5; 1, 0"/>
                                        <p:tgtEl>
                                          <p:spTgt spid="17"/>
                                        </p:tgtEl>
                                      </p:cBhvr>
                                    </p:animEffect>
                                    <p:animScale>
                                      <p:cBhvr>
                                        <p:cTn id="79" dur="250" autoRev="1" fill="hold"/>
                                        <p:tgtEl>
                                          <p:spTgt spid="17"/>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childTnLst>
                                </p:cTn>
                              </p:par>
                              <p:par>
                                <p:cTn id="87" presetID="26" presetClass="emph" presetSubtype="0" repeatCount="indefinite" fill="hold" grpId="1" nodeType="withEffect">
                                  <p:stCondLst>
                                    <p:cond delay="0"/>
                                  </p:stCondLst>
                                  <p:endCondLst>
                                    <p:cond evt="onNext" delay="0">
                                      <p:tgtEl>
                                        <p:sldTgt/>
                                      </p:tgtEl>
                                    </p:cond>
                                  </p:endCondLst>
                                  <p:childTnLst>
                                    <p:animEffect transition="out" filter="fade">
                                      <p:cBhvr>
                                        <p:cTn id="88" dur="500" tmFilter="0, 0; .2, .5; .8, .5; 1, 0"/>
                                        <p:tgtEl>
                                          <p:spTgt spid="18"/>
                                        </p:tgtEl>
                                      </p:cBhvr>
                                    </p:animEffect>
                                    <p:animScale>
                                      <p:cBhvr>
                                        <p:cTn id="89" dur="250" autoRev="1" fill="hold"/>
                                        <p:tgtEl>
                                          <p:spTgt spid="18"/>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p:cTn id="94" dur="500" fill="hold"/>
                                        <p:tgtEl>
                                          <p:spTgt spid="19"/>
                                        </p:tgtEl>
                                        <p:attrNameLst>
                                          <p:attrName>ppt_w</p:attrName>
                                        </p:attrNameLst>
                                      </p:cBhvr>
                                      <p:tavLst>
                                        <p:tav tm="0">
                                          <p:val>
                                            <p:fltVal val="0"/>
                                          </p:val>
                                        </p:tav>
                                        <p:tav tm="100000">
                                          <p:val>
                                            <p:strVal val="#ppt_w"/>
                                          </p:val>
                                        </p:tav>
                                      </p:tavLst>
                                    </p:anim>
                                    <p:anim calcmode="lin" valueType="num">
                                      <p:cBhvr>
                                        <p:cTn id="95" dur="500" fill="hold"/>
                                        <p:tgtEl>
                                          <p:spTgt spid="19"/>
                                        </p:tgtEl>
                                        <p:attrNameLst>
                                          <p:attrName>ppt_h</p:attrName>
                                        </p:attrNameLst>
                                      </p:cBhvr>
                                      <p:tavLst>
                                        <p:tav tm="0">
                                          <p:val>
                                            <p:fltVal val="0"/>
                                          </p:val>
                                        </p:tav>
                                        <p:tav tm="100000">
                                          <p:val>
                                            <p:strVal val="#ppt_h"/>
                                          </p:val>
                                        </p:tav>
                                      </p:tavLst>
                                    </p:anim>
                                    <p:animEffect transition="in" filter="fade">
                                      <p:cBhvr>
                                        <p:cTn id="96" dur="500"/>
                                        <p:tgtEl>
                                          <p:spTgt spid="19"/>
                                        </p:tgtEl>
                                      </p:cBhvr>
                                    </p:animEffect>
                                  </p:childTnLst>
                                </p:cTn>
                              </p:par>
                              <p:par>
                                <p:cTn id="97" presetID="26" presetClass="emph" presetSubtype="0" repeatCount="indefinite" fill="hold" grpId="1" nodeType="withEffect">
                                  <p:stCondLst>
                                    <p:cond delay="0"/>
                                  </p:stCondLst>
                                  <p:endCondLst>
                                    <p:cond evt="onNext" delay="0">
                                      <p:tgtEl>
                                        <p:sldTgt/>
                                      </p:tgtEl>
                                    </p:cond>
                                  </p:endCondLst>
                                  <p:childTnLst>
                                    <p:animEffect transition="out" filter="fade">
                                      <p:cBhvr>
                                        <p:cTn id="98" dur="500" tmFilter="0, 0; .2, .5; .8, .5; 1, 0"/>
                                        <p:tgtEl>
                                          <p:spTgt spid="19"/>
                                        </p:tgtEl>
                                      </p:cBhvr>
                                    </p:animEffect>
                                    <p:animScale>
                                      <p:cBhvr>
                                        <p:cTn id="99" dur="250" autoRev="1" fill="hold"/>
                                        <p:tgtEl>
                                          <p:spTgt spid="19"/>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anim calcmode="lin" valueType="num">
                                      <p:cBhvr>
                                        <p:cTn id="104" dur="500" fill="hold"/>
                                        <p:tgtEl>
                                          <p:spTgt spid="20"/>
                                        </p:tgtEl>
                                        <p:attrNameLst>
                                          <p:attrName>ppt_w</p:attrName>
                                        </p:attrNameLst>
                                      </p:cBhvr>
                                      <p:tavLst>
                                        <p:tav tm="0">
                                          <p:val>
                                            <p:fltVal val="0"/>
                                          </p:val>
                                        </p:tav>
                                        <p:tav tm="100000">
                                          <p:val>
                                            <p:strVal val="#ppt_w"/>
                                          </p:val>
                                        </p:tav>
                                      </p:tavLst>
                                    </p:anim>
                                    <p:anim calcmode="lin" valueType="num">
                                      <p:cBhvr>
                                        <p:cTn id="105" dur="500" fill="hold"/>
                                        <p:tgtEl>
                                          <p:spTgt spid="20"/>
                                        </p:tgtEl>
                                        <p:attrNameLst>
                                          <p:attrName>ppt_h</p:attrName>
                                        </p:attrNameLst>
                                      </p:cBhvr>
                                      <p:tavLst>
                                        <p:tav tm="0">
                                          <p:val>
                                            <p:fltVal val="0"/>
                                          </p:val>
                                        </p:tav>
                                        <p:tav tm="100000">
                                          <p:val>
                                            <p:strVal val="#ppt_h"/>
                                          </p:val>
                                        </p:tav>
                                      </p:tavLst>
                                    </p:anim>
                                    <p:animEffect transition="in" filter="fade">
                                      <p:cBhvr>
                                        <p:cTn id="106" dur="500"/>
                                        <p:tgtEl>
                                          <p:spTgt spid="20"/>
                                        </p:tgtEl>
                                      </p:cBhvr>
                                    </p:animEffect>
                                  </p:childTnLst>
                                </p:cTn>
                              </p:par>
                              <p:par>
                                <p:cTn id="107" presetID="26" presetClass="emph" presetSubtype="0" repeatCount="indefinite" fill="hold" grpId="1" nodeType="withEffect">
                                  <p:stCondLst>
                                    <p:cond delay="0"/>
                                  </p:stCondLst>
                                  <p:endCondLst>
                                    <p:cond evt="onNext" delay="0">
                                      <p:tgtEl>
                                        <p:sldTgt/>
                                      </p:tgtEl>
                                    </p:cond>
                                  </p:endCondLst>
                                  <p:childTnLst>
                                    <p:animEffect transition="out" filter="fade">
                                      <p:cBhvr>
                                        <p:cTn id="108" dur="500" tmFilter="0, 0; .2, .5; .8, .5; 1, 0"/>
                                        <p:tgtEl>
                                          <p:spTgt spid="20"/>
                                        </p:tgtEl>
                                      </p:cBhvr>
                                    </p:animEffect>
                                    <p:animScale>
                                      <p:cBhvr>
                                        <p:cTn id="109" dur="250" autoRev="1" fill="hold"/>
                                        <p:tgtEl>
                                          <p:spTgt spid="20"/>
                                        </p:tgtEl>
                                      </p:cBhvr>
                                      <p:by x="105000" y="105000"/>
                                    </p:animScale>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par>
                                <p:cTn id="117" presetID="26" presetClass="emph" presetSubtype="0" repeatCount="indefinite" fill="hold" grpId="1" nodeType="withEffect">
                                  <p:stCondLst>
                                    <p:cond delay="0"/>
                                  </p:stCondLst>
                                  <p:endCondLst>
                                    <p:cond evt="onNext" delay="0">
                                      <p:tgtEl>
                                        <p:sldTgt/>
                                      </p:tgtEl>
                                    </p:cond>
                                  </p:endCondLst>
                                  <p:childTnLst>
                                    <p:animEffect transition="out" filter="fade">
                                      <p:cBhvr>
                                        <p:cTn id="118" dur="500" tmFilter="0, 0; .2, .5; .8, .5; 1, 0"/>
                                        <p:tgtEl>
                                          <p:spTgt spid="21"/>
                                        </p:tgtEl>
                                      </p:cBhvr>
                                    </p:animEffect>
                                    <p:animScale>
                                      <p:cBhvr>
                                        <p:cTn id="119" dur="250" autoRev="1" fill="hold"/>
                                        <p:tgtEl>
                                          <p:spTgt spid="21"/>
                                        </p:tgtEl>
                                      </p:cBhvr>
                                      <p:by x="105000" y="105000"/>
                                    </p:animScale>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p:cTn id="124" dur="500" fill="hold"/>
                                        <p:tgtEl>
                                          <p:spTgt spid="22"/>
                                        </p:tgtEl>
                                        <p:attrNameLst>
                                          <p:attrName>ppt_w</p:attrName>
                                        </p:attrNameLst>
                                      </p:cBhvr>
                                      <p:tavLst>
                                        <p:tav tm="0">
                                          <p:val>
                                            <p:fltVal val="0"/>
                                          </p:val>
                                        </p:tav>
                                        <p:tav tm="100000">
                                          <p:val>
                                            <p:strVal val="#ppt_w"/>
                                          </p:val>
                                        </p:tav>
                                      </p:tavLst>
                                    </p:anim>
                                    <p:anim calcmode="lin" valueType="num">
                                      <p:cBhvr>
                                        <p:cTn id="125" dur="500" fill="hold"/>
                                        <p:tgtEl>
                                          <p:spTgt spid="22"/>
                                        </p:tgtEl>
                                        <p:attrNameLst>
                                          <p:attrName>ppt_h</p:attrName>
                                        </p:attrNameLst>
                                      </p:cBhvr>
                                      <p:tavLst>
                                        <p:tav tm="0">
                                          <p:val>
                                            <p:fltVal val="0"/>
                                          </p:val>
                                        </p:tav>
                                        <p:tav tm="100000">
                                          <p:val>
                                            <p:strVal val="#ppt_h"/>
                                          </p:val>
                                        </p:tav>
                                      </p:tavLst>
                                    </p:anim>
                                    <p:animEffect transition="in" filter="fade">
                                      <p:cBhvr>
                                        <p:cTn id="126" dur="500"/>
                                        <p:tgtEl>
                                          <p:spTgt spid="22"/>
                                        </p:tgtEl>
                                      </p:cBhvr>
                                    </p:animEffect>
                                  </p:childTnLst>
                                </p:cTn>
                              </p:par>
                              <p:par>
                                <p:cTn id="127" presetID="26" presetClass="emph" presetSubtype="0" repeatCount="indefinite" fill="hold" grpId="1" nodeType="withEffect">
                                  <p:stCondLst>
                                    <p:cond delay="0"/>
                                  </p:stCondLst>
                                  <p:endCondLst>
                                    <p:cond evt="onNext" delay="0">
                                      <p:tgtEl>
                                        <p:sldTgt/>
                                      </p:tgtEl>
                                    </p:cond>
                                  </p:endCondLst>
                                  <p:childTnLst>
                                    <p:animEffect transition="out" filter="fade">
                                      <p:cBhvr>
                                        <p:cTn id="128" dur="500" tmFilter="0, 0; .2, .5; .8, .5; 1, 0"/>
                                        <p:tgtEl>
                                          <p:spTgt spid="22"/>
                                        </p:tgtEl>
                                      </p:cBhvr>
                                    </p:animEffect>
                                    <p:animScale>
                                      <p:cBhvr>
                                        <p:cTn id="129" dur="250" autoRev="1" fill="hold"/>
                                        <p:tgtEl>
                                          <p:spTgt spid="22"/>
                                        </p:tgtEl>
                                      </p:cBhvr>
                                      <p:by x="105000" y="105000"/>
                                    </p:animScale>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23"/>
                                        </p:tgtEl>
                                        <p:attrNameLst>
                                          <p:attrName>style.visibility</p:attrName>
                                        </p:attrNameLst>
                                      </p:cBhvr>
                                      <p:to>
                                        <p:strVal val="visible"/>
                                      </p:to>
                                    </p:set>
                                    <p:anim calcmode="lin" valueType="num">
                                      <p:cBhvr>
                                        <p:cTn id="134" dur="500" fill="hold"/>
                                        <p:tgtEl>
                                          <p:spTgt spid="23"/>
                                        </p:tgtEl>
                                        <p:attrNameLst>
                                          <p:attrName>ppt_w</p:attrName>
                                        </p:attrNameLst>
                                      </p:cBhvr>
                                      <p:tavLst>
                                        <p:tav tm="0">
                                          <p:val>
                                            <p:fltVal val="0"/>
                                          </p:val>
                                        </p:tav>
                                        <p:tav tm="100000">
                                          <p:val>
                                            <p:strVal val="#ppt_w"/>
                                          </p:val>
                                        </p:tav>
                                      </p:tavLst>
                                    </p:anim>
                                    <p:anim calcmode="lin" valueType="num">
                                      <p:cBhvr>
                                        <p:cTn id="135" dur="500" fill="hold"/>
                                        <p:tgtEl>
                                          <p:spTgt spid="23"/>
                                        </p:tgtEl>
                                        <p:attrNameLst>
                                          <p:attrName>ppt_h</p:attrName>
                                        </p:attrNameLst>
                                      </p:cBhvr>
                                      <p:tavLst>
                                        <p:tav tm="0">
                                          <p:val>
                                            <p:fltVal val="0"/>
                                          </p:val>
                                        </p:tav>
                                        <p:tav tm="100000">
                                          <p:val>
                                            <p:strVal val="#ppt_h"/>
                                          </p:val>
                                        </p:tav>
                                      </p:tavLst>
                                    </p:anim>
                                    <p:animEffect transition="in" filter="fade">
                                      <p:cBhvr>
                                        <p:cTn id="136" dur="500"/>
                                        <p:tgtEl>
                                          <p:spTgt spid="23"/>
                                        </p:tgtEl>
                                      </p:cBhvr>
                                    </p:animEffect>
                                  </p:childTnLst>
                                </p:cTn>
                              </p:par>
                              <p:par>
                                <p:cTn id="137" presetID="26" presetClass="emph" presetSubtype="0" repeatCount="indefinite" fill="hold" grpId="1" nodeType="withEffect">
                                  <p:stCondLst>
                                    <p:cond delay="0"/>
                                  </p:stCondLst>
                                  <p:endCondLst>
                                    <p:cond evt="onNext" delay="0">
                                      <p:tgtEl>
                                        <p:sldTgt/>
                                      </p:tgtEl>
                                    </p:cond>
                                  </p:endCondLst>
                                  <p:childTnLst>
                                    <p:animEffect transition="out" filter="fade">
                                      <p:cBhvr>
                                        <p:cTn id="138" dur="500" tmFilter="0, 0; .2, .5; .8, .5; 1, 0"/>
                                        <p:tgtEl>
                                          <p:spTgt spid="23"/>
                                        </p:tgtEl>
                                      </p:cBhvr>
                                    </p:animEffect>
                                    <p:animScale>
                                      <p:cBhvr>
                                        <p:cTn id="139"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0" grpId="0"/>
      <p:bldP spid="11" grpId="0"/>
      <p:bldP spid="12" grpId="0" animBg="1"/>
      <p:bldP spid="13" grpId="0" animBg="1"/>
      <p:bldP spid="14" grpId="0"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E22E2"/>
        </a:solidFill>
        <a:effectLst/>
      </p:bgPr>
    </p:bg>
    <p:spTree>
      <p:nvGrpSpPr>
        <p:cNvPr id="1" name=""/>
        <p:cNvGrpSpPr/>
        <p:nvPr/>
      </p:nvGrpSpPr>
      <p:grpSpPr>
        <a:xfrm>
          <a:off x="0" y="0"/>
          <a:ext cx="0" cy="0"/>
          <a:chOff x="0" y="0"/>
          <a:chExt cx="0" cy="0"/>
        </a:xfrm>
      </p:grpSpPr>
      <p:sp>
        <p:nvSpPr>
          <p:cNvPr id="2" name="TextBox 1"/>
          <p:cNvSpPr txBox="1"/>
          <p:nvPr/>
        </p:nvSpPr>
        <p:spPr>
          <a:xfrm>
            <a:off x="4114800" y="270048"/>
            <a:ext cx="4953000" cy="857194"/>
          </a:xfrm>
          <a:prstGeom prst="rect">
            <a:avLst/>
          </a:prstGeom>
          <a:noFill/>
          <a:ln>
            <a:noFill/>
          </a:ln>
        </p:spPr>
        <p:txBody>
          <a:bodyPr wrap="square" rtlCol="0">
            <a:prstTxWarp prst="textPlain">
              <a:avLst/>
            </a:prstTxWarp>
            <a:spAutoFit/>
          </a:bodyPr>
          <a:lstStyle/>
          <a:p>
            <a:r>
              <a:rPr lang="en-US" b="1" u="sng" dirty="0">
                <a:solidFill>
                  <a:schemeClr val="accent6">
                    <a:lumMod val="60000"/>
                    <a:lumOff val="40000"/>
                  </a:schemeClr>
                </a:solidFill>
                <a:latin typeface="Book Antiqua" pitchFamily="18" charset="0"/>
              </a:rPr>
              <a:t>Completing item -21</a:t>
            </a:r>
          </a:p>
        </p:txBody>
      </p:sp>
      <p:sp>
        <p:nvSpPr>
          <p:cNvPr id="3" name="TextBox 2"/>
          <p:cNvSpPr txBox="1"/>
          <p:nvPr/>
        </p:nvSpPr>
        <p:spPr>
          <a:xfrm>
            <a:off x="2286000" y="1371600"/>
            <a:ext cx="8382000" cy="701558"/>
          </a:xfrm>
          <a:prstGeom prst="rect">
            <a:avLst/>
          </a:prstGeom>
          <a:noFill/>
          <a:ln>
            <a:noFill/>
          </a:ln>
        </p:spPr>
        <p:txBody>
          <a:bodyPr wrap="square" rtlCol="0">
            <a:prstTxWarp prst="textPlain">
              <a:avLst/>
            </a:prstTxWarp>
            <a:spAutoFit/>
          </a:bodyPr>
          <a:lstStyle/>
          <a:p>
            <a:r>
              <a:rPr lang="en-US" b="1" dirty="0">
                <a:solidFill>
                  <a:schemeClr val="bg1"/>
                </a:solidFill>
                <a:latin typeface="Book Antiqua" pitchFamily="18" charset="0"/>
              </a:rPr>
              <a:t>Use of ‘Let alone(Undesirable thinking)’</a:t>
            </a:r>
          </a:p>
        </p:txBody>
      </p:sp>
      <p:sp>
        <p:nvSpPr>
          <p:cNvPr id="4" name="TextBox 3"/>
          <p:cNvSpPr txBox="1"/>
          <p:nvPr/>
        </p:nvSpPr>
        <p:spPr>
          <a:xfrm>
            <a:off x="8078595" y="6702252"/>
            <a:ext cx="4800600" cy="672819"/>
          </a:xfrm>
          <a:prstGeom prst="rect">
            <a:avLst/>
          </a:prstGeom>
          <a:noFill/>
          <a:ln>
            <a:noFill/>
          </a:ln>
        </p:spPr>
        <p:txBody>
          <a:bodyPr wrap="square" rtlCol="0">
            <a:prstTxWarp prst="textPlain">
              <a:avLst/>
            </a:prstTxWarp>
            <a:spAutoFit/>
          </a:bodyPr>
          <a:lstStyle/>
          <a:p>
            <a:r>
              <a:rPr lang="en-US" sz="2000" b="1" u="sng" dirty="0">
                <a:solidFill>
                  <a:schemeClr val="bg1"/>
                </a:solidFill>
                <a:latin typeface="Book Antiqua" pitchFamily="18" charset="0"/>
              </a:rPr>
              <a:t>an aristocratic house.</a:t>
            </a:r>
          </a:p>
        </p:txBody>
      </p:sp>
      <p:sp>
        <p:nvSpPr>
          <p:cNvPr id="5" name="TextBox 4"/>
          <p:cNvSpPr txBox="1"/>
          <p:nvPr/>
        </p:nvSpPr>
        <p:spPr>
          <a:xfrm>
            <a:off x="381000" y="2242457"/>
            <a:ext cx="12725400" cy="685800"/>
          </a:xfrm>
          <a:prstGeom prst="rect">
            <a:avLst/>
          </a:prstGeom>
          <a:noFill/>
        </p:spPr>
        <p:txBody>
          <a:bodyPr wrap="square" rtlCol="0">
            <a:prstTxWarp prst="textPlain">
              <a:avLst/>
            </a:prstTxWarp>
            <a:spAutoFit/>
          </a:bodyPr>
          <a:lstStyle/>
          <a:p>
            <a:r>
              <a:rPr lang="en-US" b="1" i="1" u="sng" dirty="0">
                <a:solidFill>
                  <a:srgbClr val="FFFF00"/>
                </a:solidFill>
                <a:latin typeface="Book Antiqua" pitchFamily="18" charset="0"/>
              </a:rPr>
              <a:t>Formation : </a:t>
            </a:r>
            <a:r>
              <a:rPr lang="en-US" b="1" dirty="0">
                <a:solidFill>
                  <a:schemeClr val="bg1"/>
                </a:solidFill>
                <a:latin typeface="Book Antiqua" pitchFamily="18" charset="0"/>
              </a:rPr>
              <a:t>Negative sentence +let alone + relevant part of the sentence</a:t>
            </a:r>
          </a:p>
        </p:txBody>
      </p:sp>
      <p:sp>
        <p:nvSpPr>
          <p:cNvPr id="6" name="TextBox 5"/>
          <p:cNvSpPr txBox="1"/>
          <p:nvPr/>
        </p:nvSpPr>
        <p:spPr>
          <a:xfrm>
            <a:off x="687195" y="6718581"/>
            <a:ext cx="7315200" cy="542190"/>
          </a:xfrm>
          <a:prstGeom prst="rect">
            <a:avLst/>
          </a:prstGeom>
          <a:noFill/>
        </p:spPr>
        <p:txBody>
          <a:bodyPr wrap="square" rtlCol="0">
            <a:prstTxWarp prst="textPlain">
              <a:avLst/>
            </a:prstTxWarp>
            <a:spAutoFit/>
          </a:bodyPr>
          <a:lstStyle/>
          <a:p>
            <a:r>
              <a:rPr lang="en-US" b="1" dirty="0">
                <a:solidFill>
                  <a:schemeClr val="bg1"/>
                </a:solidFill>
                <a:latin typeface="Book Antiqua" pitchFamily="18" charset="0"/>
              </a:rPr>
              <a:t>He cannot live in a hut let alone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3285833"/>
            <a:ext cx="4879510" cy="319116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514" y="3124200"/>
            <a:ext cx="4179295" cy="3191167"/>
          </a:xfrm>
          <a:prstGeom prst="rect">
            <a:avLst/>
          </a:prstGeom>
        </p:spPr>
      </p:pic>
    </p:spTree>
    <p:extLst>
      <p:ext uri="{BB962C8B-B14F-4D97-AF65-F5344CB8AC3E}">
        <p14:creationId xmlns:p14="http://schemas.microsoft.com/office/powerpoint/2010/main" val="322895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800600" y="762000"/>
            <a:ext cx="3733800" cy="762000"/>
          </a:xfrm>
          <a:prstGeom prst="rect">
            <a:avLst/>
          </a:prstGeom>
          <a:noFill/>
        </p:spPr>
        <p:txBody>
          <a:bodyPr wrap="square" rtlCol="0">
            <a:prstTxWarp prst="textPlain">
              <a:avLst/>
            </a:prstTxWarp>
            <a:spAutoFit/>
          </a:bodyPr>
          <a:lstStyle/>
          <a:p>
            <a:r>
              <a:rPr lang="en-US" b="1" u="sng" dirty="0">
                <a:solidFill>
                  <a:schemeClr val="bg1"/>
                </a:solidFill>
                <a:latin typeface="Book Antiqua" pitchFamily="18" charset="0"/>
              </a:rPr>
              <a:t>Activities</a:t>
            </a:r>
          </a:p>
        </p:txBody>
      </p:sp>
      <p:sp>
        <p:nvSpPr>
          <p:cNvPr id="3" name="TextBox 2"/>
          <p:cNvSpPr txBox="1"/>
          <p:nvPr/>
        </p:nvSpPr>
        <p:spPr>
          <a:xfrm>
            <a:off x="990600" y="1981200"/>
            <a:ext cx="12268200" cy="3352800"/>
          </a:xfrm>
          <a:prstGeom prst="rect">
            <a:avLst/>
          </a:prstGeom>
          <a:noFill/>
        </p:spPr>
        <p:txBody>
          <a:bodyPr wrap="square" rtlCol="0">
            <a:prstTxWarp prst="textPlain">
              <a:avLst/>
            </a:prstTxWarp>
            <a:spAutoFit/>
          </a:bodyPr>
          <a:lstStyle/>
          <a:p>
            <a:pPr marL="457200" indent="-457200">
              <a:buAutoNum type="arabicPeriod"/>
            </a:pPr>
            <a:r>
              <a:rPr lang="en-US" b="1" dirty="0">
                <a:solidFill>
                  <a:schemeClr val="bg1"/>
                </a:solidFill>
                <a:latin typeface="Book Antiqua" pitchFamily="18" charset="0"/>
              </a:rPr>
              <a:t>He can not eat a mango let alone_______________</a:t>
            </a:r>
          </a:p>
          <a:p>
            <a:pPr marL="457200" indent="-457200">
              <a:buAutoNum type="arabicPeriod"/>
            </a:pPr>
            <a:r>
              <a:rPr lang="en-US" b="1" dirty="0">
                <a:solidFill>
                  <a:schemeClr val="bg1"/>
                </a:solidFill>
                <a:latin typeface="Book Antiqua" pitchFamily="18" charset="0"/>
              </a:rPr>
              <a:t>_____________________ten kilometers.</a:t>
            </a:r>
          </a:p>
          <a:p>
            <a:pPr marL="457200" indent="-457200">
              <a:buAutoNum type="arabicPeriod"/>
            </a:pPr>
            <a:r>
              <a:rPr lang="en-US" b="1" dirty="0">
                <a:solidFill>
                  <a:schemeClr val="bg1"/>
                </a:solidFill>
                <a:latin typeface="Book Antiqua" pitchFamily="18" charset="0"/>
              </a:rPr>
              <a:t>They can not play so bad let alone________________________.</a:t>
            </a:r>
          </a:p>
          <a:p>
            <a:pPr marL="457200" indent="-457200">
              <a:buAutoNum type="arabicPeriod"/>
            </a:pPr>
            <a:r>
              <a:rPr lang="en-US" b="1" dirty="0">
                <a:solidFill>
                  <a:schemeClr val="bg1"/>
                </a:solidFill>
                <a:latin typeface="Book Antiqua" pitchFamily="18" charset="0"/>
              </a:rPr>
              <a:t>__________________________GPA  5.</a:t>
            </a:r>
          </a:p>
          <a:p>
            <a:pPr marL="457200" indent="-457200">
              <a:buAutoNum type="arabicPeriod"/>
            </a:pPr>
            <a:r>
              <a:rPr lang="en-US" b="1" dirty="0">
                <a:solidFill>
                  <a:schemeClr val="bg1"/>
                </a:solidFill>
                <a:latin typeface="Book Antiqua" pitchFamily="18" charset="0"/>
              </a:rPr>
              <a:t>She can not cook rice let alone___________________</a:t>
            </a:r>
          </a:p>
        </p:txBody>
      </p:sp>
    </p:spTree>
    <p:extLst>
      <p:ext uri="{BB962C8B-B14F-4D97-AF65-F5344CB8AC3E}">
        <p14:creationId xmlns:p14="http://schemas.microsoft.com/office/powerpoint/2010/main" val="22964408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TextBox 2"/>
          <p:cNvSpPr txBox="1"/>
          <p:nvPr/>
        </p:nvSpPr>
        <p:spPr>
          <a:xfrm>
            <a:off x="10058400" y="7015841"/>
            <a:ext cx="3439886" cy="461665"/>
          </a:xfrm>
          <a:prstGeom prst="rect">
            <a:avLst/>
          </a:prstGeom>
          <a:noFill/>
        </p:spPr>
        <p:txBody>
          <a:bodyPr wrap="square" rtlCol="0">
            <a:spAutoFit/>
          </a:bodyPr>
          <a:lstStyle/>
          <a:p>
            <a:r>
              <a:rPr lang="en-US" dirty="0"/>
              <a:t>Continue to next content</a:t>
            </a:r>
          </a:p>
        </p:txBody>
      </p:sp>
    </p:spTree>
    <p:extLst>
      <p:ext uri="{BB962C8B-B14F-4D97-AF65-F5344CB8AC3E}">
        <p14:creationId xmlns:p14="http://schemas.microsoft.com/office/powerpoint/2010/main" val="41174672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4" name="TextBox 3"/>
          <p:cNvSpPr txBox="1"/>
          <p:nvPr/>
        </p:nvSpPr>
        <p:spPr>
          <a:xfrm>
            <a:off x="6955971" y="3429000"/>
            <a:ext cx="5334000" cy="1905000"/>
          </a:xfrm>
          <a:prstGeom prst="rect">
            <a:avLst/>
          </a:prstGeom>
          <a:noFill/>
        </p:spPr>
        <p:txBody>
          <a:bodyPr wrap="square" rtlCol="0">
            <a:prstTxWarp prst="textWave1">
              <a:avLst/>
            </a:prstTxWarp>
            <a:spAutoFit/>
          </a:bodyPr>
          <a:lstStyle/>
          <a:p>
            <a:pPr algn="ctr"/>
            <a:r>
              <a:rPr lang="en-US" b="1" dirty="0">
                <a:latin typeface="Book Antiqua" pitchFamily="18" charset="0"/>
              </a:rPr>
              <a:t>Welcome</a:t>
            </a:r>
          </a:p>
        </p:txBody>
      </p:sp>
    </p:spTree>
    <p:extLst>
      <p:ext uri="{BB962C8B-B14F-4D97-AF65-F5344CB8AC3E}">
        <p14:creationId xmlns:p14="http://schemas.microsoft.com/office/powerpoint/2010/main" val="29861828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4648200" y="838200"/>
            <a:ext cx="4572000" cy="762000"/>
          </a:xfrm>
          <a:prstGeom prst="rect">
            <a:avLst/>
          </a:prstGeom>
          <a:noFill/>
        </p:spPr>
        <p:txBody>
          <a:bodyPr wrap="square" rtlCol="0">
            <a:prstTxWarp prst="textPlain">
              <a:avLst/>
            </a:prstTxWarp>
            <a:spAutoFit/>
          </a:bodyPr>
          <a:lstStyle/>
          <a:p>
            <a:r>
              <a:rPr lang="en-US" b="1" u="sng" dirty="0">
                <a:latin typeface="Book Antiqua" pitchFamily="18" charset="0"/>
              </a:rPr>
              <a:t>Introduction</a:t>
            </a:r>
          </a:p>
        </p:txBody>
      </p:sp>
      <p:sp>
        <p:nvSpPr>
          <p:cNvPr id="3" name="TextBox 2"/>
          <p:cNvSpPr txBox="1"/>
          <p:nvPr/>
        </p:nvSpPr>
        <p:spPr>
          <a:xfrm>
            <a:off x="4191000" y="1883229"/>
            <a:ext cx="6096000" cy="4495800"/>
          </a:xfrm>
          <a:prstGeom prst="rect">
            <a:avLst/>
          </a:prstGeom>
          <a:noFill/>
        </p:spPr>
        <p:txBody>
          <a:bodyPr wrap="square" rtlCol="0">
            <a:prstTxWarp prst="textPlain">
              <a:avLst/>
            </a:prstTxWarp>
            <a:spAutoFit/>
          </a:bodyPr>
          <a:lstStyle/>
          <a:p>
            <a:r>
              <a:rPr lang="en-US" b="1" dirty="0">
                <a:latin typeface="Book Antiqua" pitchFamily="18" charset="0"/>
              </a:rPr>
              <a:t>Uday Krishna Das</a:t>
            </a:r>
          </a:p>
          <a:p>
            <a:r>
              <a:rPr lang="en-US" b="1" dirty="0">
                <a:latin typeface="Book Antiqua" pitchFamily="18" charset="0"/>
              </a:rPr>
              <a:t>Senior Teacher (English)</a:t>
            </a:r>
          </a:p>
          <a:p>
            <a:r>
              <a:rPr lang="en-US" b="1" dirty="0" err="1">
                <a:latin typeface="Book Antiqua" pitchFamily="18" charset="0"/>
              </a:rPr>
              <a:t>Patkelghata</a:t>
            </a:r>
            <a:r>
              <a:rPr lang="en-US" b="1" dirty="0">
                <a:latin typeface="Book Antiqua" pitchFamily="18" charset="0"/>
              </a:rPr>
              <a:t> High School</a:t>
            </a:r>
          </a:p>
          <a:p>
            <a:r>
              <a:rPr lang="en-US" b="1" dirty="0" err="1">
                <a:latin typeface="Book Antiqua" pitchFamily="18" charset="0"/>
              </a:rPr>
              <a:t>Patkelghata</a:t>
            </a:r>
            <a:r>
              <a:rPr lang="en-US" b="1" dirty="0">
                <a:latin typeface="Book Antiqua" pitchFamily="18" charset="0"/>
              </a:rPr>
              <a:t>, </a:t>
            </a:r>
            <a:r>
              <a:rPr lang="en-US" b="1" dirty="0" err="1">
                <a:latin typeface="Book Antiqua" pitchFamily="18" charset="0"/>
              </a:rPr>
              <a:t>Satkhira</a:t>
            </a:r>
            <a:endParaRPr lang="en-US" b="1" dirty="0">
              <a:latin typeface="Book Antiqua" pitchFamily="18" charset="0"/>
            </a:endParaRPr>
          </a:p>
          <a:p>
            <a:r>
              <a:rPr lang="en-US" b="1" dirty="0">
                <a:latin typeface="Book Antiqua" pitchFamily="18" charset="0"/>
              </a:rPr>
              <a:t>01740-574686</a:t>
            </a:r>
          </a:p>
          <a:p>
            <a:r>
              <a:rPr lang="en-US" i="1" dirty="0">
                <a:solidFill>
                  <a:srgbClr val="0000FF"/>
                </a:solidFill>
                <a:latin typeface="Book Antiqua" pitchFamily="18" charset="0"/>
              </a:rPr>
              <a:t>dasudaykrishna3@gmail.com</a:t>
            </a:r>
          </a:p>
          <a:p>
            <a:endParaRPr lang="en-US" b="1" dirty="0">
              <a:latin typeface="Book Antiqua" pitchFamily="18" charset="0"/>
            </a:endParaRPr>
          </a:p>
          <a:p>
            <a:r>
              <a:rPr lang="en-US" sz="3200" b="1" i="1" u="sng" dirty="0">
                <a:solidFill>
                  <a:srgbClr val="002060"/>
                </a:solidFill>
                <a:latin typeface="Book Antiqua" pitchFamily="18" charset="0"/>
              </a:rPr>
              <a:t>Presentation made for</a:t>
            </a:r>
          </a:p>
          <a:p>
            <a:r>
              <a:rPr lang="en-US" b="1" dirty="0">
                <a:latin typeface="Book Antiqua" pitchFamily="18" charset="0"/>
              </a:rPr>
              <a:t>Class IX-X</a:t>
            </a:r>
          </a:p>
          <a:p>
            <a:r>
              <a:rPr lang="en-US" b="1" dirty="0">
                <a:latin typeface="Book Antiqua" pitchFamily="18" charset="0"/>
              </a:rPr>
              <a:t>English 2</a:t>
            </a:r>
            <a:r>
              <a:rPr lang="en-US" b="1" baseline="30000" dirty="0">
                <a:latin typeface="Book Antiqua" pitchFamily="18" charset="0"/>
              </a:rPr>
              <a:t>nd</a:t>
            </a:r>
            <a:r>
              <a:rPr lang="en-US" b="1" dirty="0">
                <a:latin typeface="Book Antiqua" pitchFamily="18" charset="0"/>
              </a:rPr>
              <a:t> paper</a:t>
            </a:r>
          </a:p>
          <a:p>
            <a:r>
              <a:rPr lang="en-US" b="1" dirty="0">
                <a:latin typeface="Book Antiqua" pitchFamily="18" charset="0"/>
              </a:rPr>
              <a:t>Grammar</a:t>
            </a:r>
          </a:p>
        </p:txBody>
      </p:sp>
    </p:spTree>
    <p:extLst>
      <p:ext uri="{BB962C8B-B14F-4D97-AF65-F5344CB8AC3E}">
        <p14:creationId xmlns:p14="http://schemas.microsoft.com/office/powerpoint/2010/main" val="20268983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306286"/>
            <a:ext cx="12649200" cy="838200"/>
          </a:xfrm>
          <a:prstGeom prst="rect">
            <a:avLst/>
          </a:prstGeom>
          <a:noFill/>
        </p:spPr>
        <p:txBody>
          <a:bodyPr wrap="square" rtlCol="0">
            <a:prstTxWarp prst="textPlain">
              <a:avLst/>
            </a:prstTxWarp>
            <a:spAutoFit/>
          </a:bodyPr>
          <a:lstStyle/>
          <a:p>
            <a:r>
              <a:rPr lang="en-US" b="1" dirty="0">
                <a:latin typeface="Book Antiqua" pitchFamily="18" charset="0"/>
              </a:rPr>
              <a:t>He could not go to college______________________</a:t>
            </a:r>
          </a:p>
        </p:txBody>
      </p:sp>
      <p:sp>
        <p:nvSpPr>
          <p:cNvPr id="4" name="TextBox 3"/>
          <p:cNvSpPr txBox="1"/>
          <p:nvPr/>
        </p:nvSpPr>
        <p:spPr>
          <a:xfrm>
            <a:off x="6858000" y="1257299"/>
            <a:ext cx="6172200" cy="685800"/>
          </a:xfrm>
          <a:prstGeom prst="rect">
            <a:avLst/>
          </a:prstGeom>
          <a:noFill/>
        </p:spPr>
        <p:txBody>
          <a:bodyPr wrap="square" rtlCol="0">
            <a:prstTxWarp prst="textPlain">
              <a:avLst/>
            </a:prstTxWarp>
            <a:spAutoFit/>
          </a:bodyPr>
          <a:lstStyle/>
          <a:p>
            <a:r>
              <a:rPr lang="en-US" b="1" dirty="0">
                <a:latin typeface="Book Antiqua" pitchFamily="18" charset="0"/>
              </a:rPr>
              <a:t> because of his illness.</a:t>
            </a:r>
          </a:p>
        </p:txBody>
      </p:sp>
      <p:sp>
        <p:nvSpPr>
          <p:cNvPr id="5" name="TextBox 4"/>
          <p:cNvSpPr txBox="1"/>
          <p:nvPr/>
        </p:nvSpPr>
        <p:spPr>
          <a:xfrm>
            <a:off x="1828800" y="2906486"/>
            <a:ext cx="9144000" cy="751114"/>
          </a:xfrm>
          <a:prstGeom prst="rect">
            <a:avLst/>
          </a:prstGeom>
          <a:noFill/>
        </p:spPr>
        <p:txBody>
          <a:bodyPr wrap="square" rtlCol="0">
            <a:prstTxWarp prst="textPlain">
              <a:avLst/>
            </a:prstTxWarp>
            <a:spAutoFit/>
          </a:bodyPr>
          <a:lstStyle/>
          <a:p>
            <a:r>
              <a:rPr lang="en-US" b="1" dirty="0">
                <a:latin typeface="Book Antiqua" pitchFamily="18" charset="0"/>
              </a:rPr>
              <a:t>What kind of sentence is this?</a:t>
            </a:r>
          </a:p>
        </p:txBody>
      </p:sp>
      <p:sp>
        <p:nvSpPr>
          <p:cNvPr id="6" name="Oval 5"/>
          <p:cNvSpPr/>
          <p:nvPr/>
        </p:nvSpPr>
        <p:spPr>
          <a:xfrm>
            <a:off x="2362200" y="4038600"/>
            <a:ext cx="8915400" cy="1676400"/>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4800" b="1" dirty="0">
                <a:solidFill>
                  <a:schemeClr val="bg1"/>
                </a:solidFill>
                <a:latin typeface="Book Antiqua" pitchFamily="18" charset="0"/>
              </a:rPr>
              <a:t>Completing sentence</a:t>
            </a:r>
          </a:p>
        </p:txBody>
      </p:sp>
      <p:sp>
        <p:nvSpPr>
          <p:cNvPr id="3" name="TextBox 2"/>
          <p:cNvSpPr txBox="1"/>
          <p:nvPr/>
        </p:nvSpPr>
        <p:spPr>
          <a:xfrm>
            <a:off x="2057400" y="6019800"/>
            <a:ext cx="9372600" cy="762000"/>
          </a:xfrm>
          <a:prstGeom prst="rect">
            <a:avLst/>
          </a:prstGeom>
          <a:noFill/>
        </p:spPr>
        <p:txBody>
          <a:bodyPr wrap="square" rtlCol="0">
            <a:prstTxWarp prst="textPlain">
              <a:avLst/>
            </a:prstTxWarp>
            <a:spAutoFit/>
          </a:bodyPr>
          <a:lstStyle/>
          <a:p>
            <a:r>
              <a:rPr lang="en-US" b="1" dirty="0">
                <a:latin typeface="Book Antiqua" pitchFamily="18" charset="0"/>
              </a:rPr>
              <a:t>Let us discuss about completing sentence.</a:t>
            </a:r>
          </a:p>
        </p:txBody>
      </p:sp>
    </p:spTree>
    <p:extLst>
      <p:ext uri="{BB962C8B-B14F-4D97-AF65-F5344CB8AC3E}">
        <p14:creationId xmlns:p14="http://schemas.microsoft.com/office/powerpoint/2010/main" val="395411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 name="TextBox 1"/>
          <p:cNvSpPr txBox="1"/>
          <p:nvPr/>
        </p:nvSpPr>
        <p:spPr>
          <a:xfrm>
            <a:off x="2645229" y="685800"/>
            <a:ext cx="5410200" cy="762000"/>
          </a:xfrm>
          <a:prstGeom prst="rect">
            <a:avLst/>
          </a:prstGeom>
          <a:noFill/>
        </p:spPr>
        <p:txBody>
          <a:bodyPr wrap="square" rtlCol="0">
            <a:prstTxWarp prst="textPlain">
              <a:avLst/>
            </a:prstTxWarp>
            <a:spAutoFit/>
          </a:bodyPr>
          <a:lstStyle/>
          <a:p>
            <a:r>
              <a:rPr lang="en-US" b="1" u="sng" dirty="0">
                <a:latin typeface="Book Antiqua" pitchFamily="18" charset="0"/>
              </a:rPr>
              <a:t>Learning outcomes</a:t>
            </a:r>
          </a:p>
        </p:txBody>
      </p:sp>
      <p:sp>
        <p:nvSpPr>
          <p:cNvPr id="3" name="TextBox 2"/>
          <p:cNvSpPr txBox="1"/>
          <p:nvPr/>
        </p:nvSpPr>
        <p:spPr>
          <a:xfrm>
            <a:off x="2645229" y="1828800"/>
            <a:ext cx="7086600" cy="2362200"/>
          </a:xfrm>
          <a:prstGeom prst="rect">
            <a:avLst/>
          </a:prstGeom>
          <a:noFill/>
        </p:spPr>
        <p:txBody>
          <a:bodyPr wrap="square" rtlCol="0">
            <a:prstTxWarp prst="textPlain">
              <a:avLst/>
            </a:prstTxWarp>
            <a:spAutoFit/>
          </a:bodyPr>
          <a:lstStyle/>
          <a:p>
            <a:r>
              <a:rPr lang="en-US" b="1" dirty="0">
                <a:latin typeface="Book Antiqua" pitchFamily="18" charset="0"/>
              </a:rPr>
              <a:t>At the end of the lesson , we will be able to –</a:t>
            </a:r>
          </a:p>
          <a:p>
            <a:pPr marL="342900" indent="-342900">
              <a:buFont typeface="Wingdings" pitchFamily="2" charset="2"/>
              <a:buChar char="Ø"/>
            </a:pPr>
            <a:r>
              <a:rPr lang="en-US" b="1" dirty="0">
                <a:latin typeface="Book Antiqua" pitchFamily="18" charset="0"/>
              </a:rPr>
              <a:t>identify some items of completing sentence</a:t>
            </a:r>
          </a:p>
          <a:p>
            <a:pPr marL="342900" indent="-342900">
              <a:buFont typeface="Wingdings" pitchFamily="2" charset="2"/>
              <a:buChar char="Ø"/>
            </a:pPr>
            <a:r>
              <a:rPr lang="en-US" b="1" dirty="0">
                <a:latin typeface="Book Antiqua" pitchFamily="18" charset="0"/>
              </a:rPr>
              <a:t>identify the formation of completing sentence</a:t>
            </a:r>
          </a:p>
          <a:p>
            <a:pPr marL="342900" indent="-342900">
              <a:buFont typeface="Wingdings" pitchFamily="2" charset="2"/>
              <a:buChar char="Ø"/>
            </a:pPr>
            <a:r>
              <a:rPr lang="en-US" b="1" dirty="0">
                <a:latin typeface="Book Antiqua" pitchFamily="18" charset="0"/>
              </a:rPr>
              <a:t>complete incomplete sentences</a:t>
            </a:r>
          </a:p>
        </p:txBody>
      </p:sp>
    </p:spTree>
    <p:extLst>
      <p:ext uri="{BB962C8B-B14F-4D97-AF65-F5344CB8AC3E}">
        <p14:creationId xmlns:p14="http://schemas.microsoft.com/office/powerpoint/2010/main" val="3860023304"/>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180114" y="635835"/>
            <a:ext cx="5257800" cy="683568"/>
          </a:xfrm>
          <a:prstGeom prst="rect">
            <a:avLst/>
          </a:prstGeom>
          <a:noFill/>
        </p:spPr>
        <p:txBody>
          <a:bodyPr wrap="square" rtlCol="0">
            <a:prstTxWarp prst="textPlain">
              <a:avLst/>
            </a:prstTxWarp>
            <a:spAutoFit/>
          </a:bodyPr>
          <a:lstStyle/>
          <a:p>
            <a:r>
              <a:rPr lang="en-US" b="1" u="sng" dirty="0">
                <a:latin typeface="Book Antiqua" pitchFamily="18" charset="0"/>
              </a:rPr>
              <a:t>Completing item -13</a:t>
            </a:r>
          </a:p>
        </p:txBody>
      </p:sp>
      <p:sp>
        <p:nvSpPr>
          <p:cNvPr id="3" name="TextBox 2"/>
          <p:cNvSpPr txBox="1"/>
          <p:nvPr/>
        </p:nvSpPr>
        <p:spPr>
          <a:xfrm>
            <a:off x="1981200" y="1600200"/>
            <a:ext cx="10363200" cy="609600"/>
          </a:xfrm>
          <a:prstGeom prst="rect">
            <a:avLst/>
          </a:prstGeom>
          <a:noFill/>
        </p:spPr>
        <p:txBody>
          <a:bodyPr wrap="square" rtlCol="0">
            <a:prstTxWarp prst="textPlain">
              <a:avLst/>
            </a:prstTxWarp>
            <a:spAutoFit/>
          </a:bodyPr>
          <a:lstStyle/>
          <a:p>
            <a:r>
              <a:rPr lang="en-US" b="1" dirty="0">
                <a:latin typeface="Book Antiqua" pitchFamily="18" charset="0"/>
              </a:rPr>
              <a:t>Use of because of, on account of, owing to &amp; due to’.</a:t>
            </a:r>
          </a:p>
        </p:txBody>
      </p:sp>
      <p:sp>
        <p:nvSpPr>
          <p:cNvPr id="4" name="TextBox 3"/>
          <p:cNvSpPr txBox="1"/>
          <p:nvPr/>
        </p:nvSpPr>
        <p:spPr>
          <a:xfrm>
            <a:off x="1455964" y="2514600"/>
            <a:ext cx="11345636" cy="707886"/>
          </a:xfrm>
          <a:prstGeom prst="rect">
            <a:avLst/>
          </a:prstGeom>
          <a:noFill/>
        </p:spPr>
        <p:txBody>
          <a:bodyPr wrap="square" rtlCol="0">
            <a:spAutoFit/>
          </a:bodyPr>
          <a:lstStyle/>
          <a:p>
            <a:r>
              <a:rPr lang="bn-IN" sz="4000" b="1" dirty="0">
                <a:latin typeface="Book Antiqua" pitchFamily="18" charset="0"/>
              </a:rPr>
              <a:t> </a:t>
            </a:r>
            <a:r>
              <a:rPr lang="en-US" sz="4000" b="1" dirty="0">
                <a:latin typeface="Book Antiqua" pitchFamily="18" charset="0"/>
              </a:rPr>
              <a:t>He cannot do hard job______________________.</a:t>
            </a:r>
          </a:p>
        </p:txBody>
      </p:sp>
      <p:sp>
        <p:nvSpPr>
          <p:cNvPr id="5" name="TextBox 4"/>
          <p:cNvSpPr txBox="1"/>
          <p:nvPr/>
        </p:nvSpPr>
        <p:spPr>
          <a:xfrm>
            <a:off x="6868884" y="2465613"/>
            <a:ext cx="6019800" cy="707886"/>
          </a:xfrm>
          <a:prstGeom prst="rect">
            <a:avLst/>
          </a:prstGeom>
          <a:noFill/>
        </p:spPr>
        <p:txBody>
          <a:bodyPr wrap="square" rtlCol="0">
            <a:spAutoFit/>
          </a:bodyPr>
          <a:lstStyle/>
          <a:p>
            <a:r>
              <a:rPr lang="en-US" sz="4000" b="1" dirty="0">
                <a:latin typeface="Book Antiqua" pitchFamily="18" charset="0"/>
              </a:rPr>
              <a:t>on account of his illness</a:t>
            </a:r>
          </a:p>
        </p:txBody>
      </p:sp>
      <p:sp>
        <p:nvSpPr>
          <p:cNvPr id="7" name="TextBox 6"/>
          <p:cNvSpPr txBox="1"/>
          <p:nvPr/>
        </p:nvSpPr>
        <p:spPr>
          <a:xfrm>
            <a:off x="1981200" y="4686300"/>
            <a:ext cx="10820400" cy="1938992"/>
          </a:xfrm>
          <a:prstGeom prst="rect">
            <a:avLst/>
          </a:prstGeom>
          <a:noFill/>
        </p:spPr>
        <p:txBody>
          <a:bodyPr wrap="square" rtlCol="0">
            <a:spAutoFit/>
          </a:bodyPr>
          <a:lstStyle/>
          <a:p>
            <a:r>
              <a:rPr lang="en-US" sz="4000" b="1" dirty="0">
                <a:latin typeface="Book Antiqua" pitchFamily="18" charset="0"/>
              </a:rPr>
              <a:t>1. Everybody loves him___________.</a:t>
            </a:r>
          </a:p>
          <a:p>
            <a:r>
              <a:rPr lang="en-US" sz="4000" b="1" dirty="0">
                <a:latin typeface="Book Antiqua" pitchFamily="18" charset="0"/>
              </a:rPr>
              <a:t>2. On account of rain_____________.</a:t>
            </a:r>
          </a:p>
          <a:p>
            <a:r>
              <a:rPr lang="en-US" sz="4000" b="1" dirty="0">
                <a:latin typeface="Book Antiqua" pitchFamily="18" charset="0"/>
              </a:rPr>
              <a:t>3. __________________due to thick fog.</a:t>
            </a:r>
          </a:p>
        </p:txBody>
      </p:sp>
      <p:sp>
        <p:nvSpPr>
          <p:cNvPr id="8" name="Down Arrow Callout 7"/>
          <p:cNvSpPr/>
          <p:nvPr/>
        </p:nvSpPr>
        <p:spPr>
          <a:xfrm>
            <a:off x="1752600" y="3467100"/>
            <a:ext cx="11049000" cy="1198096"/>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Book Antiqua" pitchFamily="18" charset="0"/>
              </a:rPr>
              <a:t>Complete the following sentences.</a:t>
            </a:r>
          </a:p>
        </p:txBody>
      </p:sp>
      <p:sp>
        <p:nvSpPr>
          <p:cNvPr id="9" name="Rectangle 8"/>
          <p:cNvSpPr/>
          <p:nvPr/>
        </p:nvSpPr>
        <p:spPr>
          <a:xfrm>
            <a:off x="1752600" y="4724400"/>
            <a:ext cx="11049000" cy="1938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02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539" y="1906895"/>
            <a:ext cx="2991775" cy="2085637"/>
          </a:xfrm>
          <a:prstGeom prst="rect">
            <a:avLst/>
          </a:prstGeom>
          <a:ln>
            <a:noFill/>
          </a:ln>
        </p:spPr>
      </p:pic>
      <p:sp>
        <p:nvSpPr>
          <p:cNvPr id="2" name="TextBox 1"/>
          <p:cNvSpPr txBox="1"/>
          <p:nvPr/>
        </p:nvSpPr>
        <p:spPr>
          <a:xfrm>
            <a:off x="4533900" y="228600"/>
            <a:ext cx="5257800" cy="683568"/>
          </a:xfrm>
          <a:prstGeom prst="rect">
            <a:avLst/>
          </a:prstGeom>
          <a:noFill/>
          <a:ln>
            <a:noFill/>
          </a:ln>
        </p:spPr>
        <p:txBody>
          <a:bodyPr wrap="square" rtlCol="0">
            <a:prstTxWarp prst="textPlain">
              <a:avLst/>
            </a:prstTxWarp>
            <a:spAutoFit/>
          </a:bodyPr>
          <a:lstStyle/>
          <a:p>
            <a:r>
              <a:rPr lang="en-US" b="1" u="sng" dirty="0">
                <a:solidFill>
                  <a:schemeClr val="bg1"/>
                </a:solidFill>
                <a:latin typeface="Book Antiqua" pitchFamily="18" charset="0"/>
              </a:rPr>
              <a:t>Completing item -14</a:t>
            </a:r>
          </a:p>
        </p:txBody>
      </p:sp>
      <p:sp>
        <p:nvSpPr>
          <p:cNvPr id="3" name="TextBox 2"/>
          <p:cNvSpPr txBox="1"/>
          <p:nvPr/>
        </p:nvSpPr>
        <p:spPr>
          <a:xfrm>
            <a:off x="2329543" y="1087549"/>
            <a:ext cx="9764486" cy="609600"/>
          </a:xfrm>
          <a:prstGeom prst="rect">
            <a:avLst/>
          </a:prstGeom>
          <a:noFill/>
          <a:ln>
            <a:noFill/>
          </a:ln>
        </p:spPr>
        <p:txBody>
          <a:bodyPr wrap="square" rtlCol="0">
            <a:prstTxWarp prst="textPlain">
              <a:avLst/>
            </a:prstTxWarp>
            <a:spAutoFit/>
          </a:bodyPr>
          <a:lstStyle/>
          <a:p>
            <a:r>
              <a:rPr lang="en-US" b="1" dirty="0">
                <a:solidFill>
                  <a:schemeClr val="bg1"/>
                </a:solidFill>
                <a:latin typeface="Book Antiqua" pitchFamily="18" charset="0"/>
              </a:rPr>
              <a:t>Use of ‘would rather……………..than’.</a:t>
            </a:r>
          </a:p>
        </p:txBody>
      </p:sp>
      <p:sp>
        <p:nvSpPr>
          <p:cNvPr id="4" name="TextBox 3"/>
          <p:cNvSpPr txBox="1"/>
          <p:nvPr/>
        </p:nvSpPr>
        <p:spPr>
          <a:xfrm>
            <a:off x="4337957" y="2667000"/>
            <a:ext cx="8844643" cy="707886"/>
          </a:xfrm>
          <a:prstGeom prst="rect">
            <a:avLst/>
          </a:prstGeom>
          <a:noFill/>
          <a:ln>
            <a:noFill/>
          </a:ln>
        </p:spPr>
        <p:txBody>
          <a:bodyPr wrap="square" rtlCol="0">
            <a:spAutoFit/>
          </a:bodyPr>
          <a:lstStyle/>
          <a:p>
            <a:r>
              <a:rPr lang="en-US" sz="4000" b="1" dirty="0">
                <a:solidFill>
                  <a:schemeClr val="bg1"/>
                </a:solidFill>
                <a:latin typeface="Book Antiqua" pitchFamily="18" charset="0"/>
              </a:rPr>
              <a:t>I would rather drink tea than_______</a:t>
            </a:r>
          </a:p>
        </p:txBody>
      </p:sp>
      <p:sp>
        <p:nvSpPr>
          <p:cNvPr id="5" name="TextBox 4"/>
          <p:cNvSpPr txBox="1"/>
          <p:nvPr/>
        </p:nvSpPr>
        <p:spPr>
          <a:xfrm>
            <a:off x="11201400" y="2628428"/>
            <a:ext cx="1981200" cy="707886"/>
          </a:xfrm>
          <a:prstGeom prst="rect">
            <a:avLst/>
          </a:prstGeom>
          <a:noFill/>
          <a:ln>
            <a:noFill/>
          </a:ln>
        </p:spPr>
        <p:txBody>
          <a:bodyPr wrap="square" rtlCol="0">
            <a:spAutoFit/>
          </a:bodyPr>
          <a:lstStyle/>
          <a:p>
            <a:r>
              <a:rPr lang="en-US" sz="4000" b="1" dirty="0">
                <a:solidFill>
                  <a:schemeClr val="bg1"/>
                </a:solidFill>
                <a:latin typeface="Book Antiqua" pitchFamily="18" charset="0"/>
              </a:rPr>
              <a:t>coffee.</a:t>
            </a:r>
          </a:p>
        </p:txBody>
      </p:sp>
      <p:sp>
        <p:nvSpPr>
          <p:cNvPr id="7" name="TextBox 6"/>
          <p:cNvSpPr txBox="1"/>
          <p:nvPr/>
        </p:nvSpPr>
        <p:spPr>
          <a:xfrm>
            <a:off x="1828800" y="5312896"/>
            <a:ext cx="10972800" cy="1938992"/>
          </a:xfrm>
          <a:prstGeom prst="rect">
            <a:avLst/>
          </a:prstGeom>
          <a:noFill/>
          <a:ln>
            <a:noFill/>
          </a:ln>
        </p:spPr>
        <p:txBody>
          <a:bodyPr wrap="square" rtlCol="0">
            <a:spAutoFit/>
          </a:bodyPr>
          <a:lstStyle/>
          <a:p>
            <a:r>
              <a:rPr lang="en-US" sz="4000" b="1" dirty="0">
                <a:solidFill>
                  <a:schemeClr val="bg1"/>
                </a:solidFill>
                <a:latin typeface="Book Antiqua" pitchFamily="18" charset="0"/>
              </a:rPr>
              <a:t>1. I would rather die than___________.</a:t>
            </a:r>
          </a:p>
          <a:p>
            <a:r>
              <a:rPr lang="en-US" sz="4000" b="1" dirty="0">
                <a:solidFill>
                  <a:schemeClr val="bg1"/>
                </a:solidFill>
                <a:latin typeface="Book Antiqua" pitchFamily="18" charset="0"/>
              </a:rPr>
              <a:t>2. I would rather go _____________.</a:t>
            </a:r>
          </a:p>
          <a:p>
            <a:r>
              <a:rPr lang="en-US" sz="4000" b="1" dirty="0">
                <a:solidFill>
                  <a:schemeClr val="bg1"/>
                </a:solidFill>
                <a:latin typeface="Book Antiqua" pitchFamily="18" charset="0"/>
              </a:rPr>
              <a:t>3. ___________ than fail.</a:t>
            </a:r>
          </a:p>
        </p:txBody>
      </p:sp>
      <p:sp>
        <p:nvSpPr>
          <p:cNvPr id="8" name="Down Arrow Callout 7"/>
          <p:cNvSpPr/>
          <p:nvPr/>
        </p:nvSpPr>
        <p:spPr>
          <a:xfrm>
            <a:off x="1524000" y="4114800"/>
            <a:ext cx="11277600" cy="1198096"/>
          </a:xfrm>
          <a:prstGeom prst="downArrowCallo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Book Antiqua" pitchFamily="18" charset="0"/>
              </a:rPr>
              <a:t>Complete the following sentences.</a:t>
            </a:r>
          </a:p>
        </p:txBody>
      </p:sp>
      <p:sp>
        <p:nvSpPr>
          <p:cNvPr id="9" name="Rectangle 8"/>
          <p:cNvSpPr/>
          <p:nvPr/>
        </p:nvSpPr>
        <p:spPr>
          <a:xfrm>
            <a:off x="1524000" y="5312896"/>
            <a:ext cx="11277600" cy="23071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37711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5216977" y="270048"/>
            <a:ext cx="3962400" cy="644352"/>
          </a:xfrm>
          <a:prstGeom prst="rect">
            <a:avLst/>
          </a:prstGeom>
          <a:noFill/>
          <a:ln>
            <a:noFill/>
          </a:ln>
        </p:spPr>
        <p:txBody>
          <a:bodyPr wrap="square" rtlCol="0">
            <a:prstTxWarp prst="textPlain">
              <a:avLst/>
            </a:prstTxWarp>
            <a:spAutoFit/>
          </a:bodyPr>
          <a:lstStyle/>
          <a:p>
            <a:r>
              <a:rPr lang="en-US" b="1" u="sng" dirty="0">
                <a:latin typeface="Book Antiqua" pitchFamily="18" charset="0"/>
              </a:rPr>
              <a:t>Completing item -15</a:t>
            </a:r>
          </a:p>
        </p:txBody>
      </p:sp>
      <p:sp>
        <p:nvSpPr>
          <p:cNvPr id="4" name="TextBox 3"/>
          <p:cNvSpPr txBox="1"/>
          <p:nvPr/>
        </p:nvSpPr>
        <p:spPr>
          <a:xfrm>
            <a:off x="4708070" y="1112378"/>
            <a:ext cx="4795157" cy="609600"/>
          </a:xfrm>
          <a:prstGeom prst="rect">
            <a:avLst/>
          </a:prstGeom>
          <a:noFill/>
          <a:ln>
            <a:noFill/>
          </a:ln>
        </p:spPr>
        <p:txBody>
          <a:bodyPr wrap="square" rtlCol="0">
            <a:prstTxWarp prst="textPlain">
              <a:avLst/>
            </a:prstTxWarp>
            <a:spAutoFit/>
          </a:bodyPr>
          <a:lstStyle/>
          <a:p>
            <a:r>
              <a:rPr lang="en-US" b="1" dirty="0">
                <a:latin typeface="Book Antiqua" pitchFamily="18" charset="0"/>
              </a:rPr>
              <a:t>Use of ‘had better’</a:t>
            </a:r>
          </a:p>
        </p:txBody>
      </p:sp>
      <p:sp>
        <p:nvSpPr>
          <p:cNvPr id="5" name="TextBox 4"/>
          <p:cNvSpPr txBox="1"/>
          <p:nvPr/>
        </p:nvSpPr>
        <p:spPr>
          <a:xfrm>
            <a:off x="4191000" y="2062526"/>
            <a:ext cx="5486400" cy="707886"/>
          </a:xfrm>
          <a:prstGeom prst="rect">
            <a:avLst/>
          </a:prstGeom>
          <a:noFill/>
          <a:ln>
            <a:noFill/>
          </a:ln>
        </p:spPr>
        <p:txBody>
          <a:bodyPr wrap="square" rtlCol="0">
            <a:prstTxWarp prst="textPlain">
              <a:avLst/>
            </a:prstTxWarp>
            <a:spAutoFit/>
          </a:bodyPr>
          <a:lstStyle/>
          <a:p>
            <a:r>
              <a:rPr lang="en-US" sz="4000" b="1" dirty="0">
                <a:latin typeface="Book Antiqua" pitchFamily="18" charset="0"/>
              </a:rPr>
              <a:t>You had better___</a:t>
            </a:r>
          </a:p>
        </p:txBody>
      </p:sp>
      <p:sp>
        <p:nvSpPr>
          <p:cNvPr id="2" name="TextBox 1"/>
          <p:cNvSpPr txBox="1"/>
          <p:nvPr/>
        </p:nvSpPr>
        <p:spPr>
          <a:xfrm>
            <a:off x="1066800" y="2770412"/>
            <a:ext cx="11811000" cy="1355274"/>
          </a:xfrm>
          <a:prstGeom prst="rect">
            <a:avLst/>
          </a:prstGeom>
          <a:noFill/>
        </p:spPr>
        <p:txBody>
          <a:bodyPr wrap="square" rtlCol="0">
            <a:prstTxWarp prst="textPlain">
              <a:avLst/>
            </a:prstTxWarp>
            <a:spAutoFit/>
          </a:bodyPr>
          <a:lstStyle/>
          <a:p>
            <a:pPr algn="ctr"/>
            <a:r>
              <a:rPr lang="en-US" b="1" dirty="0">
                <a:latin typeface="Book Antiqua" pitchFamily="18" charset="0"/>
              </a:rPr>
              <a:t>Had better. It is unreal past. It does not mean past tense rather it</a:t>
            </a:r>
          </a:p>
          <a:p>
            <a:pPr algn="ctr"/>
            <a:r>
              <a:rPr lang="en-US" b="1" dirty="0">
                <a:latin typeface="Book Antiqua" pitchFamily="18" charset="0"/>
              </a:rPr>
              <a:t> denotes present and future. No infinitive is used after it.</a:t>
            </a:r>
          </a:p>
        </p:txBody>
      </p:sp>
      <p:sp>
        <p:nvSpPr>
          <p:cNvPr id="7" name="TextBox 6"/>
          <p:cNvSpPr txBox="1"/>
          <p:nvPr/>
        </p:nvSpPr>
        <p:spPr>
          <a:xfrm>
            <a:off x="9525000" y="1219200"/>
            <a:ext cx="2438400" cy="646331"/>
          </a:xfrm>
          <a:prstGeom prst="rect">
            <a:avLst/>
          </a:prstGeom>
          <a:noFill/>
        </p:spPr>
        <p:txBody>
          <a:bodyPr wrap="square" rtlCol="0">
            <a:spAutoFit/>
          </a:bodyPr>
          <a:lstStyle/>
          <a:p>
            <a:r>
              <a:rPr lang="bn-IN" sz="3600" dirty="0"/>
              <a:t>(বরং ভাল)</a:t>
            </a:r>
            <a:endParaRPr lang="en-US" sz="3600" dirty="0"/>
          </a:p>
        </p:txBody>
      </p:sp>
      <p:sp>
        <p:nvSpPr>
          <p:cNvPr id="9" name="Right Arrow 8"/>
          <p:cNvSpPr/>
          <p:nvPr/>
        </p:nvSpPr>
        <p:spPr>
          <a:xfrm>
            <a:off x="457200" y="4267200"/>
            <a:ext cx="3205843" cy="3048000"/>
          </a:xfrm>
          <a:prstGeom prst="rightArrow">
            <a:avLst>
              <a:gd name="adj1" fmla="val 50000"/>
              <a:gd name="adj2" fmla="val 316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Book Antiqua" pitchFamily="18" charset="0"/>
              </a:rPr>
              <a:t>Complete the sentences</a:t>
            </a:r>
          </a:p>
        </p:txBody>
      </p:sp>
      <p:grpSp>
        <p:nvGrpSpPr>
          <p:cNvPr id="11" name="Group 10"/>
          <p:cNvGrpSpPr/>
          <p:nvPr/>
        </p:nvGrpSpPr>
        <p:grpSpPr>
          <a:xfrm>
            <a:off x="3657600" y="4267200"/>
            <a:ext cx="8991600" cy="3048000"/>
            <a:chOff x="3657600" y="4267200"/>
            <a:chExt cx="8991600" cy="3048000"/>
          </a:xfrm>
        </p:grpSpPr>
        <p:sp>
          <p:nvSpPr>
            <p:cNvPr id="8" name="TextBox 7"/>
            <p:cNvSpPr txBox="1"/>
            <p:nvPr/>
          </p:nvSpPr>
          <p:spPr>
            <a:xfrm>
              <a:off x="3886200" y="4571999"/>
              <a:ext cx="8077200" cy="2554545"/>
            </a:xfrm>
            <a:prstGeom prst="rect">
              <a:avLst/>
            </a:prstGeom>
            <a:noFill/>
          </p:spPr>
          <p:txBody>
            <a:bodyPr wrap="square" rtlCol="0">
              <a:prstTxWarp prst="textPlain">
                <a:avLst/>
              </a:prstTxWarp>
              <a:spAutoFit/>
            </a:bodyPr>
            <a:lstStyle/>
            <a:p>
              <a:r>
                <a:rPr lang="en-US" sz="4000" b="1" dirty="0">
                  <a:latin typeface="Book Antiqua" pitchFamily="18" charset="0"/>
                </a:rPr>
                <a:t>1. I had better __________________</a:t>
              </a:r>
            </a:p>
            <a:p>
              <a:r>
                <a:rPr lang="en-US" sz="4000" b="1" dirty="0">
                  <a:latin typeface="Book Antiqua" pitchFamily="18" charset="0"/>
                </a:rPr>
                <a:t>2. He had better________________</a:t>
              </a:r>
            </a:p>
            <a:p>
              <a:r>
                <a:rPr lang="en-US" sz="4000" b="1" dirty="0">
                  <a:latin typeface="Book Antiqua" pitchFamily="18" charset="0"/>
                </a:rPr>
                <a:t>3. They had better______________</a:t>
              </a:r>
            </a:p>
            <a:p>
              <a:r>
                <a:rPr lang="en-US" sz="4000" b="1" dirty="0">
                  <a:latin typeface="Book Antiqua" pitchFamily="18" charset="0"/>
                </a:rPr>
                <a:t>4. You had better_______________</a:t>
              </a:r>
            </a:p>
          </p:txBody>
        </p:sp>
        <p:sp>
          <p:nvSpPr>
            <p:cNvPr id="10" name="Rectangle 9"/>
            <p:cNvSpPr/>
            <p:nvPr/>
          </p:nvSpPr>
          <p:spPr>
            <a:xfrm>
              <a:off x="3657600" y="4267200"/>
              <a:ext cx="8991600"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8839199" y="2286000"/>
            <a:ext cx="680357" cy="457200"/>
          </a:xfrm>
          <a:prstGeom prst="rect">
            <a:avLst/>
          </a:prstGeom>
          <a:noFill/>
        </p:spPr>
        <p:txBody>
          <a:bodyPr wrap="square" rtlCol="0">
            <a:prstTxWarp prst="textPlain">
              <a:avLst/>
            </a:prstTxWarp>
            <a:spAutoFit/>
          </a:bodyPr>
          <a:lstStyle/>
          <a:p>
            <a:r>
              <a:rPr lang="en-US" b="1" dirty="0">
                <a:latin typeface="Book Antiqua" pitchFamily="18" charset="0"/>
              </a:rPr>
              <a:t>go</a:t>
            </a:r>
          </a:p>
        </p:txBody>
      </p:sp>
    </p:spTree>
    <p:extLst>
      <p:ext uri="{BB962C8B-B14F-4D97-AF65-F5344CB8AC3E}">
        <p14:creationId xmlns:p14="http://schemas.microsoft.com/office/powerpoint/2010/main" val="39592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righ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7" grpId="0"/>
      <p:bldP spid="9"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0" name="Rectangle 9"/>
          <p:cNvSpPr/>
          <p:nvPr/>
        </p:nvSpPr>
        <p:spPr>
          <a:xfrm>
            <a:off x="5181600" y="0"/>
            <a:ext cx="85344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 y="124481"/>
            <a:ext cx="4495800" cy="683568"/>
          </a:xfrm>
          <a:prstGeom prst="rect">
            <a:avLst/>
          </a:prstGeom>
          <a:noFill/>
          <a:ln>
            <a:noFill/>
          </a:ln>
        </p:spPr>
        <p:txBody>
          <a:bodyPr wrap="square" rtlCol="0">
            <a:prstTxWarp prst="textPlain">
              <a:avLst/>
            </a:prstTxWarp>
            <a:spAutoFit/>
          </a:bodyPr>
          <a:lstStyle/>
          <a:p>
            <a:r>
              <a:rPr lang="en-US" b="1" u="sng" dirty="0">
                <a:latin typeface="Book Antiqua" pitchFamily="18" charset="0"/>
              </a:rPr>
              <a:t>Completing item -16</a:t>
            </a:r>
          </a:p>
        </p:txBody>
      </p:sp>
      <p:sp>
        <p:nvSpPr>
          <p:cNvPr id="3" name="TextBox 2"/>
          <p:cNvSpPr txBox="1"/>
          <p:nvPr/>
        </p:nvSpPr>
        <p:spPr>
          <a:xfrm>
            <a:off x="228600" y="829820"/>
            <a:ext cx="4746171" cy="520377"/>
          </a:xfrm>
          <a:prstGeom prst="rect">
            <a:avLst/>
          </a:prstGeom>
          <a:noFill/>
          <a:ln>
            <a:noFill/>
          </a:ln>
        </p:spPr>
        <p:txBody>
          <a:bodyPr wrap="square" rtlCol="0">
            <a:prstTxWarp prst="textPlain">
              <a:avLst/>
            </a:prstTxWarp>
            <a:spAutoFit/>
          </a:bodyPr>
          <a:lstStyle/>
          <a:p>
            <a:r>
              <a:rPr lang="en-US" b="1" dirty="0">
                <a:latin typeface="Book Antiqua" pitchFamily="18" charset="0"/>
              </a:rPr>
              <a:t>Use of ‘No sooner…..than’.</a:t>
            </a:r>
          </a:p>
        </p:txBody>
      </p:sp>
      <p:sp>
        <p:nvSpPr>
          <p:cNvPr id="4" name="TextBox 3"/>
          <p:cNvSpPr txBox="1"/>
          <p:nvPr/>
        </p:nvSpPr>
        <p:spPr>
          <a:xfrm>
            <a:off x="228600" y="6912114"/>
            <a:ext cx="13182600" cy="707886"/>
          </a:xfrm>
          <a:prstGeom prst="rect">
            <a:avLst/>
          </a:prstGeom>
          <a:noFill/>
          <a:ln>
            <a:noFill/>
          </a:ln>
        </p:spPr>
        <p:txBody>
          <a:bodyPr wrap="square" rtlCol="0">
            <a:prstTxWarp prst="textPlain">
              <a:avLst/>
            </a:prstTxWarp>
            <a:spAutoFit/>
          </a:bodyPr>
          <a:lstStyle/>
          <a:p>
            <a:r>
              <a:rPr lang="en-US" sz="4000" b="1" dirty="0">
                <a:solidFill>
                  <a:schemeClr val="bg1"/>
                </a:solidFill>
                <a:latin typeface="Book Antiqua" pitchFamily="18" charset="0"/>
              </a:rPr>
              <a:t>No sooner had he reached the station________________.</a:t>
            </a:r>
          </a:p>
        </p:txBody>
      </p:sp>
      <p:sp>
        <p:nvSpPr>
          <p:cNvPr id="5" name="TextBox 4"/>
          <p:cNvSpPr txBox="1"/>
          <p:nvPr/>
        </p:nvSpPr>
        <p:spPr>
          <a:xfrm>
            <a:off x="9067800" y="6912114"/>
            <a:ext cx="4572000" cy="620801"/>
          </a:xfrm>
          <a:prstGeom prst="rect">
            <a:avLst/>
          </a:prstGeom>
          <a:noFill/>
          <a:ln>
            <a:noFill/>
          </a:ln>
        </p:spPr>
        <p:txBody>
          <a:bodyPr wrap="square" rtlCol="0">
            <a:prstTxWarp prst="textPlain">
              <a:avLst/>
            </a:prstTxWarp>
            <a:spAutoFit/>
          </a:bodyPr>
          <a:lstStyle/>
          <a:p>
            <a:r>
              <a:rPr lang="en-US" sz="4000" b="1" dirty="0">
                <a:solidFill>
                  <a:schemeClr val="bg1"/>
                </a:solidFill>
                <a:latin typeface="Book Antiqua" pitchFamily="18" charset="0"/>
              </a:rPr>
              <a:t> than the train left.</a:t>
            </a:r>
          </a:p>
        </p:txBody>
      </p:sp>
      <p:sp>
        <p:nvSpPr>
          <p:cNvPr id="9" name="TextBox 8"/>
          <p:cNvSpPr txBox="1"/>
          <p:nvPr/>
        </p:nvSpPr>
        <p:spPr>
          <a:xfrm>
            <a:off x="5867400" y="233132"/>
            <a:ext cx="6858000" cy="1057735"/>
          </a:xfrm>
          <a:prstGeom prst="rect">
            <a:avLst/>
          </a:prstGeom>
          <a:noFill/>
        </p:spPr>
        <p:txBody>
          <a:bodyPr wrap="square" rtlCol="0">
            <a:prstTxWarp prst="textPlain">
              <a:avLst/>
            </a:prstTxWarp>
            <a:spAutoFit/>
          </a:bodyPr>
          <a:lstStyle/>
          <a:p>
            <a:r>
              <a:rPr lang="en-US" b="1" i="1" u="sng" dirty="0">
                <a:solidFill>
                  <a:srgbClr val="0E22E2"/>
                </a:solidFill>
                <a:latin typeface="Book Antiqua" pitchFamily="18" charset="0"/>
              </a:rPr>
              <a:t>Formation: </a:t>
            </a:r>
            <a:r>
              <a:rPr lang="en-US" b="1" dirty="0">
                <a:latin typeface="Book Antiqua" pitchFamily="18" charset="0"/>
              </a:rPr>
              <a:t>No sooner had + subject </a:t>
            </a:r>
          </a:p>
          <a:p>
            <a:r>
              <a:rPr lang="en-US" b="1" dirty="0">
                <a:latin typeface="Book Antiqua" pitchFamily="18" charset="0"/>
              </a:rPr>
              <a:t>+v</a:t>
            </a:r>
            <a:r>
              <a:rPr lang="en-US" b="1" baseline="-25000" dirty="0">
                <a:latin typeface="Book Antiqua" pitchFamily="18" charset="0"/>
              </a:rPr>
              <a:t>3</a:t>
            </a:r>
            <a:r>
              <a:rPr lang="en-US" b="1" dirty="0">
                <a:latin typeface="Book Antiqua" pitchFamily="18" charset="0"/>
              </a:rPr>
              <a:t> + extension + than + subject + v</a:t>
            </a:r>
            <a:r>
              <a:rPr lang="en-US" b="1" baseline="-25000" dirty="0">
                <a:latin typeface="Book Antiqua" pitchFamily="18" charset="0"/>
              </a:rPr>
              <a:t>2</a:t>
            </a:r>
            <a:r>
              <a:rPr lang="en-US" b="1" dirty="0">
                <a:latin typeface="Book Antiqua" pitchFamily="18" charset="0"/>
              </a:rPr>
              <a:t> </a:t>
            </a:r>
          </a:p>
        </p:txBody>
      </p:sp>
      <p:sp>
        <p:nvSpPr>
          <p:cNvPr id="11" name="Rectangle 10"/>
          <p:cNvSpPr/>
          <p:nvPr/>
        </p:nvSpPr>
        <p:spPr>
          <a:xfrm>
            <a:off x="5562600" y="124482"/>
            <a:ext cx="7543800" cy="1225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36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1076</Words>
  <Application>Microsoft Office PowerPoint</Application>
  <PresentationFormat>Custom</PresentationFormat>
  <Paragraphs>152</Paragraphs>
  <Slides>18</Slides>
  <Notes>18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Book Antiqua</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Uday Krishna Das</dc:creator>
  <cp:lastModifiedBy>Windows User</cp:lastModifiedBy>
  <cp:revision>103</cp:revision>
  <dcterms:created xsi:type="dcterms:W3CDTF">2015-11-30T00:43:24Z</dcterms:created>
  <dcterms:modified xsi:type="dcterms:W3CDTF">2021-09-30T15:54:58Z</dcterms:modified>
</cp:coreProperties>
</file>