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336" r:id="rId3"/>
    <p:sldId id="337" r:id="rId4"/>
    <p:sldId id="316" r:id="rId5"/>
    <p:sldId id="283" r:id="rId6"/>
    <p:sldId id="257" r:id="rId7"/>
    <p:sldId id="340" r:id="rId8"/>
    <p:sldId id="341" r:id="rId9"/>
    <p:sldId id="343" r:id="rId10"/>
    <p:sldId id="342" r:id="rId11"/>
    <p:sldId id="333" r:id="rId12"/>
    <p:sldId id="290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C4B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7" autoAdjust="0"/>
  </p:normalViewPr>
  <p:slideViewPr>
    <p:cSldViewPr snapToGrid="0">
      <p:cViewPr varScale="1">
        <p:scale>
          <a:sx n="79" d="100"/>
          <a:sy n="79" d="100"/>
        </p:scale>
        <p:origin x="9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F7B4B-AA97-46D5-96E7-C1F654611709}" type="datetime9">
              <a:rPr lang="en-US" smtClean="0"/>
              <a:pPr/>
              <a:t>9/30/2021 12:24:04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C0543-6AD1-4DFD-AA35-55A8B6166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535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30F84-54F1-4E0C-9CAF-1335414542A7}" type="datetime9">
              <a:rPr lang="en-US" smtClean="0"/>
              <a:pPr/>
              <a:t>9/30/2021 12:24:03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522C5-B062-47D1-A88D-D20D298A5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556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CA8111-D992-4A5C-90FD-A9C897A4DB63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0C2-89AF-4E50-952E-69AB8F1E3753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544-9BB9-4BCE-A816-7D80F967E0B4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111-D992-4A5C-90FD-A9C897A4DB63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D848-07F1-47F2-AA14-17CB3CFD031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5793-986F-4DB4-9741-ABB5F02DD1A7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9A02-4B24-4DA1-B53B-7A347D7DD079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5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B80-C2A2-4723-A51B-4153391E6EF9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1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01F9-D940-4640-A9ED-0B52BD97EF3E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9E45-15E1-415F-826A-923EBC6AA80C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A0C3-D103-4D57-BAA8-62029B412BA9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D848-07F1-47F2-AA14-17CB3CFD031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0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7BCE-4DB1-4270-832D-5C1854FB6D0A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0C2-89AF-4E50-952E-69AB8F1E3753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0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544-9BB9-4BCE-A816-7D80F967E0B4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9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5793-986F-4DB4-9741-ABB5F02DD1A7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9A02-4B24-4DA1-B53B-7A347D7DD079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7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B80-C2A2-4723-A51B-4153391E6EF9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01F9-D940-4640-A9ED-0B52BD97EF3E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9E45-15E1-415F-826A-923EBC6AA80C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6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A0C3-D103-4D57-BAA8-62029B412BA9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7BCE-4DB1-4270-832D-5C1854FB6D0A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0BF1E0-0DEB-4979-9E8E-DA4A16CA1A8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6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F1E0-0DEB-4979-9E8E-DA4A16CA1A8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B064-1843-481D-9584-5A549496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9E45-15E1-415F-826A-923EBC6AA80C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992" y="850231"/>
            <a:ext cx="7122695" cy="6157817"/>
          </a:xfrm>
          <a:prstGeom prst="rect">
            <a:avLst/>
          </a:prstGeom>
        </p:spPr>
      </p:pic>
      <p:sp>
        <p:nvSpPr>
          <p:cNvPr id="13" name="Round Single Corner Rectangle 12"/>
          <p:cNvSpPr/>
          <p:nvPr/>
        </p:nvSpPr>
        <p:spPr>
          <a:xfrm>
            <a:off x="4912894" y="341561"/>
            <a:ext cx="7395412" cy="12954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50" y="1860960"/>
            <a:ext cx="5522250" cy="41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04" y="218995"/>
            <a:ext cx="11830930" cy="62460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Multiply 2"/>
          <p:cNvSpPr/>
          <p:nvPr/>
        </p:nvSpPr>
        <p:spPr>
          <a:xfrm>
            <a:off x="3635333" y="3202924"/>
            <a:ext cx="508000" cy="5035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3598398" y="4217850"/>
            <a:ext cx="481117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048532" y="4000181"/>
            <a:ext cx="507119" cy="5358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4014148">
            <a:off x="8497672" y="2616422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9477" y="2059895"/>
            <a:ext cx="9349958" cy="2736229"/>
            <a:chOff x="1080156" y="1624820"/>
            <a:chExt cx="6912752" cy="2339454"/>
          </a:xfrm>
        </p:grpSpPr>
        <p:sp>
          <p:nvSpPr>
            <p:cNvPr id="8" name="TextBox 7"/>
            <p:cNvSpPr txBox="1"/>
            <p:nvPr/>
          </p:nvSpPr>
          <p:spPr>
            <a:xfrm>
              <a:off x="1080156" y="1624820"/>
              <a:ext cx="6912752" cy="4999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১ </a:t>
              </a:r>
              <a:r>
                <a:rPr lang="bn-IN" sz="3200" b="1" dirty="0"/>
                <a:t>। </a:t>
              </a:r>
              <a:r>
                <a:rPr lang="bn-IN" sz="3200" dirty="0"/>
                <a:t>মার্কি টুল মোট কয়টি</a:t>
              </a:r>
              <a:r>
                <a:rPr lang="en-US" sz="3200" dirty="0"/>
                <a:t>?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8960" y="2598994"/>
              <a:ext cx="1213582" cy="4473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bn-IN" sz="2800" dirty="0"/>
                <a:t>দুইটি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2896" y="2533117"/>
              <a:ext cx="1132701" cy="4473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bn-IN" sz="2800" dirty="0"/>
                <a:t>চারটি</a:t>
              </a:r>
              <a:r>
                <a:rPr lang="en-US" sz="2800" dirty="0" smtClean="0"/>
                <a:t> </a:t>
              </a:r>
              <a:r>
                <a:rPr lang="bn-IN" sz="2800" dirty="0" smtClean="0"/>
                <a:t> 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6465" y="3516925"/>
              <a:ext cx="896862" cy="4473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/>
                <a:t>ছয়টি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2896" y="3357382"/>
              <a:ext cx="999074" cy="4473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bn-IN" sz="2800" dirty="0"/>
                <a:t>আটটি</a:t>
              </a:r>
              <a:endParaRPr lang="en-US" sz="2800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1263960" y="2730651"/>
              <a:ext cx="351853" cy="269702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64516" y="2571492"/>
              <a:ext cx="329592" cy="29907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10315" y="3448745"/>
              <a:ext cx="259143" cy="355986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75510" y="3346554"/>
              <a:ext cx="329911" cy="34697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 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952820" y="3064203"/>
            <a:ext cx="461097" cy="5600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 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892517" y="558927"/>
            <a:ext cx="5451925" cy="754744"/>
          </a:xfrm>
          <a:prstGeom prst="wedgeRectCallout">
            <a:avLst>
              <a:gd name="adj1" fmla="val 57305"/>
              <a:gd name="adj2" fmla="val 11437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1995D"/>
                </a:solidFill>
              </a:rPr>
              <a:t>মূল্যায়ন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1995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42239" y="548596"/>
            <a:ext cx="4229902" cy="1135744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69477" y="1420480"/>
            <a:ext cx="10772580" cy="4937760"/>
            <a:chOff x="1113134" y="651247"/>
            <a:chExt cx="10592972" cy="4937760"/>
          </a:xfrm>
        </p:grpSpPr>
        <p:sp>
          <p:nvSpPr>
            <p:cNvPr id="36" name="TextBox 35"/>
            <p:cNvSpPr txBox="1"/>
            <p:nvPr/>
          </p:nvSpPr>
          <p:spPr>
            <a:xfrm>
              <a:off x="1113134" y="651247"/>
              <a:ext cx="10592972" cy="49377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61962" y="1323051"/>
              <a:ext cx="9772875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b="1" dirty="0"/>
                <a:t>২ । </a:t>
              </a:r>
              <a:r>
                <a:rPr lang="en-US" sz="3200" dirty="0"/>
                <a:t>Photoshop </a:t>
              </a:r>
              <a:r>
                <a:rPr lang="bn-IN" sz="3200" dirty="0"/>
                <a:t>এ সম্পাদানের প্রায় প্রতিটি পর্যায় কোনটির মাধ্যমে কাজ করতে </a:t>
              </a:r>
              <a:r>
                <a:rPr lang="bn-IN" sz="3200" dirty="0" smtClean="0"/>
                <a:t>হয় </a:t>
              </a:r>
              <a:r>
                <a:rPr lang="en-US" sz="3200" dirty="0" smtClean="0"/>
                <a:t>?</a:t>
              </a:r>
              <a:endParaRPr lang="en-US" sz="3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0999" y="3099929"/>
              <a:ext cx="149134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/>
                <a:t>Lasso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76611" y="3772504"/>
              <a:ext cx="1711919" cy="5490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r>
                <a:rPr lang="en-US" sz="2800" b="1" dirty="0"/>
                <a:t>Layer</a:t>
              </a:r>
              <a:endPara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69486" y="3794904"/>
              <a:ext cx="1682853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/>
                <a:t>Stroke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78868" y="3087019"/>
              <a:ext cx="1809662" cy="5490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r>
                <a:rPr lang="bn-IN" sz="2800" dirty="0" smtClean="0"/>
                <a:t> </a:t>
              </a:r>
              <a:r>
                <a:rPr lang="en-US" sz="2800" b="1" dirty="0"/>
                <a:t>Marquee</a:t>
              </a:r>
              <a:endPara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611392" y="3120127"/>
              <a:ext cx="564994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802716" y="3144358"/>
              <a:ext cx="564994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 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682175" y="3891075"/>
              <a:ext cx="564994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993770" y="3825230"/>
              <a:ext cx="445504" cy="423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Multiply 45"/>
          <p:cNvSpPr/>
          <p:nvPr/>
        </p:nvSpPr>
        <p:spPr>
          <a:xfrm>
            <a:off x="4274307" y="3889290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4218802" y="4521240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9424438" y="3702125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 rot="18896718">
            <a:off x="9431780" y="4498662"/>
            <a:ext cx="890305" cy="345635"/>
          </a:xfrm>
          <a:prstGeom prst="corner">
            <a:avLst>
              <a:gd name="adj1" fmla="val 28504"/>
              <a:gd name="adj2" fmla="val 256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940764" y="4568011"/>
            <a:ext cx="455179" cy="4455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705" y="1380423"/>
            <a:ext cx="11830930" cy="5514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771017" y="2403738"/>
            <a:ext cx="9379807" cy="3631100"/>
            <a:chOff x="1817846" y="1611973"/>
            <a:chExt cx="9379807" cy="3631100"/>
          </a:xfrm>
        </p:grpSpPr>
        <p:sp>
          <p:nvSpPr>
            <p:cNvPr id="53" name="TextBox 52"/>
            <p:cNvSpPr txBox="1"/>
            <p:nvPr/>
          </p:nvSpPr>
          <p:spPr>
            <a:xfrm>
              <a:off x="1817847" y="1611973"/>
              <a:ext cx="937980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b="1" dirty="0" smtClean="0"/>
                <a:t>৩ </a:t>
              </a:r>
              <a:r>
                <a:rPr lang="bn-IN" sz="3200" b="1" dirty="0"/>
                <a:t>। </a:t>
              </a:r>
              <a:r>
                <a:rPr lang="bn-IN" sz="3200" dirty="0"/>
                <a:t>এডোবি </a:t>
              </a:r>
              <a:r>
                <a:rPr lang="bn-IN" sz="3200" dirty="0" smtClean="0"/>
                <a:t>ইলাস্ট্রেটরে-</a:t>
              </a:r>
            </a:p>
            <a:p>
              <a:pPr algn="just"/>
              <a:r>
                <a:rPr lang="en-US" sz="3200" dirty="0" smtClean="0"/>
                <a:t> </a:t>
              </a:r>
              <a:r>
                <a:rPr lang="en-US" sz="3600" dirty="0" err="1" smtClean="0"/>
                <a:t>i</a:t>
              </a:r>
              <a:r>
                <a:rPr lang="en-US" sz="2800" dirty="0" smtClean="0"/>
                <a:t>) </a:t>
              </a:r>
              <a:r>
                <a:rPr lang="bn-IN" sz="2800" dirty="0"/>
                <a:t> </a:t>
              </a:r>
              <a:r>
                <a:rPr lang="en-US" sz="2800" dirty="0" smtClean="0"/>
                <a:t> </a:t>
              </a:r>
              <a:r>
                <a:rPr lang="bn-IN" sz="2800" dirty="0"/>
                <a:t>ছবি সম্পাদনার সুযোগ প্রায় নেই বললেই </a:t>
              </a:r>
              <a:r>
                <a:rPr lang="bn-IN" sz="2800" dirty="0" smtClean="0"/>
                <a:t>চলে </a:t>
              </a:r>
              <a:endParaRPr lang="en-US" sz="2800" dirty="0" smtClean="0"/>
            </a:p>
            <a:p>
              <a:r>
                <a:rPr lang="en-US" sz="2800" dirty="0" smtClean="0"/>
                <a:t>ii) </a:t>
              </a:r>
              <a:r>
                <a:rPr lang="bn-IN" sz="2800" dirty="0" smtClean="0"/>
                <a:t>  ছবি </a:t>
              </a:r>
              <a:r>
                <a:rPr lang="bn-IN" sz="2800" dirty="0"/>
                <a:t>সম্পাদনের প্রচুর সুযোগ</a:t>
              </a:r>
              <a:endParaRPr lang="en-US" sz="2800" dirty="0" smtClean="0"/>
            </a:p>
            <a:p>
              <a:r>
                <a:rPr lang="en-US" sz="2800" dirty="0" smtClean="0"/>
                <a:t>iii)</a:t>
              </a:r>
              <a:r>
                <a:rPr lang="bn-IN" sz="2800" dirty="0" smtClean="0"/>
                <a:t>  প্রধান </a:t>
              </a:r>
              <a:r>
                <a:rPr lang="bn-IN" sz="2800" dirty="0"/>
                <a:t>কাজই হচ্ছে অঙ্কন শিল্পের </a:t>
              </a:r>
              <a:r>
                <a:rPr lang="bn-IN" sz="2800" dirty="0" smtClean="0"/>
                <a:t>কাজ</a:t>
              </a:r>
              <a:endParaRPr lang="en-US" sz="2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31707" y="4260657"/>
              <a:ext cx="1505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/>
                <a:t> 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 </a:t>
              </a:r>
              <a:r>
                <a:rPr lang="bn-IN" sz="2800" dirty="0" smtClean="0"/>
                <a:t>ও </a:t>
              </a:r>
              <a:r>
                <a:rPr lang="en-US" sz="2800" dirty="0" smtClean="0"/>
                <a:t> ii   </a:t>
              </a:r>
              <a:endParaRPr lang="en-US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76166" y="3974645"/>
              <a:ext cx="1808096" cy="444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 </a:t>
              </a:r>
              <a:r>
                <a:rPr lang="bn-IN" sz="2800" dirty="0" smtClean="0"/>
                <a:t> ও </a:t>
              </a:r>
              <a:r>
                <a:rPr lang="en-US" sz="2800" dirty="0" smtClean="0"/>
                <a:t>iii</a:t>
              </a:r>
              <a:endParaRPr lang="en-US" sz="2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98848" y="4798156"/>
              <a:ext cx="1584050" cy="444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smtClean="0"/>
                <a:t>ii </a:t>
              </a:r>
              <a:r>
                <a:rPr lang="bn-IN" sz="2800" dirty="0" smtClean="0"/>
                <a:t> ও </a:t>
              </a:r>
              <a:r>
                <a:rPr lang="en-US" sz="2800" dirty="0" smtClean="0"/>
                <a:t>iii  </a:t>
              </a:r>
              <a:endParaRPr lang="en-US" sz="2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09709" y="4777600"/>
              <a:ext cx="2039931" cy="444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i</a:t>
              </a:r>
              <a:r>
                <a:rPr lang="bn-IN" sz="2800" dirty="0" smtClean="0"/>
                <a:t> ,</a:t>
              </a:r>
              <a:r>
                <a:rPr lang="en-US" sz="2800" dirty="0" smtClean="0"/>
                <a:t> ii </a:t>
              </a:r>
              <a:r>
                <a:rPr lang="bn-IN" sz="2800" dirty="0" smtClean="0"/>
                <a:t> ও </a:t>
              </a:r>
              <a:r>
                <a:rPr lang="en-US" sz="2800" dirty="0" smtClean="0"/>
                <a:t>iii</a:t>
              </a:r>
              <a:endParaRPr lang="en-US" sz="2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17846" y="3401395"/>
              <a:ext cx="5645355" cy="444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নিচের কোনটি সঠিক ? </a:t>
              </a:r>
              <a:endParaRPr lang="en-US" sz="2800" dirty="0"/>
            </a:p>
          </p:txBody>
        </p:sp>
      </p:grpSp>
      <p:sp>
        <p:nvSpPr>
          <p:cNvPr id="59" name="Multiply 58"/>
          <p:cNvSpPr/>
          <p:nvPr/>
        </p:nvSpPr>
        <p:spPr>
          <a:xfrm>
            <a:off x="8258938" y="5430247"/>
            <a:ext cx="492328" cy="532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203893" y="4627522"/>
            <a:ext cx="492328" cy="532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3943726" y="5049405"/>
            <a:ext cx="492328" cy="532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alf Frame 61"/>
          <p:cNvSpPr/>
          <p:nvPr/>
        </p:nvSpPr>
        <p:spPr>
          <a:xfrm rot="14014148">
            <a:off x="4455351" y="5195876"/>
            <a:ext cx="254461" cy="94150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1840399" y="4993779"/>
            <a:ext cx="473766" cy="3812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589113" y="4855937"/>
            <a:ext cx="473766" cy="3648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771017" y="5676902"/>
            <a:ext cx="473766" cy="3812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গ 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79054" y="5571118"/>
            <a:ext cx="473766" cy="3812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ঘ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755810" y="5649629"/>
            <a:ext cx="473766" cy="4130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 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 animBg="1"/>
      <p:bldP spid="18" grpId="0" animBg="1"/>
      <p:bldP spid="1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2086" y="510692"/>
            <a:ext cx="10062028" cy="5821763"/>
            <a:chOff x="620486" y="1352521"/>
            <a:chExt cx="10062028" cy="49587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86" y="1352521"/>
              <a:ext cx="9782628" cy="302098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620486" y="1726623"/>
              <a:ext cx="9983930" cy="4584627"/>
              <a:chOff x="-405978" y="1617804"/>
              <a:chExt cx="10058824" cy="430049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63651" y="4221563"/>
                <a:ext cx="9289195" cy="1696740"/>
              </a:xfrm>
              <a:prstGeom prst="rect">
                <a:avLst/>
              </a:prstGeom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bn-IN" sz="4400" b="1" dirty="0" smtClean="0">
                    <a:solidFill>
                      <a:srgbClr val="7030A0"/>
                    </a:solidFill>
                  </a:rPr>
                  <a:t>আজকের ক্লাসে আলোচনা হয় নাই এডোবি </a:t>
                </a:r>
                <a:r>
                  <a:rPr lang="bn-IN" sz="4400" b="1" dirty="0">
                    <a:solidFill>
                      <a:srgbClr val="7030A0"/>
                    </a:solidFill>
                  </a:rPr>
                  <a:t>ইলাস্ট্রেটর </a:t>
                </a:r>
                <a:r>
                  <a:rPr lang="bn-IN" sz="4400" b="1" dirty="0" smtClean="0">
                    <a:solidFill>
                      <a:srgbClr val="7030A0"/>
                    </a:solidFill>
                  </a:rPr>
                  <a:t>এর </a:t>
                </a:r>
                <a:r>
                  <a:rPr lang="bn-IN" sz="4400" b="1" dirty="0">
                    <a:solidFill>
                      <a:srgbClr val="7030A0"/>
                    </a:solidFill>
                  </a:rPr>
                  <a:t>এমন ০৫টি </a:t>
                </a:r>
                <a:r>
                  <a:rPr lang="en-US" sz="4400" b="1" dirty="0" smtClean="0">
                    <a:solidFill>
                      <a:srgbClr val="7030A0"/>
                    </a:solidFill>
                  </a:rPr>
                  <a:t>TOOL</a:t>
                </a:r>
                <a:r>
                  <a:rPr lang="bn-IN" sz="4400" b="1" dirty="0" smtClean="0">
                    <a:solidFill>
                      <a:srgbClr val="7030A0"/>
                    </a:solidFill>
                  </a:rPr>
                  <a:t> সম্পর্কে লিখে আনবে </a:t>
                </a:r>
                <a:r>
                  <a:rPr lang="bn-IN" sz="4400" b="1" dirty="0" smtClean="0">
                    <a:ln w="0"/>
                    <a:solidFill>
                      <a:srgbClr val="7030A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4400" b="1" dirty="0" smtClean="0">
                    <a:ln w="0"/>
                    <a:solidFill>
                      <a:srgbClr val="7030A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400" b="1" dirty="0">
                  <a:ln w="0"/>
                  <a:solidFill>
                    <a:srgbClr val="7030A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-405978" y="1617804"/>
                <a:ext cx="9874293" cy="2114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bn-BD" sz="16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1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FEDD-C260-4D4D-B051-4A4A3C5B891D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Khandoker</a:t>
            </a:r>
            <a:r>
              <a:rPr lang="en-US" dirty="0" smtClean="0"/>
              <a:t> </a:t>
            </a:r>
            <a:r>
              <a:rPr lang="en-US" dirty="0" err="1" smtClean="0"/>
              <a:t>Mufakkher</a:t>
            </a:r>
            <a:r>
              <a:rPr lang="en-US" dirty="0" smtClean="0"/>
              <a:t> Hossain/  01911689503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96699" y="6485258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Suren</a:t>
            </a:r>
            <a:r>
              <a:rPr lang="en-US" dirty="0" smtClean="0"/>
              <a:t> Mondal-01739631843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8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9E45-15E1-415F-826A-923EBC6AA80C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48513" y="0"/>
            <a:ext cx="8933688" cy="6035040"/>
            <a:chOff x="1969374" y="3518352"/>
            <a:chExt cx="6370043" cy="3791134"/>
          </a:xfrm>
        </p:grpSpPr>
        <p:sp>
          <p:nvSpPr>
            <p:cNvPr id="6" name="7-Point Star 5"/>
            <p:cNvSpPr/>
            <p:nvPr/>
          </p:nvSpPr>
          <p:spPr>
            <a:xfrm>
              <a:off x="1969374" y="3518352"/>
              <a:ext cx="6370043" cy="3791134"/>
            </a:xfrm>
            <a:prstGeom prst="star7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r>
                <a:rPr lang="bn-IN" sz="16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2827" y="4811652"/>
              <a:ext cx="3619142" cy="1155692"/>
            </a:xfrm>
            <a:prstGeom prst="rect">
              <a:avLst/>
            </a:prstGeom>
          </p:spPr>
        </p:pic>
      </p:grpSp>
      <p:sp>
        <p:nvSpPr>
          <p:cNvPr id="9" name="Footer Placeholder 5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rgbClr val="002060"/>
                </a:solidFill>
              </a:rPr>
              <a:t>Suren</a:t>
            </a:r>
            <a:r>
              <a:rPr lang="en-US" sz="1600" dirty="0" smtClean="0">
                <a:solidFill>
                  <a:srgbClr val="002060"/>
                </a:solidFill>
              </a:rPr>
              <a:t> Mondal-01739631843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9E45-15E1-415F-826A-923EBC6AA80C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533399" y="381000"/>
            <a:ext cx="11423407" cy="1042416"/>
          </a:xfrm>
          <a:prstGeom prst="beve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667530" y="1615190"/>
            <a:ext cx="5874895" cy="4495800"/>
          </a:xfrm>
          <a:prstGeom prst="beve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সুরেন মন্ডল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চরদৌলত খান মাধ্যমিক বালিকা বিদ্যালয়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surenmondal43@gmail.com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01739631843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95299" y="1611086"/>
            <a:ext cx="5081041" cy="4495800"/>
          </a:xfrm>
          <a:prstGeom prst="beve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84" y="2526612"/>
            <a:ext cx="2629516" cy="262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B643-F03D-4001-8C49-79E616E3DD3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5844" y="6049297"/>
            <a:ext cx="4114800" cy="880162"/>
          </a:xfrm>
        </p:spPr>
        <p:txBody>
          <a:bodyPr/>
          <a:lstStyle/>
          <a:p>
            <a:r>
              <a:rPr lang="en-US" dirty="0" smtClean="0"/>
              <a:t>Khandoker Mufakkher Hossain/  01911689503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0620" y="6302695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98699" y="2077238"/>
            <a:ext cx="8546958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Vrinda" panose="02000500000000020004" pitchFamily="2" charset="0"/>
                <a:ea typeface="Times New Roman" panose="02020603050405020304" pitchFamily="18" charset="0"/>
              </a:rPr>
              <a:t>তোমরা ছবি গুলো মনোযোগ দিয়ে দেকে বল এই ছবিগুলো কোন প্রোগ্রাম দিয়ে তৈরী ?</a:t>
            </a:r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21" y="442258"/>
            <a:ext cx="6258074" cy="5662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47" y="429014"/>
            <a:ext cx="7214816" cy="623880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34386" y="266067"/>
            <a:ext cx="12053746" cy="64017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bn-IN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গ্রাফিক্স বা</a:t>
            </a:r>
            <a:r>
              <a:rPr lang="en-US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 </a:t>
            </a:r>
            <a:r>
              <a:rPr lang="en-US" sz="8000" dirty="0" err="1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ইলাস্ট্রেটর</a:t>
            </a:r>
            <a:r>
              <a:rPr lang="bn-IN" sz="6600" dirty="0">
                <a:latin typeface="Vrinda" panose="02000500000000020004" pitchFamily="2" charset="0"/>
                <a:ea typeface="Times New Roman" panose="02020603050405020304" pitchFamily="18" charset="0"/>
              </a:rPr>
              <a:t> প্রোগ্রাম দিয়ে তৈরী</a:t>
            </a:r>
            <a:r>
              <a:rPr lang="en-US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 </a:t>
            </a:r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endParaRPr lang="bn-IN" sz="6600" dirty="0"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12388132" cy="82176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endParaRPr lang="bn-IN" sz="6600" dirty="0"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bn-IN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তাহলে আজকের </a:t>
            </a:r>
            <a:r>
              <a:rPr lang="bn-IN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পাঠ-</a:t>
            </a:r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6600" dirty="0" err="1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এডৌবি</a:t>
            </a:r>
            <a:r>
              <a:rPr lang="en-US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 </a:t>
            </a:r>
            <a:r>
              <a:rPr lang="en-US" sz="6600" dirty="0" err="1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ইলাস্ট্রেটর</a:t>
            </a:r>
            <a:r>
              <a:rPr lang="en-US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 </a:t>
            </a:r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(Adobe Illustrator</a:t>
            </a:r>
            <a:r>
              <a:rPr lang="en-US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)</a:t>
            </a:r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bn-IN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শ্রেনিঃ৯-১০</a:t>
            </a:r>
            <a:endParaRPr lang="bn-IN" sz="6600" dirty="0" smtClean="0">
              <a:effectLst/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endParaRPr lang="bn-IN" sz="6600" dirty="0">
              <a:latin typeface="Vrinda" panose="02000500000000020004" pitchFamily="2" charset="0"/>
              <a:ea typeface="Times New Roman" panose="02020603050405020304" pitchFamily="18" charset="0"/>
            </a:endParaRPr>
          </a:p>
          <a:p>
            <a:pPr algn="ctr"/>
            <a:r>
              <a:rPr lang="bn-IN" sz="66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068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4451" y="259117"/>
            <a:ext cx="430217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Aharoni" panose="02010803020104030203" pitchFamily="2" charset="-79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2652" y="1618402"/>
            <a:ext cx="6561412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এই পাঠ শেষে শিক্ষার্থীরা -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684" y="2647633"/>
            <a:ext cx="105997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2"/>
              </a:rPr>
              <a:t>১</a:t>
            </a:r>
            <a:r>
              <a:rPr lang="bn-IN" sz="2800" b="1" dirty="0">
                <a:latin typeface="Nikosh2"/>
              </a:rPr>
              <a:t>। </a:t>
            </a:r>
            <a:r>
              <a:rPr lang="bn-IN" sz="2800" dirty="0"/>
              <a:t>গ্রাফিক্স ডিজাইন সফটওয়্যার </a:t>
            </a:r>
            <a:r>
              <a:rPr lang="bn-IN" sz="2800" dirty="0" smtClean="0"/>
              <a:t>‘ইলাস্ট্রেটর’ এর ধারণা ব্যাখ্যা </a:t>
            </a:r>
            <a:r>
              <a:rPr lang="bn-IN" sz="2800" dirty="0" smtClean="0">
                <a:latin typeface="Nikosh2"/>
              </a:rPr>
              <a:t>পারবে ।</a:t>
            </a:r>
          </a:p>
          <a:p>
            <a:r>
              <a:rPr lang="bn-IN" sz="2800" dirty="0" smtClean="0">
                <a:latin typeface="Nikosh2"/>
              </a:rPr>
              <a:t>২ । </a:t>
            </a:r>
            <a:r>
              <a:rPr lang="bn-IN" sz="2800" dirty="0"/>
              <a:t>গ্রাফিক্স ডিজাইন সফটওয়্যার ‘ইলাস্ট্রেটর</a:t>
            </a:r>
            <a:r>
              <a:rPr lang="bn-IN" sz="2800" dirty="0" smtClean="0"/>
              <a:t>’ ব্যবহারের কৌশল </a:t>
            </a:r>
            <a:r>
              <a:rPr lang="bn-IN" sz="2800" dirty="0" smtClean="0">
                <a:latin typeface="Nikosh2"/>
              </a:rPr>
              <a:t>বর্ননা করতে পারবে ।</a:t>
            </a:r>
          </a:p>
          <a:p>
            <a:r>
              <a:rPr lang="bn-IN" sz="2800" b="1" dirty="0" smtClean="0">
                <a:latin typeface="Nikosh2"/>
              </a:rPr>
              <a:t>৩ । </a:t>
            </a:r>
            <a:r>
              <a:rPr lang="bn-IN" sz="2800" dirty="0"/>
              <a:t>গ্রাফিক্স ডিজাইন সফটওয়্যার ‘</a:t>
            </a:r>
            <a:r>
              <a:rPr lang="bn-IN" sz="2800" dirty="0" smtClean="0"/>
              <a:t>ইলাস্ট্রেটর’ বিভিন্ন টুলসের ব্যবহার</a:t>
            </a:r>
            <a:r>
              <a:rPr lang="bn-IN" sz="2800" b="1" dirty="0" smtClean="0">
                <a:latin typeface="Nikosh2"/>
              </a:rPr>
              <a:t> </a:t>
            </a:r>
            <a:r>
              <a:rPr lang="bn-IN" sz="2800" dirty="0">
                <a:latin typeface="Nikosh2"/>
              </a:rPr>
              <a:t>বর্ননা করতে পারবে । </a:t>
            </a:r>
            <a:endParaRPr lang="bn-IN" sz="2800" dirty="0" smtClean="0">
              <a:latin typeface="Nikosh2"/>
            </a:endParaRPr>
          </a:p>
          <a:p>
            <a:r>
              <a:rPr lang="bn-IN" sz="2800" b="1" dirty="0" smtClean="0">
                <a:latin typeface="Nikosh2"/>
              </a:rPr>
              <a:t>৪। </a:t>
            </a:r>
            <a:r>
              <a:rPr lang="bn-IN" sz="2800" dirty="0"/>
              <a:t>গ্রাফিক্স ডিজাইন সফটওয়্যার ‘ইলাস্ট্রেটর’ </a:t>
            </a:r>
            <a:r>
              <a:rPr lang="bn-IN" sz="2800" dirty="0" smtClean="0"/>
              <a:t>ব্যবহার করে সৃজনশীল চিত্র ও অঙ্কন ও উপস্থাপন </a:t>
            </a:r>
            <a:r>
              <a:rPr lang="bn-IN" sz="2800" dirty="0" smtClean="0">
                <a:latin typeface="Nikosh2"/>
              </a:rPr>
              <a:t>করতে </a:t>
            </a:r>
            <a:r>
              <a:rPr lang="bn-IN" sz="2800" dirty="0">
                <a:latin typeface="Nikosh2"/>
              </a:rPr>
              <a:t>পারবে </a:t>
            </a:r>
            <a:r>
              <a:rPr lang="bn-IN" sz="2800" dirty="0" smtClean="0">
                <a:latin typeface="Nikosh2"/>
              </a:rPr>
              <a:t>।</a:t>
            </a:r>
            <a:endParaRPr lang="bn-IN" sz="2800" b="1" dirty="0">
              <a:latin typeface="Nikosh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65D4-040E-47A0-A09F-D815EAB2658D}" type="datetime1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Suren</a:t>
            </a:r>
            <a:r>
              <a:rPr lang="en-US" dirty="0" smtClean="0"/>
              <a:t> Mondal-01739631843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1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7" y="748286"/>
            <a:ext cx="11508921" cy="5973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3364" y="207716"/>
            <a:ext cx="7145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bn-IN" sz="3200" dirty="0">
                <a:solidFill>
                  <a:srgbClr val="00B0F0"/>
                </a:solidFill>
                <a:latin typeface="vrinda" panose="02000500000000020004" pitchFamily="2" charset="0"/>
              </a:rPr>
              <a:t>এডৌবি</a:t>
            </a:r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bn-IN" sz="3200" dirty="0">
                <a:solidFill>
                  <a:srgbClr val="00B0F0"/>
                </a:solidFill>
                <a:latin typeface="vrinda" panose="02000500000000020004" pitchFamily="2" charset="0"/>
              </a:rPr>
              <a:t>ইলাস্টেটর</a:t>
            </a:r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bn-IN" sz="3200" dirty="0">
                <a:solidFill>
                  <a:srgbClr val="00B0F0"/>
                </a:solidFill>
                <a:latin typeface="vrinda" panose="02000500000000020004" pitchFamily="2" charset="0"/>
              </a:rPr>
              <a:t>এর</a:t>
            </a:r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bn-IN" sz="3200" dirty="0">
                <a:solidFill>
                  <a:srgbClr val="00B0F0"/>
                </a:solidFill>
                <a:latin typeface="vrinda" panose="02000500000000020004" pitchFamily="2" charset="0"/>
              </a:rPr>
              <a:t>প্রাণ</a:t>
            </a:r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bn-IN" sz="3200" dirty="0">
                <a:solidFill>
                  <a:srgbClr val="00B0F0"/>
                </a:solidFill>
                <a:latin typeface="vrinda" panose="02000500000000020004" pitchFamily="2" charset="0"/>
              </a:rPr>
              <a:t>তথা</a:t>
            </a:r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bn-IN" sz="3200" dirty="0">
                <a:solidFill>
                  <a:srgbClr val="00B0F0"/>
                </a:solidFill>
                <a:latin typeface="vrinda" panose="02000500000000020004" pitchFamily="2" charset="0"/>
              </a:rPr>
              <a:t>টুল</a:t>
            </a:r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</a:t>
            </a:r>
            <a:r>
              <a:rPr lang="bn-IN" sz="3200" dirty="0">
                <a:solidFill>
                  <a:srgbClr val="00B0F0"/>
                </a:solidFill>
                <a:latin typeface="vrinda" panose="02000500000000020004" pitchFamily="2" charset="0"/>
              </a:rPr>
              <a:t>বক্স</a:t>
            </a:r>
            <a:r>
              <a:rPr lang="bn-IN" sz="3200" dirty="0">
                <a:solidFill>
                  <a:srgbClr val="00B0F0"/>
                </a:solidFill>
                <a:latin typeface="verdana" panose="020B0604030504040204" pitchFamily="34" charset="0"/>
              </a:rPr>
              <a:t>  </a:t>
            </a:r>
            <a:r>
              <a:rPr lang="bn-IN" sz="3200" dirty="0" smtClean="0">
                <a:solidFill>
                  <a:srgbClr val="00B0F0"/>
                </a:solidFill>
                <a:latin typeface="verdana" panose="020B0604030504040204" pitchFamily="34" charset="0"/>
              </a:rPr>
              <a:t> </a:t>
            </a:r>
            <a:endParaRPr lang="bn-IN" sz="3200" dirty="0">
              <a:solidFill>
                <a:srgbClr val="00B0F0"/>
              </a:solidFill>
              <a:latin typeface="Helvetica Neue Ligh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1BB9-4918-4741-BFBE-0B0C23B69309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6699" y="6485258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2" descr="Image result for à¦à¦²à¦¾à¦¸à§à¦à§à¦°à§à¦à¦° à¦à¦¾à¦à¦ª à¦à§à¦²à§à¦° à¦¸à¦¾à¦¹à¦¾à¦¯à§à¦¯à§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7" y="727472"/>
            <a:ext cx="11639448" cy="60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4610" y="34513"/>
            <a:ext cx="11842774" cy="6710336"/>
            <a:chOff x="491671" y="405181"/>
            <a:chExt cx="11462655" cy="6280757"/>
          </a:xfrm>
        </p:grpSpPr>
        <p:sp>
          <p:nvSpPr>
            <p:cNvPr id="10" name="TextBox 9"/>
            <p:cNvSpPr txBox="1"/>
            <p:nvPr/>
          </p:nvSpPr>
          <p:spPr>
            <a:xfrm>
              <a:off x="491671" y="405181"/>
              <a:ext cx="11462655" cy="628075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2322285" y="405181"/>
              <a:ext cx="6560458" cy="1328839"/>
            </a:xfrm>
            <a:prstGeom prst="cloud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একক কাজ </a:t>
              </a:r>
              <a:endPara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7-Point Star 11"/>
            <p:cNvSpPr/>
            <p:nvPr/>
          </p:nvSpPr>
          <p:spPr>
            <a:xfrm>
              <a:off x="2322285" y="3096345"/>
              <a:ext cx="8026399" cy="2554515"/>
            </a:xfrm>
            <a:prstGeom prst="star7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সময়ঃ ২ মিনিট </a:t>
              </a:r>
              <a:endPara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5171" y="2126264"/>
              <a:ext cx="11335656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১। </a:t>
              </a:r>
              <a:r>
                <a:rPr lang="bn-IN" sz="4400" dirty="0"/>
                <a:t>এডৌবি ইলাস্ট্রেটর </a:t>
              </a:r>
              <a:r>
                <a:rPr lang="en-US" sz="4400" dirty="0"/>
                <a:t>(Adobe Illustrator</a:t>
              </a:r>
              <a:r>
                <a:rPr lang="en-US" sz="4400" dirty="0" smtClean="0"/>
                <a:t>)</a:t>
              </a:r>
              <a:r>
                <a:rPr lang="bn-IN" sz="4400" dirty="0" smtClean="0"/>
                <a:t> </a:t>
              </a:r>
              <a:r>
                <a:rPr lang="bn-IN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কী ?     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2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051792" cy="9547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00500000000020004" pitchFamily="2" charset="0"/>
              </a:rPr>
              <a:t>Selection Tool (V):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00500000000020004" pitchFamily="2" charset="0"/>
              </a:rPr>
              <a:t> 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একক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টুলের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সাহায্যে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অবজেক্টকে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সহজে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সিলেক্ট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টুলটিতে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ক্লিক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-এ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ক্লিক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করলে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ঐ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সিলেক্ট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হবে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</a:t>
            </a:r>
            <a:endParaRPr lang="en-US" sz="2400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00500000000020004" pitchFamily="2" charset="0"/>
              </a:rPr>
              <a:t>Direct Selection Tool (A):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গ্রুপ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অন্তর্ভূক্ত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আরো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আছে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সেই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হচ্ছে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Group Selection Tool. Direct Selection Tool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দিয়ে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অবজেক্টের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এ্যাংকর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পয়েন্টে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ক্লিক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টেনে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ইচ্ছানুযায়ী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আকৃতি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দেয়া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</a:t>
            </a:r>
            <a:endParaRPr lang="en-US" sz="2400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Lasso Tool (Q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):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অবজেক্টের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অংশ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বিশেষ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সিলেক্ট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পরিবতন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উক্ত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একক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ব্যবহার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</a:t>
            </a:r>
            <a:endParaRPr lang="bn-IN" sz="2000" dirty="0" smtClean="0">
              <a:solidFill>
                <a:srgbClr val="00B05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Pen Tool (P):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একটি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গ্রুপ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সাথে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</a:p>
          <a:p>
            <a:pPr indent="-228600" algn="just">
              <a:lnSpc>
                <a:spcPct val="107000"/>
              </a:lnSpc>
            </a:pP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Add Anchor Point</a:t>
            </a:r>
            <a:r>
              <a:rPr lang="en-US" sz="2400" b="1" dirty="0" smtClean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,</a:t>
            </a:r>
            <a:r>
              <a:rPr lang="en-US" sz="2400" b="1" dirty="0" smtClean="0">
                <a:solidFill>
                  <a:srgbClr val="00B0F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Tool</a:t>
            </a:r>
            <a:r>
              <a:rPr lang="en-US" sz="2400" b="1" dirty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এ্যাংকর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পয়েন্ট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যোগ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বা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বাড়ানোর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,</a:t>
            </a:r>
            <a:endParaRPr lang="bn-IN" sz="2400" b="1" dirty="0">
              <a:solidFill>
                <a:srgbClr val="00B05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>
              <a:lnSpc>
                <a:spcPct val="107000"/>
              </a:lnSpc>
            </a:pPr>
            <a:r>
              <a:rPr lang="en-US" sz="2400" b="1" dirty="0">
                <a:solidFill>
                  <a:srgbClr val="00B0F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Delete Anchor Point Tool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এ্যাংকর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পয়েন্ট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মুছে</a:t>
            </a:r>
            <a:r>
              <a:rPr lang="en-US" sz="2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ফেলার</a:t>
            </a:r>
            <a:r>
              <a:rPr lang="en-US" sz="2400" b="1" dirty="0" smtClean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endParaRPr lang="en-US" sz="2400" b="1" dirty="0" smtClean="0">
              <a:solidFill>
                <a:srgbClr val="00B05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>
              <a:lnSpc>
                <a:spcPct val="107000"/>
              </a:lnSpc>
            </a:pP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Convert Anchor Point Tool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একটি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পয়েন্টের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শেপকে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ইচ্ছে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মতো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বাঁকা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করার</a:t>
            </a:r>
            <a:r>
              <a:rPr lang="en-US" sz="2400" b="1" dirty="0" smtClean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endParaRPr lang="en-US" sz="2400" b="1" dirty="0" smtClean="0">
              <a:solidFill>
                <a:srgbClr val="00B05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>
              <a:lnSpc>
                <a:spcPct val="107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00500000000020004" pitchFamily="2" charset="0"/>
              </a:rPr>
              <a:t> </a:t>
            </a: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Area Type Tool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নিদিষ্ট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এরিয়ার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ভিতর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লেখার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, </a:t>
            </a:r>
          </a:p>
          <a:p>
            <a:pPr indent="-228600">
              <a:lnSpc>
                <a:spcPct val="107000"/>
              </a:lnSpc>
            </a:pP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Type on a Path Tool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পাথ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-এ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লেখার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endParaRPr lang="en-US" sz="2400" b="1" dirty="0" smtClean="0">
              <a:solidFill>
                <a:srgbClr val="00B05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>
              <a:lnSpc>
                <a:spcPct val="107000"/>
              </a:lnSpc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Vertical Type Tool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উপরে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নীচে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লেখার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endParaRPr lang="en-US" sz="2400" b="1" dirty="0" smtClean="0">
              <a:solidFill>
                <a:srgbClr val="00B05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Vertical Area Type Tool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নিদিষ্ট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এরিয়ায়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উপর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থেকে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নীচের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দিকে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লেখার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,</a:t>
            </a:r>
          </a:p>
          <a:p>
            <a:pPr indent="-228600" algn="just">
              <a:lnSpc>
                <a:spcPct val="107000"/>
              </a:lnSpc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Vertical Type on a Path Tool-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পাথ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-এ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উপর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থেকে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নীচে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লেখার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Vrinda" panose="02000500000000020004" pitchFamily="2" charset="0"/>
              </a:rPr>
              <a:t> </a:t>
            </a:r>
            <a:endParaRPr lang="bn-IN" sz="2400" b="1" dirty="0" smtClean="0">
              <a:solidFill>
                <a:srgbClr val="C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endParaRPr lang="bn-IN" sz="2400" b="1" dirty="0" smtClean="0">
              <a:solidFill>
                <a:srgbClr val="C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>
              <a:lnSpc>
                <a:spcPct val="107000"/>
              </a:lnSpc>
            </a:pPr>
            <a:endParaRPr lang="bn-IN" b="1" dirty="0" smtClean="0">
              <a:solidFill>
                <a:srgbClr val="C0000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endParaRPr lang="en-US" sz="4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endParaRPr lang="bn-IN" sz="4000" b="1" dirty="0" smtClean="0">
              <a:solidFill>
                <a:srgbClr val="C0000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endParaRPr lang="bn-IN" sz="4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" y="47546"/>
            <a:ext cx="11466576" cy="681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just">
              <a:lnSpc>
                <a:spcPct val="107000"/>
              </a:lnSpc>
            </a:pP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Polygon Tool </a:t>
            </a:r>
            <a:r>
              <a:rPr lang="en-US" sz="20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দিয়ে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বহুভোজ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ক্ষেত্র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তৈরি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যদিও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এটি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ছয়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বিশিষ্ট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দেখা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বাস্তবে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কাজ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করতে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গেলে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দিয়ে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ত্রিকোণ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থেকে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শুরু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অসংখ্য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বিশিষ্ট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তৈরি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তবে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মাত্রাতিরিক্ত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নিদিষ্ট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করলে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এটি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স্বকিয়তা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হারিয়ে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অনেকটা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ইলিপস্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টুলের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আকৃতি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ধারণ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করবে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; </a:t>
            </a:r>
          </a:p>
          <a:p>
            <a:pPr indent="-228600" algn="ctr">
              <a:lnSpc>
                <a:spcPct val="107000"/>
              </a:lnSpc>
            </a:pPr>
            <a:r>
              <a:rPr lang="en-US" sz="2000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Rectangle Tool(M):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চারকোনা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বিশিষ্ট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মাপের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আঁকার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গ্রুপ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ব্যবহৃত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হয়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টুলের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সাথে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আরো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সকল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রয়েছে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তা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হচ্ছে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</a:p>
          <a:p>
            <a:pPr marL="628650" indent="-857250" algn="just">
              <a:lnSpc>
                <a:spcPct val="107000"/>
              </a:lnSpc>
              <a:buAutoNum type="romanLcPeriod"/>
            </a:pP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Rounded</a:t>
            </a:r>
            <a:r>
              <a:rPr lang="en-US" sz="2000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Rectangle</a:t>
            </a:r>
            <a:r>
              <a:rPr lang="en-US" sz="2000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Tool</a:t>
            </a:r>
            <a:r>
              <a:rPr lang="en-US" sz="2000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</a:p>
          <a:p>
            <a:pPr marL="628650" indent="-857250" algn="just">
              <a:lnSpc>
                <a:spcPct val="107000"/>
              </a:lnSpc>
              <a:buAutoNum type="romanLcPeriod"/>
            </a:pPr>
            <a:r>
              <a:rPr lang="en-US" sz="2000" b="1" dirty="0" err="1" smtClean="0">
                <a:solidFill>
                  <a:srgbClr val="7030A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llipse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Tool</a:t>
            </a:r>
          </a:p>
          <a:p>
            <a:pPr marL="857250" indent="-857250" algn="just">
              <a:lnSpc>
                <a:spcPct val="107000"/>
              </a:lnSpc>
              <a:buFont typeface="+mj-lt"/>
              <a:buAutoNum type="romanUcPeriod"/>
            </a:pP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Line Segment Tool 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(\):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একটি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গ্রুপ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অধীনে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আরো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৪ (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চার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আছে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                 </a:t>
            </a:r>
            <a:r>
              <a:rPr lang="en-US" sz="2000" b="1" dirty="0" err="1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যেমনঃ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. 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Arc Tool</a:t>
            </a:r>
          </a:p>
          <a:p>
            <a:pPr marL="857250" indent="-857250" algn="just">
              <a:lnSpc>
                <a:spcPct val="107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Spiral Tool, </a:t>
            </a:r>
          </a:p>
          <a:p>
            <a:pPr marL="857250" indent="-857250" algn="just">
              <a:lnSpc>
                <a:spcPct val="107000"/>
              </a:lnSpc>
              <a:buFont typeface="+mj-lt"/>
              <a:buAutoNum type="romanUcPeriod"/>
            </a:pP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Rectangular</a:t>
            </a:r>
            <a:r>
              <a:rPr lang="en-US" sz="2000" b="1" u="sng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Grid Tool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;</a:t>
            </a:r>
          </a:p>
          <a:p>
            <a:pPr marL="857250" indent="-857250" algn="just">
              <a:lnSpc>
                <a:spcPct val="107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Polar Grid Tool,</a:t>
            </a:r>
            <a:endParaRPr lang="en-US" sz="20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000" b="1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Arc Tool</a:t>
            </a:r>
            <a:r>
              <a:rPr lang="en-US" sz="2000" b="1" u="sng" dirty="0" smtClean="0">
                <a:solidFill>
                  <a:srgbClr val="7030A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000" b="1" u="sng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বাঁকা</a:t>
            </a:r>
            <a:r>
              <a:rPr lang="en-US" sz="2000" b="1" u="sng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কিছু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আঁকার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; </a:t>
            </a:r>
            <a:endParaRPr lang="bn-IN" sz="2000" b="1" dirty="0" smtClean="0">
              <a:solidFill>
                <a:srgbClr val="00206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000" b="1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Spiral Tool</a:t>
            </a:r>
            <a:r>
              <a:rPr lang="en-US" sz="2000" b="1" u="sng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000" b="1" u="sng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গোলাকার</a:t>
            </a:r>
            <a:r>
              <a:rPr lang="en-US" sz="2000" b="1" u="sng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আকৃতি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বিশিষ্ট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শেপ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আঁকার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;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endParaRPr lang="en-US" sz="2000" b="1" u="sng" dirty="0" smtClean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000" b="1" u="sng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Rectangular-</a:t>
            </a:r>
            <a:r>
              <a:rPr lang="en-US" sz="2000" b="1" u="sng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2000" b="1" u="sng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Grid Tool-</a:t>
            </a:r>
            <a:r>
              <a:rPr lang="en-US" sz="2000" b="1" u="sng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চার</a:t>
            </a:r>
            <a:r>
              <a:rPr lang="en-US" sz="2000" b="1" u="sng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b="1" u="sng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বিশিষ্ট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গ্রিড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আঁকার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; </a:t>
            </a:r>
          </a:p>
          <a:p>
            <a:pPr indent="-228600" algn="just">
              <a:lnSpc>
                <a:spcPct val="107000"/>
              </a:lnSpc>
            </a:pPr>
            <a:r>
              <a:rPr lang="en-US" sz="2000" b="1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Polar Grid Too</a:t>
            </a:r>
            <a:r>
              <a:rPr lang="en-US" sz="2000" b="1" u="sng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l- </a:t>
            </a:r>
            <a:r>
              <a:rPr lang="en-US" sz="2000" b="1" u="sng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মাকড়শার</a:t>
            </a:r>
            <a:r>
              <a:rPr lang="en-US" sz="2000" b="1" u="sng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জালের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ন্যায়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গ্রিড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আঁকার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</a:t>
            </a:r>
            <a:endParaRPr lang="bn-IN" sz="2000" b="1" dirty="0" smtClean="0">
              <a:solidFill>
                <a:srgbClr val="00206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Star Tool-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দিয়ে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তারা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জাতীয়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তৈরি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000" b="1" dirty="0" smtClean="0">
                <a:solidFill>
                  <a:srgbClr val="0070C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,</a:t>
            </a:r>
            <a:endParaRPr lang="en-US" sz="2000" b="1" dirty="0" smtClean="0">
              <a:solidFill>
                <a:srgbClr val="0070C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Flare Tool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দিয়ে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সূযের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আলোর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ন্যায়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তৈরি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যায়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।</a:t>
            </a:r>
            <a:endParaRPr lang="en-US" sz="2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r>
              <a:rPr lang="en-US" sz="2000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Rounded Rectangle </a:t>
            </a: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Tool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কিছুটা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স্মুথ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চার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বিশিষ্ট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আঁকার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জন্য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ব্যবহৃত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;</a:t>
            </a:r>
          </a:p>
          <a:p>
            <a:pPr indent="-228600" algn="just">
              <a:lnSpc>
                <a:spcPct val="107000"/>
              </a:lnSpc>
            </a:pPr>
            <a:r>
              <a:rPr lang="en-US" sz="2000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Ellipse </a:t>
            </a:r>
            <a:r>
              <a:rPr lang="en-US" sz="2000" b="1" u="sng" dirty="0" smtClean="0"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Tool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ডিম্বাকৃতির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কোন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অবজেক্ট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আঁকতে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এই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টুলটি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ব্যবহৃত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,</a:t>
            </a:r>
            <a:endParaRPr lang="bn-IN" sz="2000" b="1" dirty="0" smtClean="0">
              <a:solidFill>
                <a:srgbClr val="00206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indent="-228600" algn="just">
              <a:lnSpc>
                <a:spcPct val="107000"/>
              </a:lnSpc>
            </a:pPr>
            <a:endParaRPr lang="bn-IN" sz="800" b="1" dirty="0" smtClean="0">
              <a:solidFill>
                <a:srgbClr val="7030A0"/>
              </a:solidFill>
              <a:effectLst/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396107" y="31367"/>
            <a:ext cx="8484432" cy="1683658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C000"/>
                </a:solidFill>
              </a:rPr>
              <a:t>দলগত কাজ 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983935" y="5020158"/>
            <a:ext cx="8259580" cy="119921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</a:rPr>
              <a:t>সময়ঃ ১০ মিনিট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419" y="2601534"/>
            <a:ext cx="839609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</a:rPr>
              <a:t>এডৌবি ইলাস্ট্রেটর </a:t>
            </a:r>
            <a:r>
              <a:rPr lang="en-US" sz="3600" b="1" dirty="0">
                <a:solidFill>
                  <a:srgbClr val="C00000"/>
                </a:solidFill>
              </a:rPr>
              <a:t>(Adobe Illustrator)</a:t>
            </a:r>
          </a:p>
          <a:p>
            <a:pPr algn="ctr"/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 করে তুমি কী কী করতে পারবে </a:t>
            </a:r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 খাতায়  লিখ ।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9898-5C79-456A-83DD-C0C7BB5BA232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6699" y="6485258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3180" r="34928"/>
          <a:stretch/>
        </p:blipFill>
        <p:spPr>
          <a:xfrm>
            <a:off x="0" y="-291178"/>
            <a:ext cx="12296666" cy="6830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371" y="469508"/>
            <a:ext cx="10312331" cy="44392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bn-IN" sz="4400" b="1" dirty="0" smtClean="0">
                <a:solidFill>
                  <a:srgbClr val="00B050"/>
                </a:solidFill>
              </a:rPr>
              <a:t>ইলাস্ট্রেটর </a:t>
            </a:r>
            <a:r>
              <a:rPr lang="bn-IN" sz="4400" b="1" dirty="0">
                <a:solidFill>
                  <a:srgbClr val="00B050"/>
                </a:solidFill>
              </a:rPr>
              <a:t>চালু করা </a:t>
            </a:r>
            <a:r>
              <a:rPr lang="en-US" sz="4400" b="1" dirty="0">
                <a:solidFill>
                  <a:srgbClr val="00B050"/>
                </a:solidFill>
              </a:rPr>
              <a:t>(Run the Illustrator</a:t>
            </a:r>
            <a:r>
              <a:rPr lang="en-US" sz="4400" b="1" dirty="0" smtClean="0">
                <a:solidFill>
                  <a:srgbClr val="00B050"/>
                </a:solidFill>
              </a:rPr>
              <a:t>):</a:t>
            </a:r>
          </a:p>
          <a:p>
            <a:pPr algn="just">
              <a:lnSpc>
                <a:spcPct val="107000"/>
              </a:lnSpc>
            </a:pPr>
            <a:r>
              <a:rPr lang="bn-IN" sz="4400" b="1" dirty="0">
                <a:solidFill>
                  <a:srgbClr val="00B050"/>
                </a:solidFill>
              </a:rPr>
              <a:t>উইন্ডোজ এক্সপি অথবা উইন্ডোজ সেভেন</a:t>
            </a:r>
            <a:r>
              <a:rPr lang="en-US" sz="4400" b="1" dirty="0">
                <a:solidFill>
                  <a:srgbClr val="00B050"/>
                </a:solidFill>
              </a:rPr>
              <a:t>- </a:t>
            </a:r>
            <a:r>
              <a:rPr lang="bn-IN" sz="4400" b="1" dirty="0">
                <a:solidFill>
                  <a:srgbClr val="00B050"/>
                </a:solidFill>
              </a:rPr>
              <a:t>এর ক্ষেত্রে</a:t>
            </a:r>
            <a:r>
              <a:rPr lang="en-US" sz="4400" b="1" dirty="0">
                <a:solidFill>
                  <a:srgbClr val="00B050"/>
                </a:solidFill>
              </a:rPr>
              <a:t> Start&gt; All Programs&gt; Adobe Design Premium CS...&gt; Adobe Illustrator CS...-</a:t>
            </a:r>
            <a:r>
              <a:rPr lang="bn-IN" sz="4400" b="1" dirty="0">
                <a:solidFill>
                  <a:srgbClr val="00B050"/>
                </a:solidFill>
              </a:rPr>
              <a:t>এ</a:t>
            </a:r>
            <a:r>
              <a:rPr lang="en-US" sz="4400" b="1" dirty="0">
                <a:solidFill>
                  <a:srgbClr val="00B050"/>
                </a:solidFill>
              </a:rPr>
              <a:t> </a:t>
            </a:r>
            <a:r>
              <a:rPr lang="bn-IN" sz="4400" b="1" dirty="0">
                <a:solidFill>
                  <a:srgbClr val="00B050"/>
                </a:solidFill>
              </a:rPr>
              <a:t>প্রবেশ</a:t>
            </a:r>
            <a:r>
              <a:rPr lang="en-US" sz="4400" b="1" dirty="0">
                <a:solidFill>
                  <a:srgbClr val="00B050"/>
                </a:solidFill>
              </a:rPr>
              <a:t> </a:t>
            </a:r>
            <a:r>
              <a:rPr lang="bn-IN" sz="4400" b="1" dirty="0">
                <a:solidFill>
                  <a:srgbClr val="00B050"/>
                </a:solidFill>
              </a:rPr>
              <a:t>করলে</a:t>
            </a:r>
            <a:r>
              <a:rPr lang="en-US" sz="4400" b="1" dirty="0">
                <a:solidFill>
                  <a:srgbClr val="00B050"/>
                </a:solidFill>
              </a:rPr>
              <a:t> </a:t>
            </a:r>
            <a:r>
              <a:rPr lang="bn-IN" sz="4400" b="1" dirty="0">
                <a:solidFill>
                  <a:srgbClr val="00B050"/>
                </a:solidFill>
              </a:rPr>
              <a:t>সফটওয়্যারটি চালু হবে। </a:t>
            </a:r>
            <a:r>
              <a:rPr lang="en-US" sz="4400" b="1" dirty="0">
                <a:solidFill>
                  <a:srgbClr val="00B050"/>
                </a:solidFill>
              </a:rPr>
              <a:t> </a:t>
            </a:r>
            <a:endParaRPr lang="en-US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593A-66D7-45B8-8660-554DAA3C057C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495" y="413374"/>
            <a:ext cx="10882305" cy="483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B050"/>
                </a:solidFill>
              </a:rPr>
              <a:t> </a:t>
            </a:r>
            <a:endParaRPr lang="en-US" sz="4800" b="1" dirty="0" smtClean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n-IN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এডৌবি </a:t>
            </a:r>
            <a:r>
              <a:rPr lang="bn-IN" sz="4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ইলাস্ট্রেটর </a:t>
            </a:r>
            <a:r>
              <a:rPr lang="en-US" sz="48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(Adobe </a:t>
            </a:r>
            <a:r>
              <a:rPr lang="en-US" sz="4800" b="1" dirty="0" smtClean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Illustrator)-</a:t>
            </a:r>
            <a:r>
              <a:rPr lang="bn-IN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এটি </a:t>
            </a:r>
            <a:r>
              <a:rPr lang="bn-IN" sz="4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মূলত গ্রাফিক্স ডিজাইন সফটওয়্যার। যার মাধ্যমে বিভিন্ন ধরনের ডিজাইন করা </a:t>
            </a:r>
            <a:r>
              <a:rPr lang="bn-IN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সম্ভব</a:t>
            </a:r>
            <a:r>
              <a:rPr lang="en-US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n-IN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। </a:t>
            </a:r>
            <a:r>
              <a:rPr lang="bn-IN" sz="4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মার্কিন যুক্তরাষ্ট্রের এডৌবি করপোরেশন কর্তৃক এটি বাজারজাত </a:t>
            </a:r>
            <a:r>
              <a:rPr lang="bn-IN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কৃত</a:t>
            </a:r>
            <a:r>
              <a:rPr lang="en-US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n-IN" sz="4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।</a:t>
            </a:r>
            <a:endParaRPr lang="en-US" sz="36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985" y="369576"/>
            <a:ext cx="11021323" cy="53614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ইলাস্ট্রেটর </a:t>
            </a:r>
            <a:r>
              <a:rPr lang="bn-I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এর ব্যবহার </a:t>
            </a:r>
            <a:r>
              <a:rPr lang="en-US" sz="4000" b="1" dirty="0">
                <a:solidFill>
                  <a:srgbClr val="FF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(Using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en-US" sz="4000" b="1" dirty="0">
                <a:solidFill>
                  <a:srgbClr val="FF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Illustrator</a:t>
            </a:r>
            <a:r>
              <a:rPr lang="en-US" sz="4000" b="1" dirty="0" smtClean="0">
                <a:solidFill>
                  <a:srgbClr val="FF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):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তাছাড়া উক্ত সফটওয়্যার এর সাহায্যে</a:t>
            </a:r>
            <a:r>
              <a:rPr lang="en-US" sz="4000" b="1" dirty="0" smtClean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C00000"/>
              </a:solidFill>
              <a:latin typeface="Vrinda" panose="02000500000000020004" pitchFamily="2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rgbClr val="C00000"/>
              </a:solidFill>
              <a:latin typeface="Vrinda" panose="02000500000000020004" pitchFamily="2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rgbClr val="FF000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209" y="288776"/>
            <a:ext cx="11136087" cy="58882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00206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206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(</a:t>
            </a:r>
            <a:r>
              <a:rPr lang="bn-IN" sz="4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 </a:t>
            </a:r>
            <a:r>
              <a:rPr lang="bn-IN" sz="4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বিয়ের কার্ড ও ভিজিটিং কার্ড অতি সুন্দরভাবে তৈরি করা যায়</a:t>
            </a:r>
            <a:r>
              <a:rPr lang="bn-IN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।</a:t>
            </a:r>
            <a:endParaRPr lang="en-US" sz="4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197" y="296728"/>
            <a:ext cx="11136087" cy="51637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C0000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C0000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(</a:t>
            </a:r>
            <a:r>
              <a:rPr lang="bn-IN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খ</a:t>
            </a:r>
            <a:r>
              <a:rPr lang="en-US" sz="4400" b="1" dirty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 </a:t>
            </a:r>
            <a:r>
              <a:rPr lang="bn-IN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পোষ্টার</a:t>
            </a:r>
            <a:r>
              <a:rPr lang="en-US" sz="4400" b="1" dirty="0">
                <a:solidFill>
                  <a:srgbClr val="C0000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, </a:t>
            </a:r>
            <a:r>
              <a:rPr lang="bn-IN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প্রসপেক্টারস কিংবা বিজ্ঞাপন সুন্দর ভাবে প্রস্তুত করা যায়</a:t>
            </a:r>
            <a:r>
              <a:rPr lang="bn-IN" sz="4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।</a:t>
            </a:r>
            <a:endParaRPr lang="en-US" sz="4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197" y="283175"/>
            <a:ext cx="11019053" cy="51637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7030A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7030A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r>
              <a:rPr lang="en-US" sz="4400" b="1" dirty="0" smtClean="0">
                <a:solidFill>
                  <a:srgbClr val="7030A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(</a:t>
            </a:r>
            <a:r>
              <a:rPr lang="bn-IN" sz="4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গ</a:t>
            </a:r>
            <a:r>
              <a:rPr lang="en-US" sz="4400" b="1" dirty="0">
                <a:solidFill>
                  <a:srgbClr val="7030A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 </a:t>
            </a:r>
            <a:r>
              <a:rPr lang="bn-IN" sz="4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বইয়ের কভার পেজ কিংবা পত্র</a:t>
            </a:r>
            <a:r>
              <a:rPr lang="en-US" sz="4400" b="1" dirty="0">
                <a:solidFill>
                  <a:srgbClr val="7030A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-</a:t>
            </a:r>
            <a:r>
              <a:rPr lang="bn-IN" sz="4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পত্রিকা মন খুশী মতো ডিজাইন করা যায়</a:t>
            </a:r>
            <a:r>
              <a:rPr lang="bn-IN" sz="44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197" y="283175"/>
            <a:ext cx="11515505" cy="58882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00B05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B05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00B050"/>
              </a:solidFill>
              <a:latin typeface="Vrinda" panose="02000500000000020004" pitchFamily="2" charset="0"/>
              <a:ea typeface="Times New Roman" panose="02020603050405020304" pitchFamily="18" charset="0"/>
              <a:cs typeface="Vrinda" panose="02000500000000020004" pitchFamily="2" charset="0"/>
            </a:endParaRPr>
          </a:p>
          <a:p>
            <a:pPr algn="just">
              <a:lnSpc>
                <a:spcPct val="107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(</a:t>
            </a:r>
            <a:r>
              <a:rPr lang="bn-IN" sz="4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ঘ</a:t>
            </a:r>
            <a:r>
              <a:rPr lang="en-US" sz="4400" b="1" dirty="0">
                <a:solidFill>
                  <a:srgbClr val="00B050"/>
                </a:solidFill>
                <a:latin typeface="Vrinda" panose="02000500000000020004" pitchFamily="2" charset="0"/>
                <a:ea typeface="Times New Roman" panose="02020603050405020304" pitchFamily="18" charset="0"/>
                <a:cs typeface="Vrinda" panose="02000500000000020004" pitchFamily="2" charset="0"/>
              </a:rPr>
              <a:t>) </a:t>
            </a:r>
            <a:r>
              <a:rPr lang="bn-IN" sz="4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প্রকাশনা শিল্পের সকল ধরনের কাজ এই সফটওয়্যার এর মাধ্যমে করা অতি সহজ</a:t>
            </a:r>
            <a:r>
              <a:rPr lang="bn-IN" sz="4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 smtClean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454</Words>
  <Application>Microsoft Office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Cambria</vt:lpstr>
      <vt:lpstr>Helvetica</vt:lpstr>
      <vt:lpstr>Helvetica Neue Light</vt:lpstr>
      <vt:lpstr>Nikosh2</vt:lpstr>
      <vt:lpstr>NikoshBAN</vt:lpstr>
      <vt:lpstr>Times New Roman</vt:lpstr>
      <vt:lpstr>Tw Cen MT</vt:lpstr>
      <vt:lpstr>Tw Cen MT Condensed</vt:lpstr>
      <vt:lpstr>verdana</vt:lpstr>
      <vt:lpstr>vrinda</vt:lpstr>
      <vt:lpstr>vrinda</vt:lpstr>
      <vt:lpstr>Wingdings 3</vt:lpstr>
      <vt:lpstr>Integral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munna</cp:lastModifiedBy>
  <cp:revision>166</cp:revision>
  <dcterms:created xsi:type="dcterms:W3CDTF">2019-05-05T01:02:54Z</dcterms:created>
  <dcterms:modified xsi:type="dcterms:W3CDTF">2021-09-30T06:27:46Z</dcterms:modified>
</cp:coreProperties>
</file>