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74" r:id="rId8"/>
    <p:sldId id="275" r:id="rId9"/>
    <p:sldId id="276" r:id="rId10"/>
    <p:sldId id="277" r:id="rId11"/>
    <p:sldId id="261" r:id="rId12"/>
    <p:sldId id="278" r:id="rId13"/>
    <p:sldId id="279" r:id="rId14"/>
    <p:sldId id="280"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9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57C5E0-88A2-4D8E-82B1-AD2B381F0572}" type="datetimeFigureOut">
              <a:rPr lang="en-US" smtClean="0"/>
              <a:pPr/>
              <a:t>04-Sep-21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7C5E0-88A2-4D8E-82B1-AD2B381F0572}" type="datetimeFigureOut">
              <a:rPr lang="en-US" smtClean="0"/>
              <a:pPr/>
              <a:t>04-Sep-21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7C5E0-88A2-4D8E-82B1-AD2B381F0572}" type="datetimeFigureOut">
              <a:rPr lang="en-US" smtClean="0"/>
              <a:pPr/>
              <a:t>04-Sep-21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7C5E0-88A2-4D8E-82B1-AD2B381F0572}" type="datetimeFigureOut">
              <a:rPr lang="en-US" smtClean="0"/>
              <a:pPr/>
              <a:t>04-Sep-21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7C5E0-88A2-4D8E-82B1-AD2B381F0572}" type="datetimeFigureOut">
              <a:rPr lang="en-US" smtClean="0"/>
              <a:pPr/>
              <a:t>04-Sep-21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57C5E0-88A2-4D8E-82B1-AD2B381F0572}" type="datetimeFigureOut">
              <a:rPr lang="en-US" smtClean="0"/>
              <a:pPr/>
              <a:t>04-Sep-21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57C5E0-88A2-4D8E-82B1-AD2B381F0572}" type="datetimeFigureOut">
              <a:rPr lang="en-US" smtClean="0"/>
              <a:pPr/>
              <a:t>04-Sep-21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57C5E0-88A2-4D8E-82B1-AD2B381F0572}" type="datetimeFigureOut">
              <a:rPr lang="en-US" smtClean="0"/>
              <a:pPr/>
              <a:t>04-Sep-21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7C5E0-88A2-4D8E-82B1-AD2B381F0572}" type="datetimeFigureOut">
              <a:rPr lang="en-US" smtClean="0"/>
              <a:pPr/>
              <a:t>04-Sep-21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7C5E0-88A2-4D8E-82B1-AD2B381F0572}" type="datetimeFigureOut">
              <a:rPr lang="en-US" smtClean="0"/>
              <a:pPr/>
              <a:t>04-Sep-21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7C5E0-88A2-4D8E-82B1-AD2B381F0572}" type="datetimeFigureOut">
              <a:rPr lang="en-US" smtClean="0"/>
              <a:pPr/>
              <a:t>04-Sep-21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15868-BB60-4C90-9C24-7D48B0C98E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7C5E0-88A2-4D8E-82B1-AD2B381F0572}" type="datetimeFigureOut">
              <a:rPr lang="en-US" smtClean="0"/>
              <a:pPr/>
              <a:t>04-Sep-21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15868-BB60-4C90-9C24-7D48B0C98E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0" y="1219200"/>
            <a:ext cx="6858000" cy="3657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47800" y="1905000"/>
            <a:ext cx="6629400" cy="2554545"/>
          </a:xfrm>
          <a:prstGeom prst="rect">
            <a:avLst/>
          </a:prstGeom>
          <a:noFill/>
        </p:spPr>
        <p:txBody>
          <a:bodyPr wrap="square" lIns="91440" tIns="45720" rIns="91440" bIns="45720">
            <a:spAutoFit/>
          </a:bodyPr>
          <a:lstStyle/>
          <a:p>
            <a:pPr algn="ctr"/>
            <a:r>
              <a:rPr lang="en-US" sz="8000" b="1" dirty="0" err="1"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সবাইকে</a:t>
            </a:r>
            <a:r>
              <a:rPr lang="en-US" sz="8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 </a:t>
            </a:r>
            <a:r>
              <a:rPr lang="en-US" sz="8000" b="1" dirty="0" err="1"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স্বাগত</a:t>
            </a:r>
            <a:endParaRPr lang="en-US" sz="8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endParaRPr>
          </a:p>
          <a:p>
            <a:pPr algn="ctr"/>
            <a:r>
              <a:rPr lang="en-US" sz="8000" b="1" cap="none" spc="0" dirty="0" err="1"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মাল্টিমিডিয়া</a:t>
            </a:r>
            <a:r>
              <a:rPr lang="en-US" sz="8000" b="1" cap="none" spc="0"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 </a:t>
            </a:r>
            <a:r>
              <a:rPr lang="en-US" sz="8000" b="1" cap="none" spc="0" dirty="0" err="1"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ক্লাসে</a:t>
            </a:r>
            <a:endParaRPr lang="en-US" sz="8000" b="1" cap="none" spc="0" dirty="0">
              <a:ln w="1905"/>
              <a:solidFill>
                <a:srgbClr val="002060"/>
              </a:solidFill>
              <a:effectLst>
                <a:innerShdw blurRad="69850" dist="43180" dir="5400000">
                  <a:srgbClr val="000000">
                    <a:alpha val="65000"/>
                  </a:srgbClr>
                </a:inn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371600"/>
          <a:ext cx="8534400" cy="4358640"/>
        </p:xfrm>
        <a:graphic>
          <a:graphicData uri="http://schemas.openxmlformats.org/drawingml/2006/table">
            <a:tbl>
              <a:tblPr firstRow="1" bandRow="1">
                <a:tableStyleId>{5C22544A-7EE6-4342-B048-85BDC9FD1C3A}</a:tableStyleId>
              </a:tblPr>
              <a:tblGrid>
                <a:gridCol w="2844800"/>
                <a:gridCol w="2844800"/>
                <a:gridCol w="2844800"/>
              </a:tblGrid>
              <a:tr h="701040">
                <a:tc>
                  <a:txBody>
                    <a:bodyPr/>
                    <a:lstStyle/>
                    <a:p>
                      <a:pPr algn="ctr"/>
                      <a:endParaRPr lang="bn-IN" sz="2400" dirty="0" smtClean="0">
                        <a:latin typeface="NikoshBAN" pitchFamily="2" charset="0"/>
                        <a:cs typeface="NikoshBAN" pitchFamily="2" charset="0"/>
                      </a:endParaRPr>
                    </a:p>
                    <a:p>
                      <a:pPr algn="ctr"/>
                      <a:r>
                        <a:rPr lang="bn-IN" sz="3200" b="1" dirty="0" smtClean="0">
                          <a:latin typeface="NikoshBAN" pitchFamily="2" charset="0"/>
                          <a:cs typeface="NikoshBAN" pitchFamily="2" charset="0"/>
                        </a:rPr>
                        <a:t>নির্দেশক</a:t>
                      </a:r>
                      <a:endParaRPr lang="en-US" sz="3200" b="1" dirty="0">
                        <a:latin typeface="NikoshBAN" pitchFamily="2" charset="0"/>
                        <a:cs typeface="NikoshBAN" pitchFamily="2" charset="0"/>
                      </a:endParaRPr>
                    </a:p>
                  </a:txBody>
                  <a:tcPr/>
                </a:tc>
                <a:tc>
                  <a:txBody>
                    <a:bodyPr/>
                    <a:lstStyle/>
                    <a:p>
                      <a:pPr algn="ctr"/>
                      <a:endParaRPr lang="bn-IN" sz="2400" dirty="0" smtClean="0">
                        <a:latin typeface="NikoshBAN" pitchFamily="2" charset="0"/>
                        <a:cs typeface="NikoshBAN" pitchFamily="2" charset="0"/>
                      </a:endParaRPr>
                    </a:p>
                    <a:p>
                      <a:pPr algn="ctr"/>
                      <a:r>
                        <a:rPr lang="bn-IN" sz="3200" b="1" dirty="0" smtClean="0">
                          <a:latin typeface="NikoshBAN" pitchFamily="2" charset="0"/>
                          <a:cs typeface="NikoshBAN" pitchFamily="2" charset="0"/>
                        </a:rPr>
                        <a:t>নির্দেশকের</a:t>
                      </a:r>
                      <a:r>
                        <a:rPr lang="bn-IN" sz="3200" b="1" baseline="0" dirty="0" smtClean="0">
                          <a:latin typeface="NikoshBAN" pitchFamily="2" charset="0"/>
                          <a:cs typeface="NikoshBAN" pitchFamily="2" charset="0"/>
                        </a:rPr>
                        <a:t> রং</a:t>
                      </a:r>
                      <a:endParaRPr lang="en-US" sz="3200" b="1" dirty="0">
                        <a:latin typeface="NikoshBAN" pitchFamily="2" charset="0"/>
                        <a:cs typeface="NikoshBAN" pitchFamily="2" charset="0"/>
                      </a:endParaRPr>
                    </a:p>
                  </a:txBody>
                  <a:tcPr/>
                </a:tc>
                <a:tc>
                  <a:txBody>
                    <a:bodyPr/>
                    <a:lstStyle/>
                    <a:p>
                      <a:endParaRPr lang="bn-IN" sz="2400" dirty="0" smtClean="0">
                        <a:latin typeface="NikoshBAN" pitchFamily="2" charset="0"/>
                        <a:cs typeface="NikoshBAN" pitchFamily="2" charset="0"/>
                      </a:endParaRPr>
                    </a:p>
                    <a:p>
                      <a:r>
                        <a:rPr lang="bn-IN" sz="3200" dirty="0" smtClean="0">
                          <a:latin typeface="NikoshBAN" pitchFamily="2" charset="0"/>
                          <a:cs typeface="NikoshBAN" pitchFamily="2" charset="0"/>
                        </a:rPr>
                        <a:t>ক্ষারের ধারণকৃত</a:t>
                      </a:r>
                      <a:r>
                        <a:rPr lang="bn-IN" sz="3200" baseline="0" dirty="0" smtClean="0">
                          <a:latin typeface="NikoshBAN" pitchFamily="2" charset="0"/>
                          <a:cs typeface="NikoshBAN" pitchFamily="2" charset="0"/>
                        </a:rPr>
                        <a:t> রং</a:t>
                      </a:r>
                      <a:endParaRPr lang="en-US" sz="3200" dirty="0">
                        <a:latin typeface="NikoshBAN" pitchFamily="2" charset="0"/>
                        <a:cs typeface="NikoshBAN" pitchFamily="2" charset="0"/>
                      </a:endParaRPr>
                    </a:p>
                  </a:txBody>
                  <a:tcPr/>
                </a:tc>
              </a:tr>
              <a:tr h="853440">
                <a:tc>
                  <a:txBody>
                    <a:bodyPr/>
                    <a:lstStyle/>
                    <a:p>
                      <a:r>
                        <a:rPr lang="bn-IN" sz="2400" dirty="0" smtClean="0">
                          <a:latin typeface="NikoshBAN" pitchFamily="2" charset="0"/>
                          <a:cs typeface="NikoshBAN" pitchFamily="2" charset="0"/>
                        </a:rPr>
                        <a:t>লাল লিটমাস</a:t>
                      </a:r>
                      <a:r>
                        <a:rPr lang="bn-IN" sz="2400" baseline="0" dirty="0" smtClean="0">
                          <a:latin typeface="NikoshBAN" pitchFamily="2" charset="0"/>
                          <a:cs typeface="NikoshBAN" pitchFamily="2" charset="0"/>
                        </a:rPr>
                        <a:t> কাগজ</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লাল</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নীল</a:t>
                      </a:r>
                      <a:endParaRPr lang="en-US" sz="2400" dirty="0">
                        <a:latin typeface="NikoshBAN" pitchFamily="2" charset="0"/>
                        <a:cs typeface="NikoshBAN" pitchFamily="2" charset="0"/>
                      </a:endParaRPr>
                    </a:p>
                  </a:txBody>
                  <a:tcPr/>
                </a:tc>
              </a:tr>
              <a:tr h="853440">
                <a:tc>
                  <a:txBody>
                    <a:bodyPr/>
                    <a:lstStyle/>
                    <a:p>
                      <a:r>
                        <a:rPr lang="bn-IN" sz="2400" dirty="0" smtClean="0">
                          <a:latin typeface="NikoshBAN" pitchFamily="2" charset="0"/>
                          <a:cs typeface="NikoshBAN" pitchFamily="2" charset="0"/>
                        </a:rPr>
                        <a:t>মিথাইল অরেঞ্জ</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কমলা</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হলুদ</a:t>
                      </a:r>
                      <a:endParaRPr lang="en-US" sz="2400" dirty="0">
                        <a:latin typeface="NikoshBAN" pitchFamily="2" charset="0"/>
                        <a:cs typeface="NikoshBAN" pitchFamily="2" charset="0"/>
                      </a:endParaRPr>
                    </a:p>
                  </a:txBody>
                  <a:tcPr/>
                </a:tc>
              </a:tr>
              <a:tr h="853440">
                <a:tc>
                  <a:txBody>
                    <a:bodyPr/>
                    <a:lstStyle/>
                    <a:p>
                      <a:r>
                        <a:rPr lang="bn-IN" sz="2400" dirty="0" smtClean="0">
                          <a:latin typeface="NikoshBAN" pitchFamily="2" charset="0"/>
                          <a:cs typeface="NikoshBAN" pitchFamily="2" charset="0"/>
                        </a:rPr>
                        <a:t>মিথাইল রেড</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লাল</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হলুদ</a:t>
                      </a:r>
                      <a:endParaRPr lang="en-US" sz="2400" dirty="0">
                        <a:latin typeface="NikoshBAN" pitchFamily="2" charset="0"/>
                        <a:cs typeface="NikoshBAN" pitchFamily="2" charset="0"/>
                      </a:endParaRPr>
                    </a:p>
                  </a:txBody>
                  <a:tcPr/>
                </a:tc>
              </a:tr>
              <a:tr h="853440">
                <a:tc>
                  <a:txBody>
                    <a:bodyPr/>
                    <a:lstStyle/>
                    <a:p>
                      <a:r>
                        <a:rPr lang="bn-IN" sz="2400" dirty="0" smtClean="0">
                          <a:latin typeface="NikoshBAN" pitchFamily="2" charset="0"/>
                          <a:cs typeface="NikoshBAN" pitchFamily="2" charset="0"/>
                        </a:rPr>
                        <a:t>ফেনলফথেলিন</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বর্ণহীন</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গোলাপি</a:t>
                      </a:r>
                      <a:endParaRPr lang="en-US" sz="2400" dirty="0">
                        <a:latin typeface="NikoshBAN" pitchFamily="2" charset="0"/>
                        <a:cs typeface="NikoshBAN" pitchFamily="2" charset="0"/>
                      </a:endParaRPr>
                    </a:p>
                  </a:txBody>
                  <a:tcPr/>
                </a:tc>
              </a:tr>
            </a:tbl>
          </a:graphicData>
        </a:graphic>
      </p:graphicFrame>
      <p:sp>
        <p:nvSpPr>
          <p:cNvPr id="3" name="Rounded Rectangle 2"/>
          <p:cNvSpPr/>
          <p:nvPr/>
        </p:nvSpPr>
        <p:spPr>
          <a:xfrm>
            <a:off x="1600200" y="228600"/>
            <a:ext cx="6172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latin typeface="NikoshBAN" pitchFamily="2" charset="0"/>
                <a:cs typeface="NikoshBAN" pitchFamily="2" charset="0"/>
              </a:rPr>
              <a:t> ক্ষার ও নির্দেশকের বিক্রিয়ার ফলে রং পরিবর্তন</a:t>
            </a:r>
            <a:endParaRPr lang="en-US" sz="2400" b="1"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0" y="2133600"/>
            <a:ext cx="4038600" cy="4724400"/>
          </a:xfrm>
          <a:prstGeom prst="rect">
            <a:avLst/>
          </a:prstGeom>
        </p:spPr>
      </p:pic>
      <p:pic>
        <p:nvPicPr>
          <p:cNvPr id="10" name="Picture 9" descr="148-1483491_ant-png-picture-queen-ant-with-crown.png"/>
          <p:cNvPicPr>
            <a:picLocks noChangeAspect="1"/>
          </p:cNvPicPr>
          <p:nvPr/>
        </p:nvPicPr>
        <p:blipFill>
          <a:blip r:embed="rId3" cstate="print"/>
          <a:stretch>
            <a:fillRect/>
          </a:stretch>
        </p:blipFill>
        <p:spPr>
          <a:xfrm>
            <a:off x="6705600" y="2743200"/>
            <a:ext cx="2177582" cy="1152525"/>
          </a:xfrm>
          <a:prstGeom prst="rect">
            <a:avLst/>
          </a:prstGeom>
        </p:spPr>
      </p:pic>
      <p:sp>
        <p:nvSpPr>
          <p:cNvPr id="5" name="Rectangle 4"/>
          <p:cNvSpPr/>
          <p:nvPr/>
        </p:nvSpPr>
        <p:spPr>
          <a:xfrm>
            <a:off x="4343400" y="609600"/>
            <a:ext cx="42672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মৌমাছি হুল ফুটালে বা পিঁপড়া কামড় দিলে জ্বলে কেন?</a:t>
            </a:r>
            <a:endParaRPr lang="en-US" sz="3200" dirty="0">
              <a:latin typeface="NikoshBAN" pitchFamily="2" charset="0"/>
              <a:cs typeface="NikoshBAN" pitchFamily="2" charset="0"/>
            </a:endParaRPr>
          </a:p>
        </p:txBody>
      </p:sp>
      <p:sp>
        <p:nvSpPr>
          <p:cNvPr id="6" name="Rectangle 5"/>
          <p:cNvSpPr/>
          <p:nvPr/>
        </p:nvSpPr>
        <p:spPr>
          <a:xfrm>
            <a:off x="2819400" y="609600"/>
            <a:ext cx="5867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মৌমাছি হুল ফুটালে ফরমিক এসিড,মেলিটিন এবং অ্যাপামিন নামক এসিডিক পদার্থ নিঃসৃত হয় যা আমাদের শরীরে জ্বালাপোড়া সৃষ্টি করে।</a:t>
            </a:r>
            <a:endParaRPr lang="en-US" sz="3200" dirty="0">
              <a:latin typeface="NikoshBAN" pitchFamily="2" charset="0"/>
              <a:cs typeface="NikoshBAN" pitchFamily="2" charset="0"/>
            </a:endParaRPr>
          </a:p>
        </p:txBody>
      </p:sp>
      <p:sp>
        <p:nvSpPr>
          <p:cNvPr id="7" name="Rectangle 6"/>
          <p:cNvSpPr/>
          <p:nvPr/>
        </p:nvSpPr>
        <p:spPr>
          <a:xfrm>
            <a:off x="2819400" y="533400"/>
            <a:ext cx="5867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 পিঁপড়া</a:t>
            </a:r>
            <a:r>
              <a:rPr lang="en-US" sz="3200" dirty="0" smtClean="0">
                <a:latin typeface="NikoshBAN" pitchFamily="2" charset="0"/>
                <a:cs typeface="NikoshBAN" pitchFamily="2" charset="0"/>
              </a:rPr>
              <a:t>র</a:t>
            </a:r>
            <a:r>
              <a:rPr lang="bn-IN" sz="3200" dirty="0" smtClean="0">
                <a:latin typeface="NikoshBAN" pitchFamily="2" charset="0"/>
                <a:cs typeface="NikoshBAN" pitchFamily="2" charset="0"/>
              </a:rPr>
              <a:t> কামড়ের মাধ্যমে ফরমিক এসিড নিঃসৃত হয় যা আমাদের শরীরে জ্বালাপোড়া সৃষ্টি করে।</a:t>
            </a:r>
            <a:endParaRPr lang="en-US" sz="3200" dirty="0">
              <a:latin typeface="NikoshBAN" pitchFamily="2" charset="0"/>
              <a:cs typeface="NikoshBAN" pitchFamily="2" charset="0"/>
            </a:endParaRPr>
          </a:p>
        </p:txBody>
      </p:sp>
      <p:sp>
        <p:nvSpPr>
          <p:cNvPr id="8" name="Rectangle 7"/>
          <p:cNvSpPr/>
          <p:nvPr/>
        </p:nvSpPr>
        <p:spPr>
          <a:xfrm>
            <a:off x="2743200" y="533400"/>
            <a:ext cx="5867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 এখন প্রশ্ন হলো পিপড়া কামড়ালে বা মৌমাছি হুল ফুটালে করনীয় কী?</a:t>
            </a:r>
            <a:endParaRPr lang="en-US" sz="3200" dirty="0">
              <a:latin typeface="NikoshBAN" pitchFamily="2" charset="0"/>
              <a:cs typeface="NikoshBAN" pitchFamily="2" charset="0"/>
            </a:endParaRPr>
          </a:p>
        </p:txBody>
      </p:sp>
      <p:sp>
        <p:nvSpPr>
          <p:cNvPr id="11" name="Rectangle 10"/>
          <p:cNvSpPr/>
          <p:nvPr/>
        </p:nvSpPr>
        <p:spPr>
          <a:xfrm>
            <a:off x="2743200" y="685800"/>
            <a:ext cx="5867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 যেহেতু এসব ক্ষেত্রে জ্বালাপোড়ার কারণ হচ্ছে এসিড,তাই আমরা এসিডকে নিষ্ক্রিয় করতে এরকম মলম,লোশন বা চুন ব্যবহার করতে পারি যাতে ক্ষার রয়েছে।</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88889E-6 -4.44444E-6 L -0.39167 0.38889 " pathEditMode="relative" ptsTypes="AA">
                                      <p:cBhvr>
                                        <p:cTn id="6" dur="2000" fill="hold"/>
                                        <p:tgtEl>
                                          <p:spTgt spid="1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6).jpg"/>
          <p:cNvPicPr>
            <a:picLocks noChangeAspect="1"/>
          </p:cNvPicPr>
          <p:nvPr/>
        </p:nvPicPr>
        <p:blipFill>
          <a:blip r:embed="rId2"/>
          <a:stretch>
            <a:fillRect/>
          </a:stretch>
        </p:blipFill>
        <p:spPr>
          <a:xfrm>
            <a:off x="1219200" y="228601"/>
            <a:ext cx="6095999" cy="4166580"/>
          </a:xfrm>
          <a:prstGeom prst="rect">
            <a:avLst/>
          </a:prstGeom>
        </p:spPr>
      </p:pic>
      <p:pic>
        <p:nvPicPr>
          <p:cNvPr id="3" name="Picture 2" descr="download (5).jpg"/>
          <p:cNvPicPr>
            <a:picLocks noChangeAspect="1"/>
          </p:cNvPicPr>
          <p:nvPr/>
        </p:nvPicPr>
        <p:blipFill>
          <a:blip r:embed="rId3"/>
          <a:stretch>
            <a:fillRect/>
          </a:stretch>
        </p:blipFill>
        <p:spPr>
          <a:xfrm>
            <a:off x="533400" y="228600"/>
            <a:ext cx="7721751" cy="4269975"/>
          </a:xfrm>
          <a:prstGeom prst="rect">
            <a:avLst/>
          </a:prstGeom>
        </p:spPr>
      </p:pic>
      <p:sp>
        <p:nvSpPr>
          <p:cNvPr id="4" name="Rounded Rectangle 3"/>
          <p:cNvSpPr/>
          <p:nvPr/>
        </p:nvSpPr>
        <p:spPr>
          <a:xfrm>
            <a:off x="1524000" y="49530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পানিতে চুন প্রয়োগের চিত্র</a:t>
            </a:r>
            <a:endParaRPr lang="en-US" sz="2400" dirty="0">
              <a:latin typeface="NikoshBAN" pitchFamily="2" charset="0"/>
              <a:cs typeface="NikoshBAN" pitchFamily="2" charset="0"/>
            </a:endParaRPr>
          </a:p>
        </p:txBody>
      </p:sp>
      <p:pic>
        <p:nvPicPr>
          <p:cNvPr id="5" name="Picture 4" descr="download (7).jpg"/>
          <p:cNvPicPr>
            <a:picLocks noChangeAspect="1"/>
          </p:cNvPicPr>
          <p:nvPr/>
        </p:nvPicPr>
        <p:blipFill>
          <a:blip r:embed="rId4"/>
          <a:stretch>
            <a:fillRect/>
          </a:stretch>
        </p:blipFill>
        <p:spPr>
          <a:xfrm>
            <a:off x="533400" y="228600"/>
            <a:ext cx="8229600" cy="4450080"/>
          </a:xfrm>
          <a:prstGeom prst="rect">
            <a:avLst/>
          </a:prstGeom>
        </p:spPr>
      </p:pic>
      <p:pic>
        <p:nvPicPr>
          <p:cNvPr id="6" name="Picture 5" descr="download (8).jpg"/>
          <p:cNvPicPr>
            <a:picLocks noChangeAspect="1"/>
          </p:cNvPicPr>
          <p:nvPr/>
        </p:nvPicPr>
        <p:blipFill>
          <a:blip r:embed="rId5"/>
          <a:stretch>
            <a:fillRect/>
          </a:stretch>
        </p:blipFill>
        <p:spPr>
          <a:xfrm>
            <a:off x="502762" y="228600"/>
            <a:ext cx="8260238" cy="4419600"/>
          </a:xfrm>
          <a:prstGeom prst="rect">
            <a:avLst/>
          </a:prstGeom>
        </p:spPr>
      </p:pic>
      <p:pic>
        <p:nvPicPr>
          <p:cNvPr id="7" name="Picture 6" descr="download (9).jpg"/>
          <p:cNvPicPr>
            <a:picLocks noChangeAspect="1"/>
          </p:cNvPicPr>
          <p:nvPr/>
        </p:nvPicPr>
        <p:blipFill>
          <a:blip r:embed="rId6"/>
          <a:stretch>
            <a:fillRect/>
          </a:stretch>
        </p:blipFill>
        <p:spPr>
          <a:xfrm>
            <a:off x="228600" y="228600"/>
            <a:ext cx="8700911" cy="4517781"/>
          </a:xfrm>
          <a:prstGeom prst="rect">
            <a:avLst/>
          </a:prstGeom>
        </p:spPr>
      </p:pic>
      <p:sp>
        <p:nvSpPr>
          <p:cNvPr id="8" name="Rounded Rectangle 7"/>
          <p:cNvSpPr/>
          <p:nvPr/>
        </p:nvSpPr>
        <p:spPr>
          <a:xfrm>
            <a:off x="1600200" y="49530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মাটিতে চুন প্রয়োগের চিত্র</a:t>
            </a:r>
            <a:endParaRPr lang="en-US" sz="2400" dirty="0">
              <a:latin typeface="NikoshBAN" pitchFamily="2" charset="0"/>
              <a:cs typeface="NikoshBAN" pitchFamily="2" charset="0"/>
            </a:endParaRPr>
          </a:p>
        </p:txBody>
      </p:sp>
      <p:sp>
        <p:nvSpPr>
          <p:cNvPr id="9" name="Rounded Rectangle 8"/>
          <p:cNvSpPr/>
          <p:nvPr/>
        </p:nvSpPr>
        <p:spPr>
          <a:xfrm>
            <a:off x="1524000" y="15240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 কেন মাটিতে ও পানিতে চুন প্রয়োগ করা হয়?</a:t>
            </a:r>
            <a:endParaRPr lang="en-US" sz="2400" dirty="0">
              <a:latin typeface="NikoshBAN" pitchFamily="2" charset="0"/>
              <a:cs typeface="NikoshBAN" pitchFamily="2" charset="0"/>
            </a:endParaRPr>
          </a:p>
        </p:txBody>
      </p:sp>
      <p:sp>
        <p:nvSpPr>
          <p:cNvPr id="10" name="Rectangle 9"/>
          <p:cNvSpPr/>
          <p:nvPr/>
        </p:nvSpPr>
        <p:spPr>
          <a:xfrm>
            <a:off x="1295400" y="1371600"/>
            <a:ext cx="70104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মাটিতে এসিডিটি বাড়লে মাটির উর্বরতা নষ্ট হয়।তখন ক্ষারক ব্যবহার করে এসিডিটি প্রশমিত করা যায় এবং মাটির উর্বরতা ফিরিয়ে আনা যায়।</a:t>
            </a:r>
            <a:endParaRPr lang="en-US" sz="3200" dirty="0" smtClean="0">
              <a:latin typeface="NikoshBAN" pitchFamily="2" charset="0"/>
              <a:cs typeface="NikoshBAN" pitchFamily="2" charset="0"/>
            </a:endParaRPr>
          </a:p>
          <a:p>
            <a:pPr algn="ctr"/>
            <a:endParaRPr lang="en-US" sz="3200" dirty="0">
              <a:latin typeface="NikoshBAN" pitchFamily="2" charset="0"/>
              <a:cs typeface="NikoshBAN" pitchFamily="2" charset="0"/>
            </a:endParaRPr>
          </a:p>
        </p:txBody>
      </p:sp>
      <p:sp>
        <p:nvSpPr>
          <p:cNvPr id="11" name="TextBox 10"/>
          <p:cNvSpPr txBox="1"/>
          <p:nvPr/>
        </p:nvSpPr>
        <p:spPr>
          <a:xfrm>
            <a:off x="1219200" y="1371600"/>
            <a:ext cx="7010400" cy="584775"/>
          </a:xfrm>
          <a:prstGeom prst="rect">
            <a:avLst/>
          </a:prstGeom>
          <a:noFill/>
        </p:spPr>
        <p:txBody>
          <a:bodyPr wrap="square" rtlCol="0">
            <a:spAutoFit/>
          </a:bodyPr>
          <a:lstStyle/>
          <a:p>
            <a:endParaRPr lang="bn-IN" sz="3200"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2).jpg"/>
          <p:cNvPicPr>
            <a:picLocks noChangeAspect="1"/>
          </p:cNvPicPr>
          <p:nvPr/>
        </p:nvPicPr>
        <p:blipFill>
          <a:blip r:embed="rId2"/>
          <a:stretch>
            <a:fillRect/>
          </a:stretch>
        </p:blipFill>
        <p:spPr>
          <a:xfrm>
            <a:off x="1066800" y="457200"/>
            <a:ext cx="6817711" cy="4104781"/>
          </a:xfrm>
          <a:prstGeom prst="rect">
            <a:avLst/>
          </a:prstGeom>
        </p:spPr>
      </p:pic>
      <p:pic>
        <p:nvPicPr>
          <p:cNvPr id="5" name="Picture 4" descr="teeth-care.jpg"/>
          <p:cNvPicPr>
            <a:picLocks noChangeAspect="1"/>
          </p:cNvPicPr>
          <p:nvPr/>
        </p:nvPicPr>
        <p:blipFill>
          <a:blip r:embed="rId3"/>
          <a:stretch>
            <a:fillRect/>
          </a:stretch>
        </p:blipFill>
        <p:spPr>
          <a:xfrm>
            <a:off x="914400" y="457200"/>
            <a:ext cx="7143750" cy="4286250"/>
          </a:xfrm>
          <a:prstGeom prst="rect">
            <a:avLst/>
          </a:prstGeom>
        </p:spPr>
      </p:pic>
      <p:sp>
        <p:nvSpPr>
          <p:cNvPr id="6" name="Rounded Rectangle 5"/>
          <p:cNvSpPr/>
          <p:nvPr/>
        </p:nvSpPr>
        <p:spPr>
          <a:xfrm>
            <a:off x="1828800" y="16764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শিশুরা প্রায় প্রশ্ন করে আমরা প্রতিদিন ব্রাশ করি কেন বা করতে হয় কেন?</a:t>
            </a:r>
            <a:endParaRPr lang="en-US" sz="2400" dirty="0">
              <a:latin typeface="NikoshBAN" pitchFamily="2" charset="0"/>
              <a:cs typeface="NikoshBAN" pitchFamily="2" charset="0"/>
            </a:endParaRPr>
          </a:p>
        </p:txBody>
      </p:sp>
      <p:pic>
        <p:nvPicPr>
          <p:cNvPr id="7" name="Picture 6" descr="12_230812.jpg"/>
          <p:cNvPicPr>
            <a:picLocks noChangeAspect="1"/>
          </p:cNvPicPr>
          <p:nvPr/>
        </p:nvPicPr>
        <p:blipFill>
          <a:blip r:embed="rId4"/>
          <a:stretch>
            <a:fillRect/>
          </a:stretch>
        </p:blipFill>
        <p:spPr>
          <a:xfrm>
            <a:off x="762000" y="457200"/>
            <a:ext cx="7315200" cy="3810000"/>
          </a:xfrm>
          <a:prstGeom prst="rect">
            <a:avLst/>
          </a:prstGeom>
        </p:spPr>
      </p:pic>
      <p:pic>
        <p:nvPicPr>
          <p:cNvPr id="9" name="Picture 8" descr="human-in-rubber-protective-gloves-dishwashing-vector-19093553.jpg"/>
          <p:cNvPicPr>
            <a:picLocks noChangeAspect="1"/>
          </p:cNvPicPr>
          <p:nvPr/>
        </p:nvPicPr>
        <p:blipFill>
          <a:blip r:embed="rId5"/>
          <a:stretch>
            <a:fillRect/>
          </a:stretch>
        </p:blipFill>
        <p:spPr>
          <a:xfrm>
            <a:off x="228600" y="0"/>
            <a:ext cx="7924800" cy="4727359"/>
          </a:xfrm>
          <a:prstGeom prst="rect">
            <a:avLst/>
          </a:prstGeom>
        </p:spPr>
      </p:pic>
      <p:sp>
        <p:nvSpPr>
          <p:cNvPr id="10" name="Rounded Rectangle 9"/>
          <p:cNvSpPr/>
          <p:nvPr/>
        </p:nvSpPr>
        <p:spPr>
          <a:xfrm>
            <a:off x="1752600" y="15240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 আবার থালা-বাসন পরিনস্কার করার জন্য শক্ত বা তরল সাবান ব্যবহার করি কেন?</a:t>
            </a:r>
            <a:endParaRPr lang="en-US" sz="2400" dirty="0">
              <a:latin typeface="NikoshBAN" pitchFamily="2" charset="0"/>
              <a:cs typeface="NikoshBAN" pitchFamily="2" charset="0"/>
            </a:endParaRPr>
          </a:p>
        </p:txBody>
      </p:sp>
      <p:sp>
        <p:nvSpPr>
          <p:cNvPr id="12" name="Rounded Rectangle 11"/>
          <p:cNvSpPr/>
          <p:nvPr/>
        </p:nvSpPr>
        <p:spPr>
          <a:xfrm>
            <a:off x="1143000" y="1219200"/>
            <a:ext cx="64008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খাওয়ার পরে আমাদের মুখে এসিড</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য় অবস্থা তৈরী হয়।আর টুথপেষ্ট বা পাউডার দিয়ে ব্রাশ করলে একদিকে যেমন  দাঁত পরিস্কার হয়,অন্যদিকে তেমনি পেস্ট বা পাউডারের ক্ষার সৃষ্ট এসিডকে নিষ্কিয় করে।ফলে দাঁতের ক্ষয় রোধ হয়।</a:t>
            </a:r>
            <a:endParaRPr lang="en-US" sz="2400" dirty="0">
              <a:latin typeface="NikoshBAN" pitchFamily="2" charset="0"/>
              <a:cs typeface="NikoshBAN" pitchFamily="2" charset="0"/>
            </a:endParaRPr>
          </a:p>
        </p:txBody>
      </p:sp>
      <p:sp>
        <p:nvSpPr>
          <p:cNvPr id="13" name="Rounded Rectangle 12"/>
          <p:cNvSpPr/>
          <p:nvPr/>
        </p:nvSpPr>
        <p:spPr>
          <a:xfrm>
            <a:off x="1066800" y="990600"/>
            <a:ext cx="6400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 আবার থালা-বাসন পরিস্কার করার জন্য শক্ত বা তরল সাবান ব্যবহার করা হয়,সেগুলোতে ও ক্ষারক থাকে।এমনকি আমরা যে সাবান ব্যবহার করি,তা ও ক্ষারীয়।</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0" y="3810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ক্ষার ও ক্ষারকের কি কোন ক্ষতিকর দিক আছে?</a:t>
            </a:r>
            <a:endParaRPr lang="en-US" sz="2400" dirty="0">
              <a:latin typeface="NikoshBAN" pitchFamily="2" charset="0"/>
              <a:cs typeface="NikoshBAN" pitchFamily="2" charset="0"/>
            </a:endParaRPr>
          </a:p>
        </p:txBody>
      </p:sp>
      <p:sp>
        <p:nvSpPr>
          <p:cNvPr id="3" name="Rounded Rectangle 2"/>
          <p:cNvSpPr/>
          <p:nvPr/>
        </p:nvSpPr>
        <p:spPr>
          <a:xfrm>
            <a:off x="1447800" y="4572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ক্ষার ও ক্ষারকের ক্ষতিকর দিক গুলো কী?</a:t>
            </a:r>
            <a:endParaRPr lang="en-US" sz="2400" dirty="0">
              <a:latin typeface="NikoshBAN" pitchFamily="2" charset="0"/>
              <a:cs typeface="NikoshBAN" pitchFamily="2" charset="0"/>
            </a:endParaRPr>
          </a:p>
        </p:txBody>
      </p:sp>
      <p:sp>
        <p:nvSpPr>
          <p:cNvPr id="4" name="Rounded Rectangle 3"/>
          <p:cNvSpPr/>
          <p:nvPr/>
        </p:nvSpPr>
        <p:spPr>
          <a:xfrm>
            <a:off x="1143000" y="2209800"/>
            <a:ext cx="6629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ক্ষার ও ক্ষারকের অতিরিক্ত ব্যবহারে আমাদের ত্বকের ক্ষতি হতে পারে।অনেক সময় দেখা যায় আমাদের হাতের তালুর চামড়া উঠে যায়।তাই শক্তিশালী ক্ষারীয় দ্রবাদি নিয়ে কাজ করার সময় হাতে রাবারের মোজা বা অ্যাপ্রোন পরা উচিত।</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33600" y="381000"/>
            <a:ext cx="571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itchFamily="2" charset="0"/>
                <a:cs typeface="NikoshBAN" pitchFamily="2" charset="0"/>
              </a:rPr>
              <a:t>একক কাজ</a:t>
            </a:r>
            <a:endParaRPr lang="en-US" sz="4800" dirty="0">
              <a:latin typeface="NikoshBAN" pitchFamily="2" charset="0"/>
              <a:cs typeface="NikoshBAN" pitchFamily="2" charset="0"/>
            </a:endParaRPr>
          </a:p>
        </p:txBody>
      </p:sp>
      <p:sp>
        <p:nvSpPr>
          <p:cNvPr id="3" name="Rectangle 2"/>
          <p:cNvSpPr/>
          <p:nvPr/>
        </p:nvSpPr>
        <p:spPr>
          <a:xfrm>
            <a:off x="838200" y="2362200"/>
            <a:ext cx="7848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আমাদের প্রাত্যহিক জীবনে ক্ষারের পাঁচটি ব্যবহার লিখ</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95600" y="685800"/>
            <a:ext cx="41148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latin typeface="NikoshBAN" pitchFamily="2" charset="0"/>
                <a:cs typeface="NikoshBAN" pitchFamily="2" charset="0"/>
              </a:rPr>
              <a:t>জোড়ায় কাজ</a:t>
            </a:r>
            <a:endParaRPr lang="en-US" sz="4400" dirty="0">
              <a:latin typeface="NikoshBAN" pitchFamily="2" charset="0"/>
              <a:cs typeface="NikoshBAN" pitchFamily="2" charset="0"/>
            </a:endParaRPr>
          </a:p>
        </p:txBody>
      </p:sp>
      <p:sp>
        <p:nvSpPr>
          <p:cNvPr id="3" name="Rounded Rectangle 2"/>
          <p:cNvSpPr/>
          <p:nvPr/>
        </p:nvSpPr>
        <p:spPr>
          <a:xfrm>
            <a:off x="1524000" y="2362200"/>
            <a:ext cx="6781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গ্যাস্ট্রিকের ব্যথা বা এসিডিটির কারণে আমরা যে ওষুধ খাই তা কিভাবে কাজ করে লিখ।</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81000"/>
            <a:ext cx="4495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দলগত কাজ</a:t>
            </a:r>
            <a:endParaRPr lang="en-US" sz="6000" dirty="0">
              <a:latin typeface="NikoshBAN" pitchFamily="2" charset="0"/>
              <a:cs typeface="NikoshBAN" pitchFamily="2" charset="0"/>
            </a:endParaRPr>
          </a:p>
        </p:txBody>
      </p:sp>
      <p:sp>
        <p:nvSpPr>
          <p:cNvPr id="3" name="Rectangle 2"/>
          <p:cNvSpPr/>
          <p:nvPr/>
        </p:nvSpPr>
        <p:spPr>
          <a:xfrm>
            <a:off x="990600" y="2362200"/>
            <a:ext cx="7239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ক্ষার বা ক্ষারক আমাদের জন্য অতিপ্রয়োজনীয়-ব্যাখ্যা কর।</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0" y="228600"/>
            <a:ext cx="5334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itchFamily="2" charset="0"/>
                <a:cs typeface="NikoshBAN" pitchFamily="2" charset="0"/>
              </a:rPr>
              <a:t>মূল্যায়ন</a:t>
            </a:r>
            <a:endParaRPr lang="en-US" sz="4800" dirty="0">
              <a:latin typeface="NikoshBAN" pitchFamily="2" charset="0"/>
              <a:cs typeface="NikoshBAN" pitchFamily="2" charset="0"/>
            </a:endParaRPr>
          </a:p>
        </p:txBody>
      </p:sp>
      <p:sp>
        <p:nvSpPr>
          <p:cNvPr id="3" name="Rounded Rectangle 2"/>
          <p:cNvSpPr/>
          <p:nvPr/>
        </p:nvSpPr>
        <p:spPr>
          <a:xfrm>
            <a:off x="1066800" y="1219200"/>
            <a:ext cx="4953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itchFamily="2" charset="0"/>
                <a:cs typeface="NikoshBAN" pitchFamily="2" charset="0"/>
              </a:rPr>
              <a:t>১।মৌমাছির হুল ফুটালে জ্বালাপোড়া হয় কেন? </a:t>
            </a:r>
            <a:endParaRPr lang="en-US" sz="2800" dirty="0">
              <a:latin typeface="NikoshBAN" pitchFamily="2" charset="0"/>
              <a:cs typeface="NikoshBAN" pitchFamily="2" charset="0"/>
            </a:endParaRPr>
          </a:p>
        </p:txBody>
      </p:sp>
      <p:sp>
        <p:nvSpPr>
          <p:cNvPr id="4" name="Rounded Rectangle 3"/>
          <p:cNvSpPr/>
          <p:nvPr/>
        </p:nvSpPr>
        <p:spPr>
          <a:xfrm>
            <a:off x="1295400" y="2133600"/>
            <a:ext cx="2819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উত্তরঃএতে এসিড থাকে</a:t>
            </a:r>
            <a:endParaRPr lang="en-US" dirty="0"/>
          </a:p>
        </p:txBody>
      </p:sp>
      <p:sp>
        <p:nvSpPr>
          <p:cNvPr id="5" name="Rounded Rectangle 4"/>
          <p:cNvSpPr/>
          <p:nvPr/>
        </p:nvSpPr>
        <p:spPr>
          <a:xfrm>
            <a:off x="1066800" y="2895600"/>
            <a:ext cx="5486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itchFamily="2" charset="0"/>
                <a:cs typeface="NikoshBAN" pitchFamily="2" charset="0"/>
              </a:rPr>
              <a:t>২।মাটির এসিডিটি দুর করতে কি ব্যবহার করা হয়? </a:t>
            </a:r>
            <a:endParaRPr lang="en-US" sz="2800" dirty="0">
              <a:latin typeface="NikoshBAN" pitchFamily="2" charset="0"/>
              <a:cs typeface="NikoshBAN" pitchFamily="2" charset="0"/>
            </a:endParaRPr>
          </a:p>
        </p:txBody>
      </p:sp>
      <p:sp>
        <p:nvSpPr>
          <p:cNvPr id="6" name="Rounded Rectangle 5"/>
          <p:cNvSpPr/>
          <p:nvPr/>
        </p:nvSpPr>
        <p:spPr>
          <a:xfrm>
            <a:off x="1295400" y="3733800"/>
            <a:ext cx="2819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উত্তরঃ চুন বা চুনাপাথর </a:t>
            </a:r>
            <a:endParaRPr lang="en-US" dirty="0"/>
          </a:p>
        </p:txBody>
      </p:sp>
      <p:sp>
        <p:nvSpPr>
          <p:cNvPr id="7" name="Rounded Rectangle 6"/>
          <p:cNvSpPr/>
          <p:nvPr/>
        </p:nvSpPr>
        <p:spPr>
          <a:xfrm>
            <a:off x="990600" y="4495800"/>
            <a:ext cx="5486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itchFamily="2" charset="0"/>
                <a:cs typeface="NikoshBAN" pitchFamily="2" charset="0"/>
              </a:rPr>
              <a:t>৩।ক্ষারের অতিরিক্ত ব্যবহার আমাদের কিসের ক্ষতি করতে পারে ? </a:t>
            </a:r>
            <a:endParaRPr lang="en-US" sz="2800" dirty="0">
              <a:latin typeface="NikoshBAN" pitchFamily="2" charset="0"/>
              <a:cs typeface="NikoshBAN" pitchFamily="2" charset="0"/>
            </a:endParaRPr>
          </a:p>
        </p:txBody>
      </p:sp>
      <p:sp>
        <p:nvSpPr>
          <p:cNvPr id="8" name="Rounded Rectangle 7"/>
          <p:cNvSpPr/>
          <p:nvPr/>
        </p:nvSpPr>
        <p:spPr>
          <a:xfrm>
            <a:off x="1219200" y="5486400"/>
            <a:ext cx="2819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উত্তরঃ ত্বকের</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838200" y="762000"/>
            <a:ext cx="78486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itchFamily="2" charset="0"/>
                <a:cs typeface="NikoshBAN" pitchFamily="2" charset="0"/>
              </a:rPr>
              <a:t>বাড়ির কাজ</a:t>
            </a:r>
            <a:endParaRPr lang="en-US" sz="4800" dirty="0">
              <a:latin typeface="NikoshBAN" pitchFamily="2" charset="0"/>
              <a:cs typeface="NikoshBAN" pitchFamily="2" charset="0"/>
            </a:endParaRPr>
          </a:p>
        </p:txBody>
      </p:sp>
      <p:sp>
        <p:nvSpPr>
          <p:cNvPr id="3" name="Rectangle 2"/>
          <p:cNvSpPr/>
          <p:nvPr/>
        </p:nvSpPr>
        <p:spPr>
          <a:xfrm>
            <a:off x="1752600" y="2133600"/>
            <a:ext cx="60198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‘ক্ষার আমাদের জীবনে গুরুত্বপূর্ণ ভূমিকা রেখে চলেছে’-উক্তিটি বিশ্লেষণ কর।</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90800" y="304800"/>
            <a:ext cx="4572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শিক্ষক পরিচিতি</a:t>
            </a:r>
            <a:endParaRPr lang="en-US" sz="4000" dirty="0">
              <a:latin typeface="NikoshBAN" pitchFamily="2" charset="0"/>
              <a:cs typeface="NikoshBAN" pitchFamily="2" charset="0"/>
            </a:endParaRPr>
          </a:p>
        </p:txBody>
      </p:sp>
      <p:sp>
        <p:nvSpPr>
          <p:cNvPr id="3" name="Rounded Rectangle 2"/>
          <p:cNvSpPr/>
          <p:nvPr/>
        </p:nvSpPr>
        <p:spPr>
          <a:xfrm>
            <a:off x="304800" y="1676400"/>
            <a:ext cx="3962400" cy="3657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latin typeface="NikoshBAN" pitchFamily="2" charset="0"/>
                <a:cs typeface="NikoshBAN" pitchFamily="2" charset="0"/>
              </a:rPr>
              <a:t>কীর্তি রন্জন বড়ুয়া </a:t>
            </a:r>
          </a:p>
          <a:p>
            <a:pPr algn="ctr"/>
            <a:r>
              <a:rPr lang="bn-IN" sz="3600" b="1" dirty="0" smtClean="0">
                <a:latin typeface="NikoshBAN" pitchFamily="2" charset="0"/>
                <a:cs typeface="NikoshBAN" pitchFamily="2" charset="0"/>
              </a:rPr>
              <a:t>সহকারি শিক্ষক</a:t>
            </a:r>
          </a:p>
          <a:p>
            <a:pPr algn="ctr"/>
            <a:r>
              <a:rPr lang="bn-IN" sz="3600" b="1" dirty="0" smtClean="0">
                <a:latin typeface="NikoshBAN" pitchFamily="2" charset="0"/>
                <a:cs typeface="NikoshBAN" pitchFamily="2" charset="0"/>
              </a:rPr>
              <a:t>উরকিরচর উচ্চ বিদ্যালয়</a:t>
            </a:r>
            <a:endParaRPr lang="en-US" sz="3600" b="1" dirty="0">
              <a:latin typeface="NikoshBAN" pitchFamily="2" charset="0"/>
              <a:cs typeface="NikoshBAN" pitchFamily="2" charset="0"/>
            </a:endParaRPr>
          </a:p>
        </p:txBody>
      </p:sp>
      <p:pic>
        <p:nvPicPr>
          <p:cNvPr id="4" name="Picture 3" descr="IMG_20200621_015738.jpg"/>
          <p:cNvPicPr>
            <a:picLocks noChangeAspect="1"/>
          </p:cNvPicPr>
          <p:nvPr/>
        </p:nvPicPr>
        <p:blipFill>
          <a:blip r:embed="rId2"/>
          <a:stretch>
            <a:fillRect/>
          </a:stretch>
        </p:blipFill>
        <p:spPr>
          <a:xfrm>
            <a:off x="5181600" y="1584434"/>
            <a:ext cx="3328987" cy="36733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2743200"/>
            <a:ext cx="4038600" cy="1015663"/>
          </a:xfrm>
          <a:prstGeom prst="rect">
            <a:avLst/>
          </a:prstGeom>
          <a:noFill/>
        </p:spPr>
        <p:txBody>
          <a:bodyPr wrap="square" rtlCol="0">
            <a:spAutoFit/>
          </a:bodyPr>
          <a:lstStyle/>
          <a:p>
            <a:pPr algn="ctr"/>
            <a:r>
              <a:rPr lang="bn-IN" sz="6000" dirty="0" smtClean="0">
                <a:latin typeface="NikoshBAN" pitchFamily="2" charset="0"/>
                <a:cs typeface="NikoshBAN" pitchFamily="2" charset="0"/>
              </a:rPr>
              <a:t>সবাইকে ধন্যবাদ</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24200" y="381000"/>
            <a:ext cx="3733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পাঠ পরিচিতি</a:t>
            </a:r>
            <a:endParaRPr lang="en-US" sz="4000" dirty="0">
              <a:latin typeface="NikoshBAN" pitchFamily="2" charset="0"/>
              <a:cs typeface="NikoshBAN" pitchFamily="2" charset="0"/>
            </a:endParaRPr>
          </a:p>
        </p:txBody>
      </p:sp>
      <p:pic>
        <p:nvPicPr>
          <p:cNvPr id="6" name="Picture 5" descr="Screenshot_20200117_143439.jpg"/>
          <p:cNvPicPr>
            <a:picLocks noChangeAspect="1"/>
          </p:cNvPicPr>
          <p:nvPr/>
        </p:nvPicPr>
        <p:blipFill>
          <a:blip r:embed="rId2"/>
          <a:stretch>
            <a:fillRect/>
          </a:stretch>
        </p:blipFill>
        <p:spPr>
          <a:xfrm>
            <a:off x="381000" y="1447800"/>
            <a:ext cx="3581400" cy="4659085"/>
          </a:xfrm>
          <a:prstGeom prst="rect">
            <a:avLst/>
          </a:prstGeom>
        </p:spPr>
      </p:pic>
      <p:sp>
        <p:nvSpPr>
          <p:cNvPr id="7" name="Rounded Rectangle 6"/>
          <p:cNvSpPr/>
          <p:nvPr/>
        </p:nvSpPr>
        <p:spPr>
          <a:xfrm>
            <a:off x="5181600" y="1447800"/>
            <a:ext cx="3733800" cy="480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latin typeface="NikoshBAN" pitchFamily="2" charset="0"/>
                <a:cs typeface="NikoshBAN" pitchFamily="2" charset="0"/>
              </a:rPr>
              <a:t>বিষয়ঃ বিজ্ঞান</a:t>
            </a:r>
          </a:p>
          <a:p>
            <a:pPr algn="ctr"/>
            <a:r>
              <a:rPr lang="bn-IN" sz="4400" dirty="0" smtClean="0">
                <a:latin typeface="NikoshBAN" pitchFamily="2" charset="0"/>
                <a:cs typeface="NikoshBAN" pitchFamily="2" charset="0"/>
              </a:rPr>
              <a:t>শ্রেণিঃ নবম-দশম</a:t>
            </a:r>
          </a:p>
          <a:p>
            <a:pPr algn="ctr"/>
            <a:r>
              <a:rPr lang="bn-IN" sz="4400" dirty="0" smtClean="0">
                <a:latin typeface="NikoshBAN" pitchFamily="2" charset="0"/>
                <a:cs typeface="NikoshBAN" pitchFamily="2" charset="0"/>
              </a:rPr>
              <a:t>অধ্যায়ঃ সপ্তম</a:t>
            </a:r>
          </a:p>
          <a:p>
            <a:pPr algn="ctr"/>
            <a:r>
              <a:rPr lang="bn-IN" sz="4400" dirty="0" smtClean="0">
                <a:latin typeface="NikoshBAN" pitchFamily="2" charset="0"/>
                <a:cs typeface="NikoshBAN" pitchFamily="2" charset="0"/>
              </a:rPr>
              <a:t>সময়ঃ৫০ মিনিট</a:t>
            </a:r>
            <a:endParaRPr lang="en-US" sz="44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5334000"/>
            <a:ext cx="7239000" cy="1077218"/>
          </a:xfrm>
          <a:prstGeom prst="rect">
            <a:avLst/>
          </a:prstGeom>
          <a:noFill/>
        </p:spPr>
        <p:txBody>
          <a:bodyPr wrap="square" rtlCol="0">
            <a:spAutoFit/>
          </a:bodyPr>
          <a:lstStyle/>
          <a:p>
            <a:pPr algn="ctr"/>
            <a:r>
              <a:rPr lang="en-US" sz="3200" dirty="0" err="1" smtClean="0">
                <a:latin typeface="NikoshBAN" pitchFamily="2" charset="0"/>
                <a:cs typeface="NikoshBAN" pitchFamily="2" charset="0"/>
              </a:rPr>
              <a:t>আজকের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পাঠঃ</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প্রাত্যহিক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ক্ষারের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ব্যবহার</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সাবধানতা</a:t>
            </a:r>
            <a:endParaRPr lang="en-US" sz="3200" dirty="0">
              <a:latin typeface="NikoshBAN" pitchFamily="2" charset="0"/>
              <a:cs typeface="NikoshBAN" pitchFamily="2" charset="0"/>
            </a:endParaRPr>
          </a:p>
        </p:txBody>
      </p:sp>
      <p:pic>
        <p:nvPicPr>
          <p:cNvPr id="8" name="Picture 7" descr="IMG_20210903_132831.jpg"/>
          <p:cNvPicPr>
            <a:picLocks noChangeAspect="1"/>
          </p:cNvPicPr>
          <p:nvPr/>
        </p:nvPicPr>
        <p:blipFill>
          <a:blip r:embed="rId2"/>
          <a:stretch>
            <a:fillRect/>
          </a:stretch>
        </p:blipFill>
        <p:spPr>
          <a:xfrm rot="16200000">
            <a:off x="2018147" y="-1182255"/>
            <a:ext cx="4724400" cy="76985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438400" y="228600"/>
            <a:ext cx="4876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শিখনফল </a:t>
            </a:r>
            <a:endParaRPr lang="en-US" sz="6000" dirty="0">
              <a:latin typeface="NikoshBAN" pitchFamily="2" charset="0"/>
              <a:cs typeface="NikoshBAN" pitchFamily="2" charset="0"/>
            </a:endParaRPr>
          </a:p>
        </p:txBody>
      </p:sp>
      <p:sp>
        <p:nvSpPr>
          <p:cNvPr id="4" name="Rectangle 3"/>
          <p:cNvSpPr/>
          <p:nvPr/>
        </p:nvSpPr>
        <p:spPr>
          <a:xfrm>
            <a:off x="914400" y="1905000"/>
            <a:ext cx="3124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itchFamily="2" charset="0"/>
                <a:cs typeface="NikoshBAN" pitchFamily="2" charset="0"/>
              </a:rPr>
              <a:t>এই পাঠ শেষে শিক্ষার্থীরা- </a:t>
            </a:r>
            <a:endParaRPr lang="en-US" sz="2800" dirty="0">
              <a:latin typeface="NikoshBAN" pitchFamily="2" charset="0"/>
              <a:cs typeface="NikoshBAN" pitchFamily="2" charset="0"/>
            </a:endParaRPr>
          </a:p>
        </p:txBody>
      </p:sp>
      <p:sp>
        <p:nvSpPr>
          <p:cNvPr id="5" name="TextBox 4"/>
          <p:cNvSpPr txBox="1"/>
          <p:nvPr/>
        </p:nvSpPr>
        <p:spPr>
          <a:xfrm>
            <a:off x="685800" y="2743200"/>
            <a:ext cx="7162800" cy="3539430"/>
          </a:xfrm>
          <a:prstGeom prst="rect">
            <a:avLst/>
          </a:prstGeom>
          <a:noFill/>
        </p:spPr>
        <p:txBody>
          <a:bodyPr wrap="square" rtlCol="0">
            <a:spAutoFit/>
          </a:bodyPr>
          <a:lstStyle/>
          <a:p>
            <a:r>
              <a:rPr lang="bn-IN" sz="3200" dirty="0" smtClean="0">
                <a:latin typeface="NikoshBAN" pitchFamily="2" charset="0"/>
                <a:cs typeface="NikoshBAN" pitchFamily="2" charset="0"/>
              </a:rPr>
              <a:t>১।নির্দেশকের সাহায্যে ক্ষারের রাসায়নিক বৈশিষ্ট্য নির্ণয় করতে পারবে।</a:t>
            </a:r>
          </a:p>
          <a:p>
            <a:r>
              <a:rPr lang="bn-IN" sz="3200" dirty="0" smtClean="0">
                <a:latin typeface="NikoshBAN" pitchFamily="2" charset="0"/>
                <a:cs typeface="NikoshBAN" pitchFamily="2" charset="0"/>
              </a:rPr>
              <a:t>২। ক্ষারের রাসায়নিক বৈশিষ্ট্য গুলো লিখতে ও বলতে পারবে।</a:t>
            </a:r>
          </a:p>
          <a:p>
            <a:r>
              <a:rPr lang="bn-IN" sz="3200" dirty="0" smtClean="0">
                <a:latin typeface="NikoshBAN" pitchFamily="2" charset="0"/>
                <a:cs typeface="NikoshBAN" pitchFamily="2" charset="0"/>
              </a:rPr>
              <a:t>৩।প্রাত্যহিক জীবনে ক্ষারের প্রয়োজনীয়তা এবং ব্যবহারের সাবধানতা ব্যাখ্যা করতে পারবে।</a:t>
            </a:r>
          </a:p>
          <a:p>
            <a:r>
              <a:rPr lang="bn-IN"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28800" y="381000"/>
            <a:ext cx="6019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latin typeface="NikoshBAN" pitchFamily="2" charset="0"/>
                <a:cs typeface="NikoshBAN" pitchFamily="2" charset="0"/>
              </a:rPr>
              <a:t>নির্দেশকের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সাহায্যে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ক্ষারের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রাসায়নিক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বৈশিষ্ট্য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নির্ণয়</a:t>
            </a:r>
            <a:endParaRPr lang="en-US" sz="2800" dirty="0">
              <a:latin typeface="NikoshBAN" pitchFamily="2" charset="0"/>
              <a:cs typeface="NikoshBAN" pitchFamily="2" charset="0"/>
            </a:endParaRPr>
          </a:p>
        </p:txBody>
      </p:sp>
      <p:pic>
        <p:nvPicPr>
          <p:cNvPr id="3" name="Picture 2" descr="001.jpg"/>
          <p:cNvPicPr>
            <a:picLocks noChangeAspect="1"/>
          </p:cNvPicPr>
          <p:nvPr/>
        </p:nvPicPr>
        <p:blipFill>
          <a:blip r:embed="rId2"/>
          <a:stretch>
            <a:fillRect/>
          </a:stretch>
        </p:blipFill>
        <p:spPr>
          <a:xfrm>
            <a:off x="1" y="1371601"/>
            <a:ext cx="3657600" cy="1934308"/>
          </a:xfrm>
          <a:prstGeom prst="rect">
            <a:avLst/>
          </a:prstGeom>
        </p:spPr>
      </p:pic>
      <p:sp>
        <p:nvSpPr>
          <p:cNvPr id="5" name="Rounded Rectangle 4"/>
          <p:cNvSpPr/>
          <p:nvPr/>
        </p:nvSpPr>
        <p:spPr>
          <a:xfrm>
            <a:off x="1600200" y="4419600"/>
            <a:ext cx="6400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লাল লিটমাস </a:t>
            </a:r>
            <a:r>
              <a:rPr lang="bn-IN" sz="2400" dirty="0" smtClean="0">
                <a:latin typeface="NikoshBAN" pitchFamily="2" charset="0"/>
                <a:cs typeface="NikoshBAN" pitchFamily="2" charset="0"/>
              </a:rPr>
              <a:t>কাগজ </a:t>
            </a:r>
            <a:r>
              <a:rPr lang="bn-IN" sz="2400" dirty="0" smtClean="0">
                <a:latin typeface="NikoshBAN" pitchFamily="2" charset="0"/>
                <a:cs typeface="NikoshBAN" pitchFamily="2" charset="0"/>
              </a:rPr>
              <a:t>ক্ষারীয় দ্রবণে নীল </a:t>
            </a:r>
            <a:r>
              <a:rPr lang="en-US" sz="2400" dirty="0" err="1" smtClean="0">
                <a:latin typeface="NikoshBAN" pitchFamily="2" charset="0"/>
                <a:cs typeface="NikoshBAN" pitchFamily="2" charset="0"/>
              </a:rPr>
              <a:t>বর্ণ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endParaRPr lang="en-US" sz="2400" dirty="0">
              <a:latin typeface="NikoshBAN" pitchFamily="2" charset="0"/>
              <a:cs typeface="NikoshBAN" pitchFamily="2" charset="0"/>
            </a:endParaRPr>
          </a:p>
        </p:txBody>
      </p:sp>
      <p:pic>
        <p:nvPicPr>
          <p:cNvPr id="6" name="Picture 5" descr="download (2).jpg"/>
          <p:cNvPicPr>
            <a:picLocks noChangeAspect="1"/>
          </p:cNvPicPr>
          <p:nvPr/>
        </p:nvPicPr>
        <p:blipFill>
          <a:blip r:embed="rId3"/>
          <a:stretch>
            <a:fillRect/>
          </a:stretch>
        </p:blipFill>
        <p:spPr>
          <a:xfrm>
            <a:off x="3733800" y="1143000"/>
            <a:ext cx="4890576" cy="30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METHOR__48861.1503517904.jpg"/>
          <p:cNvPicPr>
            <a:picLocks noChangeAspect="1"/>
          </p:cNvPicPr>
          <p:nvPr/>
        </p:nvPicPr>
        <p:blipFill>
          <a:blip r:embed="rId2" cstate="print"/>
          <a:stretch>
            <a:fillRect/>
          </a:stretch>
        </p:blipFill>
        <p:spPr>
          <a:xfrm>
            <a:off x="228600" y="1371600"/>
            <a:ext cx="1752600" cy="4169755"/>
          </a:xfrm>
          <a:prstGeom prst="rect">
            <a:avLst/>
          </a:prstGeom>
        </p:spPr>
      </p:pic>
      <p:sp>
        <p:nvSpPr>
          <p:cNvPr id="3" name="Rounded Rectangle 2"/>
          <p:cNvSpPr/>
          <p:nvPr/>
        </p:nvSpPr>
        <p:spPr>
          <a:xfrm>
            <a:off x="0" y="5791200"/>
            <a:ext cx="3048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itchFamily="2" charset="0"/>
                <a:cs typeface="NikoshBAN" pitchFamily="2" charset="0"/>
              </a:rPr>
              <a:t>মিথাইল অরেঞ্জ</a:t>
            </a:r>
            <a:endParaRPr lang="en-US" dirty="0">
              <a:latin typeface="NikoshBAN" pitchFamily="2" charset="0"/>
              <a:cs typeface="NikoshBAN" pitchFamily="2" charset="0"/>
            </a:endParaRPr>
          </a:p>
        </p:txBody>
      </p:sp>
      <p:pic>
        <p:nvPicPr>
          <p:cNvPr id="4" name="Picture 3" descr="download (4).jpg"/>
          <p:cNvPicPr>
            <a:picLocks noChangeAspect="1"/>
          </p:cNvPicPr>
          <p:nvPr/>
        </p:nvPicPr>
        <p:blipFill>
          <a:blip r:embed="rId3"/>
          <a:stretch>
            <a:fillRect/>
          </a:stretch>
        </p:blipFill>
        <p:spPr>
          <a:xfrm>
            <a:off x="3352800" y="1752600"/>
            <a:ext cx="4722742" cy="3352800"/>
          </a:xfrm>
          <a:prstGeom prst="rect">
            <a:avLst/>
          </a:prstGeom>
        </p:spPr>
      </p:pic>
      <p:sp>
        <p:nvSpPr>
          <p:cNvPr id="6" name="Rounded Rectangle 5"/>
          <p:cNvSpPr/>
          <p:nvPr/>
        </p:nvSpPr>
        <p:spPr>
          <a:xfrm>
            <a:off x="3124200" y="54864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মিথাইল অরেঞ্জ, ক্ষারের প্রভাবে হলুদ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r>
              <a:rPr lang="bn-IN"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7" name="Rounded Rectangle 6"/>
          <p:cNvSpPr/>
          <p:nvPr/>
        </p:nvSpPr>
        <p:spPr>
          <a:xfrm>
            <a:off x="1371600" y="228600"/>
            <a:ext cx="6400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মিথাইল অরেঞ্জ এর সাথে ক্ষারের বিক্রিয়া</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180320-IMG_7592__71189.1564604103.jpg"/>
          <p:cNvPicPr>
            <a:picLocks noChangeAspect="1"/>
          </p:cNvPicPr>
          <p:nvPr/>
        </p:nvPicPr>
        <p:blipFill>
          <a:blip r:embed="rId2" cstate="print"/>
          <a:stretch>
            <a:fillRect/>
          </a:stretch>
        </p:blipFill>
        <p:spPr>
          <a:xfrm>
            <a:off x="152400" y="1447800"/>
            <a:ext cx="3048000" cy="3048000"/>
          </a:xfrm>
          <a:prstGeom prst="rect">
            <a:avLst/>
          </a:prstGeom>
        </p:spPr>
      </p:pic>
      <p:sp>
        <p:nvSpPr>
          <p:cNvPr id="3" name="Rounded Rectangle 2"/>
          <p:cNvSpPr/>
          <p:nvPr/>
        </p:nvSpPr>
        <p:spPr>
          <a:xfrm>
            <a:off x="1371600" y="228600"/>
            <a:ext cx="6400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মিথাইল রেড এর সাথে ক্ষারের বিক্রিয়া</a:t>
            </a:r>
            <a:endParaRPr lang="en-US" sz="2400" dirty="0">
              <a:latin typeface="NikoshBAN" pitchFamily="2" charset="0"/>
              <a:cs typeface="NikoshBAN" pitchFamily="2" charset="0"/>
            </a:endParaRPr>
          </a:p>
        </p:txBody>
      </p:sp>
      <p:sp>
        <p:nvSpPr>
          <p:cNvPr id="4" name="Rounded Rectangle 3"/>
          <p:cNvSpPr/>
          <p:nvPr/>
        </p:nvSpPr>
        <p:spPr>
          <a:xfrm>
            <a:off x="152400" y="4648200"/>
            <a:ext cx="3048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itchFamily="2" charset="0"/>
                <a:cs typeface="NikoshBAN" pitchFamily="2" charset="0"/>
              </a:rPr>
              <a:t>মিথাইল রেড</a:t>
            </a:r>
            <a:endParaRPr lang="en-US" dirty="0">
              <a:latin typeface="NikoshBAN" pitchFamily="2" charset="0"/>
              <a:cs typeface="NikoshBAN" pitchFamily="2" charset="0"/>
            </a:endParaRPr>
          </a:p>
        </p:txBody>
      </p:sp>
      <p:pic>
        <p:nvPicPr>
          <p:cNvPr id="7" name="Picture 6" descr="220px-Methylrot_Probe_methyl_red_test.jpg"/>
          <p:cNvPicPr>
            <a:picLocks noChangeAspect="1"/>
          </p:cNvPicPr>
          <p:nvPr/>
        </p:nvPicPr>
        <p:blipFill>
          <a:blip r:embed="rId3"/>
          <a:stretch>
            <a:fillRect/>
          </a:stretch>
        </p:blipFill>
        <p:spPr>
          <a:xfrm>
            <a:off x="3276600" y="1447800"/>
            <a:ext cx="5664200" cy="2921000"/>
          </a:xfrm>
          <a:prstGeom prst="rect">
            <a:avLst/>
          </a:prstGeom>
        </p:spPr>
      </p:pic>
      <p:sp>
        <p:nvSpPr>
          <p:cNvPr id="8" name="Rounded Rectangle 7"/>
          <p:cNvSpPr/>
          <p:nvPr/>
        </p:nvSpPr>
        <p:spPr>
          <a:xfrm>
            <a:off x="3352800" y="45720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মিথাইল রেড, ক্ষারের প্রভাবে হলুদ </a:t>
            </a:r>
            <a:r>
              <a:rPr lang="en-US" sz="2400" dirty="0" err="1" smtClean="0">
                <a:latin typeface="NikoshBAN" pitchFamily="2" charset="0"/>
                <a:cs typeface="NikoshBAN" pitchFamily="2" charset="0"/>
              </a:rPr>
              <a:t>বর্ণ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00wm.jpg"/>
          <p:cNvPicPr>
            <a:picLocks noChangeAspect="1"/>
          </p:cNvPicPr>
          <p:nvPr/>
        </p:nvPicPr>
        <p:blipFill>
          <a:blip r:embed="rId2"/>
          <a:stretch>
            <a:fillRect/>
          </a:stretch>
        </p:blipFill>
        <p:spPr>
          <a:xfrm>
            <a:off x="1524000" y="1524000"/>
            <a:ext cx="5697908" cy="3810476"/>
          </a:xfrm>
          <a:prstGeom prst="rect">
            <a:avLst/>
          </a:prstGeom>
        </p:spPr>
      </p:pic>
      <p:sp>
        <p:nvSpPr>
          <p:cNvPr id="5" name="Rounded Rectangle 4"/>
          <p:cNvSpPr/>
          <p:nvPr/>
        </p:nvSpPr>
        <p:spPr>
          <a:xfrm>
            <a:off x="1066800" y="228600"/>
            <a:ext cx="6400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ফেনালফথেলিন এর সাথে ক্ষারের বিক্রিয়া</a:t>
            </a:r>
            <a:endParaRPr lang="en-US" sz="2400" dirty="0">
              <a:latin typeface="NikoshBAN" pitchFamily="2" charset="0"/>
              <a:cs typeface="NikoshBAN" pitchFamily="2" charset="0"/>
            </a:endParaRPr>
          </a:p>
        </p:txBody>
      </p:sp>
      <p:pic>
        <p:nvPicPr>
          <p:cNvPr id="3" name="Picture 2" descr="images (1).jpg"/>
          <p:cNvPicPr>
            <a:picLocks noChangeAspect="1"/>
          </p:cNvPicPr>
          <p:nvPr/>
        </p:nvPicPr>
        <p:blipFill>
          <a:blip r:embed="rId3"/>
          <a:stretch>
            <a:fillRect/>
          </a:stretch>
        </p:blipFill>
        <p:spPr>
          <a:xfrm>
            <a:off x="1524000" y="1581634"/>
            <a:ext cx="5638800" cy="3752366"/>
          </a:xfrm>
          <a:prstGeom prst="rect">
            <a:avLst/>
          </a:prstGeom>
        </p:spPr>
      </p:pic>
      <p:sp>
        <p:nvSpPr>
          <p:cNvPr id="6" name="Rounded Rectangle 5"/>
          <p:cNvSpPr/>
          <p:nvPr/>
        </p:nvSpPr>
        <p:spPr>
          <a:xfrm>
            <a:off x="1600200" y="5562600"/>
            <a:ext cx="579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 বর্ণহীন ফেনালফথেলিন, ক্ষারের প্রভাবে গোলাপি </a:t>
            </a:r>
            <a:r>
              <a:rPr lang="en-US" sz="2400" dirty="0" err="1" smtClean="0">
                <a:latin typeface="NikoshBAN" pitchFamily="2" charset="0"/>
                <a:cs typeface="NikoshBAN" pitchFamily="2" charset="0"/>
              </a:rPr>
              <a:t>বর্ন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করেছে</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531</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Kirti Barua</dc:creator>
  <cp:lastModifiedBy>Kirti Barua</cp:lastModifiedBy>
  <cp:revision>48</cp:revision>
  <dcterms:created xsi:type="dcterms:W3CDTF">2021-08-31T11:43:12Z</dcterms:created>
  <dcterms:modified xsi:type="dcterms:W3CDTF">2021-09-04T09:09:19Z</dcterms:modified>
</cp:coreProperties>
</file>