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1" r:id="rId4"/>
    <p:sldId id="272" r:id="rId5"/>
    <p:sldId id="273" r:id="rId6"/>
    <p:sldId id="274" r:id="rId7"/>
    <p:sldId id="275" r:id="rId8"/>
    <p:sldId id="283" r:id="rId9"/>
    <p:sldId id="278" r:id="rId10"/>
    <p:sldId id="259" r:id="rId11"/>
    <p:sldId id="280" r:id="rId12"/>
    <p:sldId id="279" r:id="rId13"/>
    <p:sldId id="260" r:id="rId14"/>
    <p:sldId id="282" r:id="rId15"/>
    <p:sldId id="281" r:id="rId16"/>
    <p:sldId id="261" r:id="rId17"/>
    <p:sldId id="262" r:id="rId18"/>
    <p:sldId id="263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B4D-B666-4D8C-B2AB-0B67AE0912F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FE0C-89D2-4A7B-90EC-0D7CFA60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9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B4D-B666-4D8C-B2AB-0B67AE0912F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FE0C-89D2-4A7B-90EC-0D7CFA60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3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B4D-B666-4D8C-B2AB-0B67AE0912F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FE0C-89D2-4A7B-90EC-0D7CFA60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0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B4D-B666-4D8C-B2AB-0B67AE0912F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FE0C-89D2-4A7B-90EC-0D7CFA60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B4D-B666-4D8C-B2AB-0B67AE0912F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FE0C-89D2-4A7B-90EC-0D7CFA60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0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B4D-B666-4D8C-B2AB-0B67AE0912F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FE0C-89D2-4A7B-90EC-0D7CFA60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4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B4D-B666-4D8C-B2AB-0B67AE0912F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FE0C-89D2-4A7B-90EC-0D7CFA60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B4D-B666-4D8C-B2AB-0B67AE0912F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FE0C-89D2-4A7B-90EC-0D7CFA60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5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B4D-B666-4D8C-B2AB-0B67AE0912F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FE0C-89D2-4A7B-90EC-0D7CFA60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B4D-B666-4D8C-B2AB-0B67AE0912F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FE0C-89D2-4A7B-90EC-0D7CFA60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9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B4D-B666-4D8C-B2AB-0B67AE0912F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FE0C-89D2-4A7B-90EC-0D7CFA60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3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AB4D-B666-4D8C-B2AB-0B67AE0912F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FE0C-89D2-4A7B-90EC-0D7CFA60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7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54436" cy="6912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7" y="0"/>
            <a:ext cx="6137564" cy="69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0675"/>
            <a:ext cx="120777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</a:p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এ আক্রান্ত হলে কম্পিউটার দ্বারা কাজ করতে গেলে কি কি সমস্যা হয়?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url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200"/>
            <a:ext cx="5620287" cy="49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url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2040" r="8163" b="4082"/>
          <a:stretch>
            <a:fillRect/>
          </a:stretch>
        </p:blipFill>
        <p:spPr bwMode="auto">
          <a:xfrm>
            <a:off x="7251422" y="0"/>
            <a:ext cx="4702600" cy="49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437249" y="5181600"/>
            <a:ext cx="2286000" cy="1676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bn-BD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ভাইরাসে</a:t>
            </a:r>
          </a:p>
          <a:p>
            <a:pPr algn="ctr"/>
            <a:r>
              <a:rPr lang="bn-BD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 </a:t>
            </a: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8035636" y="5181600"/>
            <a:ext cx="2563091" cy="1676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bn-BD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মুক্ত </a:t>
            </a:r>
          </a:p>
          <a:p>
            <a:pPr algn="ctr"/>
            <a:r>
              <a:rPr lang="bn-BD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রাখার এন্টি </a:t>
            </a:r>
          </a:p>
          <a:p>
            <a:pPr algn="ctr"/>
            <a:r>
              <a:rPr lang="bn-BD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rl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8725"/>
            <a:ext cx="2593377" cy="371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url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78" y="1055075"/>
            <a:ext cx="4291585" cy="40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igital Comp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63" y="-1"/>
            <a:ext cx="4884473" cy="488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 rot="16200000">
            <a:off x="457031" y="4781550"/>
            <a:ext cx="1981200" cy="2171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bn-BD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ভাইররাসে</a:t>
            </a:r>
          </a:p>
          <a:p>
            <a:pPr algn="ctr"/>
            <a:r>
              <a:rPr lang="bn-BD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</a:p>
          <a:p>
            <a:pPr algn="ctr"/>
            <a:r>
              <a:rPr lang="bn-BD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alt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6200000">
            <a:off x="4053370" y="4696851"/>
            <a:ext cx="1600200" cy="236337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bn-BD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</a:t>
            </a:r>
          </a:p>
          <a:p>
            <a:pPr algn="ctr"/>
            <a:r>
              <a:rPr lang="bn-BD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এন্টি ভাইরাস</a:t>
            </a:r>
          </a:p>
          <a:p>
            <a:pPr algn="ctr"/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16200000">
            <a:off x="9132863" y="4849026"/>
            <a:ext cx="1981200" cy="2171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bn-BD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ভাইররাস</a:t>
            </a:r>
          </a:p>
          <a:p>
            <a:pPr algn="ctr"/>
            <a:r>
              <a:rPr lang="bn-BD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</a:p>
          <a:p>
            <a:pPr algn="ctr"/>
            <a:r>
              <a:rPr lang="bn-BD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alt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4" y="1925781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alt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alt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alt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</a:p>
          <a:p>
            <a:r>
              <a:rPr lang="bn-BD" altLang="en-US" sz="6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</a:t>
            </a:r>
            <a:r>
              <a:rPr lang="bn-BD" altLang="en-US" sz="6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মুক্ত রাখার জন্য </a:t>
            </a:r>
            <a:endParaRPr lang="bn-BD" altLang="en-US" sz="6000" b="1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altLang="en-US" sz="6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altLang="en-US" sz="6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bn-BD" altLang="en-US" sz="6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r>
              <a:rPr lang="bn-BD" altLang="en-US" sz="6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অবলম্বন করা হয় তা ব্যাখ্যা কর।</a:t>
            </a:r>
            <a:endParaRPr lang="en-US" altLang="en-US" sz="60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94" y="-8121"/>
            <a:ext cx="2915636" cy="2759442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" y="3860214"/>
            <a:ext cx="4143070" cy="2994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3" y="4138459"/>
            <a:ext cx="3557930" cy="259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5" y="2962383"/>
            <a:ext cx="3643745" cy="3895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" y="-8121"/>
            <a:ext cx="27432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25" y="0"/>
            <a:ext cx="4927575" cy="2759442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8274645" y="-685851"/>
            <a:ext cx="2907134" cy="38308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681133" y="488638"/>
            <a:ext cx="2078182" cy="1080655"/>
          </a:xfrm>
          <a:custGeom>
            <a:avLst/>
            <a:gdLst>
              <a:gd name="connsiteX0" fmla="*/ 0 w 1814946"/>
              <a:gd name="connsiteY0" fmla="*/ 374117 h 914445"/>
              <a:gd name="connsiteX1" fmla="*/ 69273 w 1814946"/>
              <a:gd name="connsiteY1" fmla="*/ 471099 h 914445"/>
              <a:gd name="connsiteX2" fmla="*/ 138546 w 1814946"/>
              <a:gd name="connsiteY2" fmla="*/ 554226 h 914445"/>
              <a:gd name="connsiteX3" fmla="*/ 152400 w 1814946"/>
              <a:gd name="connsiteY3" fmla="*/ 595790 h 914445"/>
              <a:gd name="connsiteX4" fmla="*/ 207819 w 1814946"/>
              <a:gd name="connsiteY4" fmla="*/ 692772 h 914445"/>
              <a:gd name="connsiteX5" fmla="*/ 263237 w 1814946"/>
              <a:gd name="connsiteY5" fmla="*/ 775899 h 914445"/>
              <a:gd name="connsiteX6" fmla="*/ 318655 w 1814946"/>
              <a:gd name="connsiteY6" fmla="*/ 886736 h 914445"/>
              <a:gd name="connsiteX7" fmla="*/ 360219 w 1814946"/>
              <a:gd name="connsiteY7" fmla="*/ 914445 h 914445"/>
              <a:gd name="connsiteX8" fmla="*/ 526473 w 1814946"/>
              <a:gd name="connsiteY8" fmla="*/ 845172 h 914445"/>
              <a:gd name="connsiteX9" fmla="*/ 568037 w 1814946"/>
              <a:gd name="connsiteY9" fmla="*/ 803608 h 914445"/>
              <a:gd name="connsiteX10" fmla="*/ 678873 w 1814946"/>
              <a:gd name="connsiteY10" fmla="*/ 748190 h 914445"/>
              <a:gd name="connsiteX11" fmla="*/ 734291 w 1814946"/>
              <a:gd name="connsiteY11" fmla="*/ 706626 h 914445"/>
              <a:gd name="connsiteX12" fmla="*/ 803564 w 1814946"/>
              <a:gd name="connsiteY12" fmla="*/ 665063 h 914445"/>
              <a:gd name="connsiteX13" fmla="*/ 900546 w 1814946"/>
              <a:gd name="connsiteY13" fmla="*/ 581936 h 914445"/>
              <a:gd name="connsiteX14" fmla="*/ 1011382 w 1814946"/>
              <a:gd name="connsiteY14" fmla="*/ 512663 h 914445"/>
              <a:gd name="connsiteX15" fmla="*/ 1052946 w 1814946"/>
              <a:gd name="connsiteY15" fmla="*/ 471099 h 914445"/>
              <a:gd name="connsiteX16" fmla="*/ 1108364 w 1814946"/>
              <a:gd name="connsiteY16" fmla="*/ 443390 h 914445"/>
              <a:gd name="connsiteX17" fmla="*/ 1149928 w 1814946"/>
              <a:gd name="connsiteY17" fmla="*/ 401826 h 914445"/>
              <a:gd name="connsiteX18" fmla="*/ 1191491 w 1814946"/>
              <a:gd name="connsiteY18" fmla="*/ 374117 h 914445"/>
              <a:gd name="connsiteX19" fmla="*/ 1233055 w 1814946"/>
              <a:gd name="connsiteY19" fmla="*/ 332554 h 914445"/>
              <a:gd name="connsiteX20" fmla="*/ 1330037 w 1814946"/>
              <a:gd name="connsiteY20" fmla="*/ 277136 h 914445"/>
              <a:gd name="connsiteX21" fmla="*/ 1371600 w 1814946"/>
              <a:gd name="connsiteY21" fmla="*/ 249426 h 914445"/>
              <a:gd name="connsiteX22" fmla="*/ 1413164 w 1814946"/>
              <a:gd name="connsiteY22" fmla="*/ 235572 h 914445"/>
              <a:gd name="connsiteX23" fmla="*/ 1482437 w 1814946"/>
              <a:gd name="connsiteY23" fmla="*/ 207863 h 914445"/>
              <a:gd name="connsiteX24" fmla="*/ 1565564 w 1814946"/>
              <a:gd name="connsiteY24" fmla="*/ 166299 h 914445"/>
              <a:gd name="connsiteX25" fmla="*/ 1620982 w 1814946"/>
              <a:gd name="connsiteY25" fmla="*/ 124736 h 914445"/>
              <a:gd name="connsiteX26" fmla="*/ 1717964 w 1814946"/>
              <a:gd name="connsiteY26" fmla="*/ 83172 h 914445"/>
              <a:gd name="connsiteX27" fmla="*/ 1759528 w 1814946"/>
              <a:gd name="connsiteY27" fmla="*/ 55463 h 914445"/>
              <a:gd name="connsiteX28" fmla="*/ 1814946 w 1814946"/>
              <a:gd name="connsiteY28" fmla="*/ 45 h 91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14946" h="914445">
                <a:moveTo>
                  <a:pt x="0" y="374117"/>
                </a:moveTo>
                <a:cubicBezTo>
                  <a:pt x="23091" y="406444"/>
                  <a:pt x="44456" y="440077"/>
                  <a:pt x="69273" y="471099"/>
                </a:cubicBezTo>
                <a:cubicBezTo>
                  <a:pt x="175952" y="604447"/>
                  <a:pt x="54638" y="428366"/>
                  <a:pt x="138546" y="554226"/>
                </a:cubicBezTo>
                <a:cubicBezTo>
                  <a:pt x="143164" y="568081"/>
                  <a:pt x="146647" y="582367"/>
                  <a:pt x="152400" y="595790"/>
                </a:cubicBezTo>
                <a:cubicBezTo>
                  <a:pt x="173491" y="645002"/>
                  <a:pt x="179994" y="651034"/>
                  <a:pt x="207819" y="692772"/>
                </a:cubicBezTo>
                <a:cubicBezTo>
                  <a:pt x="253650" y="830272"/>
                  <a:pt x="176757" y="620237"/>
                  <a:pt x="263237" y="775899"/>
                </a:cubicBezTo>
                <a:cubicBezTo>
                  <a:pt x="311655" y="863050"/>
                  <a:pt x="262879" y="842115"/>
                  <a:pt x="318655" y="886736"/>
                </a:cubicBezTo>
                <a:cubicBezTo>
                  <a:pt x="331657" y="897138"/>
                  <a:pt x="346364" y="905209"/>
                  <a:pt x="360219" y="914445"/>
                </a:cubicBezTo>
                <a:cubicBezTo>
                  <a:pt x="416413" y="900396"/>
                  <a:pt x="483852" y="887793"/>
                  <a:pt x="526473" y="845172"/>
                </a:cubicBezTo>
                <a:cubicBezTo>
                  <a:pt x="540328" y="831317"/>
                  <a:pt x="552362" y="815364"/>
                  <a:pt x="568037" y="803608"/>
                </a:cubicBezTo>
                <a:cubicBezTo>
                  <a:pt x="620384" y="764348"/>
                  <a:pt x="627734" y="765237"/>
                  <a:pt x="678873" y="748190"/>
                </a:cubicBezTo>
                <a:cubicBezTo>
                  <a:pt x="697346" y="734335"/>
                  <a:pt x="715078" y="719435"/>
                  <a:pt x="734291" y="706626"/>
                </a:cubicBezTo>
                <a:cubicBezTo>
                  <a:pt x="756697" y="691689"/>
                  <a:pt x="782021" y="681220"/>
                  <a:pt x="803564" y="665063"/>
                </a:cubicBezTo>
                <a:cubicBezTo>
                  <a:pt x="974820" y="536622"/>
                  <a:pt x="695854" y="718397"/>
                  <a:pt x="900546" y="581936"/>
                </a:cubicBezTo>
                <a:cubicBezTo>
                  <a:pt x="914066" y="572922"/>
                  <a:pt x="990716" y="529885"/>
                  <a:pt x="1011382" y="512663"/>
                </a:cubicBezTo>
                <a:cubicBezTo>
                  <a:pt x="1026434" y="500120"/>
                  <a:pt x="1037002" y="482487"/>
                  <a:pt x="1052946" y="471099"/>
                </a:cubicBezTo>
                <a:cubicBezTo>
                  <a:pt x="1069752" y="459095"/>
                  <a:pt x="1091558" y="455394"/>
                  <a:pt x="1108364" y="443390"/>
                </a:cubicBezTo>
                <a:cubicBezTo>
                  <a:pt x="1124308" y="432002"/>
                  <a:pt x="1134876" y="414369"/>
                  <a:pt x="1149928" y="401826"/>
                </a:cubicBezTo>
                <a:cubicBezTo>
                  <a:pt x="1162720" y="391166"/>
                  <a:pt x="1178699" y="384777"/>
                  <a:pt x="1191491" y="374117"/>
                </a:cubicBezTo>
                <a:cubicBezTo>
                  <a:pt x="1206543" y="361574"/>
                  <a:pt x="1218003" y="345097"/>
                  <a:pt x="1233055" y="332554"/>
                </a:cubicBezTo>
                <a:cubicBezTo>
                  <a:pt x="1269880" y="301867"/>
                  <a:pt x="1286918" y="301776"/>
                  <a:pt x="1330037" y="277136"/>
                </a:cubicBezTo>
                <a:cubicBezTo>
                  <a:pt x="1344494" y="268875"/>
                  <a:pt x="1356707" y="256873"/>
                  <a:pt x="1371600" y="249426"/>
                </a:cubicBezTo>
                <a:cubicBezTo>
                  <a:pt x="1384662" y="242895"/>
                  <a:pt x="1399490" y="240700"/>
                  <a:pt x="1413164" y="235572"/>
                </a:cubicBezTo>
                <a:cubicBezTo>
                  <a:pt x="1436450" y="226840"/>
                  <a:pt x="1460193" y="218985"/>
                  <a:pt x="1482437" y="207863"/>
                </a:cubicBezTo>
                <a:cubicBezTo>
                  <a:pt x="1589871" y="154146"/>
                  <a:pt x="1461087" y="201125"/>
                  <a:pt x="1565564" y="166299"/>
                </a:cubicBezTo>
                <a:cubicBezTo>
                  <a:pt x="1584037" y="152445"/>
                  <a:pt x="1601401" y="136974"/>
                  <a:pt x="1620982" y="124736"/>
                </a:cubicBezTo>
                <a:cubicBezTo>
                  <a:pt x="1660119" y="100275"/>
                  <a:pt x="1677555" y="96641"/>
                  <a:pt x="1717964" y="83172"/>
                </a:cubicBezTo>
                <a:cubicBezTo>
                  <a:pt x="1731819" y="73936"/>
                  <a:pt x="1747754" y="67237"/>
                  <a:pt x="1759528" y="55463"/>
                </a:cubicBezTo>
                <a:cubicBezTo>
                  <a:pt x="1818641" y="-3650"/>
                  <a:pt x="1775044" y="45"/>
                  <a:pt x="1814946" y="45"/>
                </a:cubicBez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818" y="2513578"/>
            <a:ext cx="160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1965" y="2759442"/>
            <a:ext cx="282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 সকেট বোর্ড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12183" y="2743200"/>
            <a:ext cx="3409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বিপদ জনক সকেট বোর্ড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0612" y="6363977"/>
            <a:ext cx="210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 ক্যাবল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080" y="3167080"/>
            <a:ext cx="7641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 তালা লাগানো, এখানে রুপক অর্থে ব্যবহৃ্‌ত, এই তালা পাচওয়ার্ডকে বুঝানো হয়েছে।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উটা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ব্যবহারকারীর তথ্যের নিরাপত্তার ব্যবস্থা সম্পর্কে ইঙ্গিত প্রদান করা হয়েছে।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16123" y="6071175"/>
            <a:ext cx="282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তালাবদ্ধ কম্পিউটার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6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04" y="23492"/>
            <a:ext cx="3846896" cy="2606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58" y="476752"/>
            <a:ext cx="3646866" cy="2053451"/>
          </a:xfrm>
          <a:prstGeom prst="rect">
            <a:avLst/>
          </a:prstGeom>
        </p:spPr>
      </p:pic>
      <p:pic>
        <p:nvPicPr>
          <p:cNvPr id="7" name="Picture 16" descr="url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2040" r="8163" b="4082"/>
          <a:stretch>
            <a:fillRect/>
          </a:stretch>
        </p:blipFill>
        <p:spPr bwMode="auto">
          <a:xfrm>
            <a:off x="222694" y="276697"/>
            <a:ext cx="3328824" cy="353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39143" y="76642"/>
            <a:ext cx="263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 আক্রান্ত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1519" y="2650467"/>
            <a:ext cx="8640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বিভিন্ন ধরনের হ্যাকার রয়েছেন, তারা সুযোগ পেলেই নানা ধরনের বড় বড় হ্যাক করে অর্থাৎ তথ্য চুরি করে। এরা সাইবার ক্রাইম নামে পরিচিত।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503" y="3724838"/>
            <a:ext cx="1195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 ক্যাস্পারেস্কাই ভাইরাস আক্রান্ত কম্পিউটার এ ইন্সটল দিয়ে ভাইরাস মুক্ত রাখা যায়।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504" y="4429877"/>
            <a:ext cx="12097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কম্পিউটার ব্যবহারকারীর নিরাপত্তার জন্য যে যে দিকগুলো সম্পর্কে সচেতন থাকবে তা নিম্নে উল্লেখ করা হলো---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বৈদ্যুতিক  সকেটবোর্ড  ও প্লাগ ভালো থাকা অর্থাৎ সংযোগ ব্যবস্থা নিরাপদ হতে হবে।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২।কম্পিউটার ইন্টারনেট ব্যবহারকারী ইন্টারনেট সিকিউরিটি ক্যাস্পারেস্কাই ইনস্টল করে ব্যবহার করা।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অপরিচিত কোন ব্যক্তিকে নিজ আইডি,পাচওয়ার্ড দেওয়া যাবেনা।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40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বড়প্রশ্নঃ</a:t>
            </a:r>
          </a:p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কম্পিউটার ব্যবহারকারীর নিরাপত্তার জন্য কম্পিউটার ব্যবহারকারী কোন কোন দিকগুলো সম্পর্কে সচেতন থাকবে?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45" y="154745"/>
            <a:ext cx="1167618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উত্তর লিখে নাও-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 ও কম্পিউটার ব্যবহারকারীর নিরাপত্তার জন্য যে যে বিষয়গুলো সম্পর্কে সচেতন থাকতে হবে তা নিম্নে উল্লেখ করা হলো—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বৈদ্যুতিক সংযোগ ঠিকমত থাকতে হবে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কম্পিউটারের কক্ষ পরিষ্কার-পরিছন্ন রাখতে হবে।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অপরিচিত কোন ব্যাক্তিকে পাচওয়ার্ড , আইডি, ছবি, ব্যক্তিগত ভিডিও দেওয়া যাবেনা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মাইক্রোসফট কোম্পানির উইন্ডোজ অপারেটিং সিস্টেম ব্যবহার করে থাকে তাহলে সবসময় হালনাগাদ- আপডেট করতে হবে।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৫।মাঝে মাঝে রেজিস্ট্র ক্লিনআপ সফটওয়্যার ব্যবহার করতে হবে।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৬।এছাড়া কম্পিউটার ব্যবহার করার সময় প্রত্যেকবার অপ্রয়োজনীয় কিছু টেম্পরারি ফাইল জমা হয়,যেগুলো অনেকদিন না মুছলে কম্পিউটারের গতি ধীর করে দেয়। আমাদের উচিত সফটওয়্যারের সাহায্যে নিয়ে টেম্পোরারি ফাইল মুছে দেওয়া।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৭।এন্টিভাইরাস সফটওয়্যারের সাহায্যে এন্টিস্পাইওয়্যার, এন্টিম্যালওয়্যার্‌, থেকে রক্ষা পান।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৮।এখন অনেক এন্টিভাইরাস বিনামুল্যে ইন্টারনেট থেকে ডাউনলোড করে ব্যবহার করা যায়।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৯।কম্পিউটারের গতি বজায় রাখার জন্য প্রায় সব ব্যবহারকারী ডিস্ক ক্লিনআপ ও ডিস্ক ডিফ্রাগমেন্টার ব্যবহার করে থাকে।এতে কম্পিউটারের গতি বজায় রেখে কাজ করতে পারে।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1692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কম্পিউটার কি?</a:t>
            </a:r>
          </a:p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কম্পিউটার ব্যবহারকারী বলতে কি বুঝ?</a:t>
            </a:r>
          </a:p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৩।কম্পিউটার ব্যবহারকারী নিরাপদে থাকার দুটি উপায় বল।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95961"/>
            <a:ext cx="5064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74" y="3418449"/>
            <a:ext cx="12093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প্রশ্নঃকম্পিউটার রক্ষনাবেক্ষনে --সফটওয়্যারের গুরুত্ব ব্যাখ্যা কর।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1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6000" b="1" dirty="0" smtClean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জিন্নাত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/>
              <a:t>এর</a:t>
            </a:r>
            <a:r>
              <a:rPr lang="en-US" sz="6000" b="1" dirty="0"/>
              <a:t> </a:t>
            </a:r>
            <a:endParaRPr lang="en-US" sz="6000" b="1" dirty="0" smtClean="0"/>
          </a:p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পক্ষ হতে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অন-লাইন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</a:rPr>
              <a:t>ক্লাশে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---</a:t>
            </a:r>
          </a:p>
          <a:p>
            <a:r>
              <a:rPr lang="en-US" sz="6000" b="1" dirty="0" err="1" smtClean="0">
                <a:solidFill>
                  <a:srgbClr val="7030A0"/>
                </a:solidFill>
              </a:rPr>
              <a:t>তোমাদের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জানাই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স্বাগত</a:t>
            </a:r>
            <a:r>
              <a:rPr lang="en-US" sz="6000" b="1" dirty="0">
                <a:solidFill>
                  <a:srgbClr val="00B0F0"/>
                </a:solidFill>
              </a:rPr>
              <a:t> ……….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7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4707" y="1448972"/>
            <a:ext cx="3137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8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repeatCount="indefinite" accel="50000" fill="hold" nodeType="click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46" y="983674"/>
            <a:ext cx="1083425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</a:rPr>
              <a:t>				</a:t>
            </a:r>
            <a:r>
              <a:rPr lang="en-US" sz="6000" b="1" dirty="0" smtClean="0"/>
              <a:t>পরিচিতিঃ</a:t>
            </a:r>
          </a:p>
          <a:p>
            <a:endParaRPr lang="en-US" sz="6000" b="1" dirty="0" smtClean="0"/>
          </a:p>
          <a:p>
            <a:r>
              <a:rPr lang="en-US" sz="6000" b="1" dirty="0" smtClean="0"/>
              <a:t>মোসাম্মাৎ সেলিনা আক্তার</a:t>
            </a:r>
          </a:p>
          <a:p>
            <a:pPr algn="ctr"/>
            <a:r>
              <a:rPr lang="en-US" sz="4000" b="1" dirty="0" smtClean="0"/>
              <a:t>(সহকারি শিক্ষক কম্পিউটার)</a:t>
            </a:r>
          </a:p>
          <a:p>
            <a:r>
              <a:rPr lang="en-US" sz="6000" b="1" dirty="0">
                <a:solidFill>
                  <a:srgbClr val="00B050"/>
                </a:solidFill>
              </a:rPr>
              <a:t>জিন্নাত আলী মেমোরিয়াল স্কুল এন্ড কলেজ</a:t>
            </a:r>
          </a:p>
          <a:p>
            <a:r>
              <a:rPr lang="en-US" sz="6000" b="1" dirty="0" smtClean="0"/>
              <a:t>কলাখালী, পিরোজপুর সদর,পিরোজপুর।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9" y="152401"/>
            <a:ext cx="2708563" cy="27085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437" y="52432"/>
            <a:ext cx="4087090" cy="1325563"/>
          </a:xfrm>
        </p:spPr>
        <p:txBody>
          <a:bodyPr/>
          <a:lstStyle/>
          <a:p>
            <a:pPr algn="ctr"/>
            <a:r>
              <a:rPr lang="en-US" sz="6000" b="1" dirty="0" smtClean="0"/>
              <a:t>পাঠপরিচিতি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6982" y="1047418"/>
            <a:ext cx="724592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শ্রেণিঃনবম-দশম</a:t>
            </a:r>
            <a:endParaRPr lang="en-US" sz="6000" dirty="0" smtClean="0">
              <a:latin typeface="NikoshBAN" panose="02000000000000000000" pitchFamily="2" charset="0"/>
              <a:ea typeface="MS UI Gothic" panose="020B0600070205080204" pitchFamily="34" charset="-128"/>
              <a:cs typeface="NikoshBAN" panose="02000000000000000000" pitchFamily="2" charset="0"/>
            </a:endParaRPr>
          </a:p>
          <a:p>
            <a:r>
              <a:rPr lang="en-US" sz="6000" dirty="0" smtClean="0"/>
              <a:t>বিষয়ঃ ICT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ধ্যায়-</a:t>
            </a:r>
            <a:r>
              <a:rPr lang="en-US" sz="6000" dirty="0" smtClean="0"/>
              <a:t> </a:t>
            </a:r>
            <a:r>
              <a:rPr lang="en-US" sz="6000" dirty="0" err="1" smtClean="0"/>
              <a:t>দ্বিতীয়</a:t>
            </a:r>
            <a:endParaRPr lang="bn-BD" sz="6000" dirty="0" smtClean="0"/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পাঠ-কম্পিউটার রক্ষণাবেক্ষণে সফটওয়্যারের গুরুত্ব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পৃষ্ঠা-(১৬-১৭)</a:t>
            </a:r>
          </a:p>
          <a:p>
            <a:r>
              <a:rPr lang="en-US" sz="6000" dirty="0" err="1" smtClean="0"/>
              <a:t>সময়ঃ</a:t>
            </a:r>
            <a:r>
              <a:rPr lang="en-US" sz="6000" dirty="0" smtClean="0"/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en-US" sz="6000" dirty="0" smtClean="0"/>
              <a:t> মিনিট</a:t>
            </a:r>
          </a:p>
          <a:p>
            <a:r>
              <a:rPr lang="en-US" sz="4000" dirty="0" err="1" smtClean="0"/>
              <a:t>তারিখঃ</a:t>
            </a:r>
            <a:r>
              <a:rPr lang="en-US" sz="4000" dirty="0" smtClean="0"/>
              <a:t> </a:t>
            </a:r>
            <a:r>
              <a:rPr lang="en-US" sz="4000" dirty="0" smtClean="0"/>
              <a:t>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/>
              <a:t>।</a:t>
            </a:r>
            <a:r>
              <a:rPr lang="en-US" sz="4000" dirty="0" smtClean="0"/>
              <a:t>০৯</a:t>
            </a:r>
            <a:r>
              <a:rPr lang="en-US" sz="4000" dirty="0" smtClean="0"/>
              <a:t>।</a:t>
            </a:r>
            <a:r>
              <a:rPr lang="en-US" sz="4000" dirty="0" smtClean="0"/>
              <a:t>২০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/>
              <a:t>ইং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8" y="1377995"/>
            <a:ext cx="4849092" cy="5324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80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1126"/>
            <a:ext cx="6262255" cy="3726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89" y="3131126"/>
            <a:ext cx="5653312" cy="3560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1345" cy="3020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8956" y="194969"/>
            <a:ext cx="360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দেখতে পাচ্ছ?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8545" y="841300"/>
            <a:ext cx="185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182" y="2494181"/>
            <a:ext cx="11637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দরজায় তালা দিয়ে চাবি অন্য মানুষকে দিলে ঘরের জিনিসপত্র কি ঠিক থাকবে?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75565" y="1816133"/>
            <a:ext cx="590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তালা লাগিয়ে বেড়াতে যাই কেন?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5741934" y="3904062"/>
            <a:ext cx="1905775" cy="4225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45672" y="3736256"/>
            <a:ext cx="4374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দেখতে পাচ্ছ?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0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01" y="0"/>
            <a:ext cx="4299899" cy="3796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55" y="0"/>
            <a:ext cx="4490153" cy="2994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456" cy="29949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285877"/>
            <a:ext cx="12192000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◊কম্পিউটারের  বৈদ্যুতিক সংযোগ  কিসের মাধ্যমে দিয়ে থাকি ?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প্লাগ বিহীন বা ত্রুটিযুক্ত সংযোগ নিরাপদ বলে মনে কর?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তালা লাগিয়ে রাখলে কি ব্যবহারকারী নিরাপদে থাকে?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◊কম্পিউটার ইন্টারনেট ব্যবহারকারীর পাসওয়ার্ড অন্য অপরিচিত কাউকে দিলে ব্যক্তিগত তথ্য কি নিরাপদে থাকবে?</a:t>
            </a: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6"/>
            <a:ext cx="3164456" cy="299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6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7177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	কম্পিউটার  ও কপিউটার ব্যবহারকারীর নিরাপত্তা</a:t>
            </a:r>
            <a:endParaRPr lang="en-US" sz="5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6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 এ আক্রান্ত হলে কম্পিউটার দ্বারা কাজ করতে গেলে কি কি সমস্যা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alt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ভাইরাস মুক্ত রাখার জন্য </a:t>
            </a:r>
          </a:p>
          <a:p>
            <a:r>
              <a:rPr lang="bn-BD" alt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পদ্ধতি অবলম্বন করা হয় তা ব্যাখ্যা </a:t>
            </a:r>
            <a:r>
              <a:rPr lang="bn-BD" altLang="en-US" sz="4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US" sz="4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altLang="en-US" sz="4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altLang="en-US" sz="4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4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কম্পিউটার ব্যবহারকারীর নিরাপত্তার জন্য কম্পিউটার ব্যবহারকারী কোন কোন দিকগুলো সম্পর্কে সচেতন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0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2"/>
          <a:stretch>
            <a:fillRect/>
          </a:stretch>
        </p:blipFill>
        <p:spPr bwMode="auto">
          <a:xfrm>
            <a:off x="7695028" y="0"/>
            <a:ext cx="4496972" cy="449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347452" y="4627418"/>
            <a:ext cx="2286000" cy="1676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bn-BD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ভাইরাসে</a:t>
            </a:r>
          </a:p>
          <a:p>
            <a:pPr algn="ctr"/>
            <a:r>
              <a:rPr lang="bn-BD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আক্রান্ত </a:t>
            </a:r>
          </a:p>
          <a:p>
            <a:pPr algn="ctr"/>
            <a:r>
              <a:rPr lang="bn-BD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ফাইল</a:t>
            </a:r>
            <a:endPara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9151673" y="4627418"/>
            <a:ext cx="2286000" cy="1676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bn-BD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ভাইরাসে</a:t>
            </a:r>
          </a:p>
          <a:p>
            <a:pPr algn="ctr"/>
            <a:r>
              <a:rPr lang="bn-BD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আক্রান্ত </a:t>
            </a:r>
          </a:p>
          <a:p>
            <a:pPr algn="ctr"/>
            <a:r>
              <a:rPr lang="bn-BD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ফোল্ডার</a:t>
            </a:r>
            <a:endPara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53" y="0"/>
            <a:ext cx="44517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url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9" y="792480"/>
            <a:ext cx="2857157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 rot="16200000">
            <a:off x="267031" y="4171950"/>
            <a:ext cx="1981200" cy="2171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bn-BD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</a:t>
            </a:r>
            <a:endParaRPr lang="bn-BD" alt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</a:p>
          <a:p>
            <a:pPr algn="ctr"/>
            <a:r>
              <a:rPr lang="bn-BD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alt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1|4|1.8|1.7|5.8|2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1|7|1.7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610</Words>
  <Application>Microsoft Office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UI Gothic</vt:lpstr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পাঠপরিচিতি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91</cp:revision>
  <dcterms:created xsi:type="dcterms:W3CDTF">2020-09-29T16:31:04Z</dcterms:created>
  <dcterms:modified xsi:type="dcterms:W3CDTF">2021-09-04T03:30:27Z</dcterms:modified>
</cp:coreProperties>
</file>