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4" r:id="rId5"/>
    <p:sldId id="273" r:id="rId6"/>
    <p:sldId id="272" r:id="rId7"/>
    <p:sldId id="271" r:id="rId8"/>
    <p:sldId id="270" r:id="rId9"/>
    <p:sldId id="269" r:id="rId10"/>
    <p:sldId id="277" r:id="rId11"/>
    <p:sldId id="268" r:id="rId12"/>
    <p:sldId id="276" r:id="rId13"/>
    <p:sldId id="267" r:id="rId14"/>
    <p:sldId id="266" r:id="rId15"/>
    <p:sldId id="265" r:id="rId16"/>
    <p:sldId id="264" r:id="rId17"/>
    <p:sldId id="263" r:id="rId18"/>
    <p:sldId id="262" r:id="rId19"/>
    <p:sldId id="261" r:id="rId20"/>
    <p:sldId id="259" r:id="rId21"/>
    <p:sldId id="258" r:id="rId22"/>
    <p:sldId id="278" r:id="rId23"/>
  </p:sldIdLst>
  <p:sldSz cx="12161838" cy="6858000"/>
  <p:notesSz cx="6858000" cy="9144000"/>
  <p:defaultTextStyle>
    <a:defPPr>
      <a:defRPr lang="en-US"/>
    </a:defPPr>
    <a:lvl1pPr marL="0" algn="l" defTabSz="10867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3360" algn="l" defTabSz="10867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6719" algn="l" defTabSz="10867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0080" algn="l" defTabSz="10867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3439" algn="l" defTabSz="10867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16799" algn="l" defTabSz="10867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0158" algn="l" defTabSz="10867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3518" algn="l" defTabSz="10867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46878" algn="l" defTabSz="10867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324" y="-10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6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3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6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3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6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4"/>
            <a:ext cx="10337562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3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67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734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7167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601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8035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346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0"/>
            <a:ext cx="5371478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0"/>
            <a:ext cx="5371478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4"/>
            <a:ext cx="5373591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3360" indent="0">
              <a:buNone/>
              <a:defRPr sz="2400" b="1"/>
            </a:lvl2pPr>
            <a:lvl3pPr marL="1086719" indent="0">
              <a:buNone/>
              <a:defRPr sz="2100" b="1"/>
            </a:lvl3pPr>
            <a:lvl4pPr marL="1630080" indent="0">
              <a:buNone/>
              <a:defRPr sz="1900" b="1"/>
            </a:lvl4pPr>
            <a:lvl5pPr marL="2173439" indent="0">
              <a:buNone/>
              <a:defRPr sz="1900" b="1"/>
            </a:lvl5pPr>
            <a:lvl6pPr marL="2716799" indent="0">
              <a:buNone/>
              <a:defRPr sz="1900" b="1"/>
            </a:lvl6pPr>
            <a:lvl7pPr marL="3260158" indent="0">
              <a:buNone/>
              <a:defRPr sz="1900" b="1"/>
            </a:lvl7pPr>
            <a:lvl8pPr marL="3803518" indent="0">
              <a:buNone/>
              <a:defRPr sz="1900" b="1"/>
            </a:lvl8pPr>
            <a:lvl9pPr marL="4346878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6"/>
            <a:ext cx="5373591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4"/>
            <a:ext cx="5375701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3360" indent="0">
              <a:buNone/>
              <a:defRPr sz="2400" b="1"/>
            </a:lvl2pPr>
            <a:lvl3pPr marL="1086719" indent="0">
              <a:buNone/>
              <a:defRPr sz="2100" b="1"/>
            </a:lvl3pPr>
            <a:lvl4pPr marL="1630080" indent="0">
              <a:buNone/>
              <a:defRPr sz="1900" b="1"/>
            </a:lvl4pPr>
            <a:lvl5pPr marL="2173439" indent="0">
              <a:buNone/>
              <a:defRPr sz="1900" b="1"/>
            </a:lvl5pPr>
            <a:lvl6pPr marL="2716799" indent="0">
              <a:buNone/>
              <a:defRPr sz="1900" b="1"/>
            </a:lvl6pPr>
            <a:lvl7pPr marL="3260158" indent="0">
              <a:buNone/>
              <a:defRPr sz="1900" b="1"/>
            </a:lvl7pPr>
            <a:lvl8pPr marL="3803518" indent="0">
              <a:buNone/>
              <a:defRPr sz="1900" b="1"/>
            </a:lvl8pPr>
            <a:lvl9pPr marL="4346878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6"/>
            <a:ext cx="5375701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6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43360" indent="0">
              <a:buNone/>
              <a:defRPr sz="1500"/>
            </a:lvl2pPr>
            <a:lvl3pPr marL="1086719" indent="0">
              <a:buNone/>
              <a:defRPr sz="1200"/>
            </a:lvl3pPr>
            <a:lvl4pPr marL="1630080" indent="0">
              <a:buNone/>
              <a:defRPr sz="1100"/>
            </a:lvl4pPr>
            <a:lvl5pPr marL="2173439" indent="0">
              <a:buNone/>
              <a:defRPr sz="1100"/>
            </a:lvl5pPr>
            <a:lvl6pPr marL="2716799" indent="0">
              <a:buNone/>
              <a:defRPr sz="1100"/>
            </a:lvl6pPr>
            <a:lvl7pPr marL="3260158" indent="0">
              <a:buNone/>
              <a:defRPr sz="1100"/>
            </a:lvl7pPr>
            <a:lvl8pPr marL="3803518" indent="0">
              <a:buNone/>
              <a:defRPr sz="1100"/>
            </a:lvl8pPr>
            <a:lvl9pPr marL="434687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1"/>
            <a:ext cx="7297103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43360" indent="0">
              <a:buNone/>
              <a:defRPr sz="3300"/>
            </a:lvl2pPr>
            <a:lvl3pPr marL="1086719" indent="0">
              <a:buNone/>
              <a:defRPr sz="2800"/>
            </a:lvl3pPr>
            <a:lvl4pPr marL="1630080" indent="0">
              <a:buNone/>
              <a:defRPr sz="2400"/>
            </a:lvl4pPr>
            <a:lvl5pPr marL="2173439" indent="0">
              <a:buNone/>
              <a:defRPr sz="2400"/>
            </a:lvl5pPr>
            <a:lvl6pPr marL="2716799" indent="0">
              <a:buNone/>
              <a:defRPr sz="2400"/>
            </a:lvl6pPr>
            <a:lvl7pPr marL="3260158" indent="0">
              <a:buNone/>
              <a:defRPr sz="2400"/>
            </a:lvl7pPr>
            <a:lvl8pPr marL="3803518" indent="0">
              <a:buNone/>
              <a:defRPr sz="2400"/>
            </a:lvl8pPr>
            <a:lvl9pPr marL="4346878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9"/>
            <a:ext cx="7297103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3360" indent="0">
              <a:buNone/>
              <a:defRPr sz="1500"/>
            </a:lvl2pPr>
            <a:lvl3pPr marL="1086719" indent="0">
              <a:buNone/>
              <a:defRPr sz="1200"/>
            </a:lvl3pPr>
            <a:lvl4pPr marL="1630080" indent="0">
              <a:buNone/>
              <a:defRPr sz="1100"/>
            </a:lvl4pPr>
            <a:lvl5pPr marL="2173439" indent="0">
              <a:buNone/>
              <a:defRPr sz="1100"/>
            </a:lvl5pPr>
            <a:lvl6pPr marL="2716799" indent="0">
              <a:buNone/>
              <a:defRPr sz="1100"/>
            </a:lvl6pPr>
            <a:lvl7pPr marL="3260158" indent="0">
              <a:buNone/>
              <a:defRPr sz="1100"/>
            </a:lvl7pPr>
            <a:lvl8pPr marL="3803518" indent="0">
              <a:buNone/>
              <a:defRPr sz="1100"/>
            </a:lvl8pPr>
            <a:lvl9pPr marL="434687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108672" tIns="54336" rIns="108672" bIns="5433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0"/>
            <a:ext cx="10945654" cy="4525963"/>
          </a:xfrm>
          <a:prstGeom prst="rect">
            <a:avLst/>
          </a:prstGeom>
        </p:spPr>
        <p:txBody>
          <a:bodyPr vert="horz" lIns="108672" tIns="54336" rIns="108672" bIns="5433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108672" tIns="54336" rIns="108672" bIns="5433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108672" tIns="54336" rIns="108672" bIns="5433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108672" tIns="54336" rIns="108672" bIns="5433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6719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520" indent="-407520" algn="l" defTabSz="108671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2960" indent="-339600" algn="l" defTabSz="1086719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400" indent="-271680" algn="l" defTabSz="108671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759" indent="-271680" algn="l" defTabSz="108671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5119" indent="-271680" algn="l" defTabSz="108671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8479" indent="-271680" algn="l" defTabSz="108671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1838" indent="-271680" algn="l" defTabSz="108671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199" indent="-271680" algn="l" defTabSz="108671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558" indent="-271680" algn="l" defTabSz="108671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60" algn="l" defTabSz="10867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19" algn="l" defTabSz="10867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080" algn="l" defTabSz="10867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439" algn="l" defTabSz="10867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799" algn="l" defTabSz="10867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158" algn="l" defTabSz="10867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518" algn="l" defTabSz="10867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46878" algn="l" defTabSz="10867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9940" y="108680"/>
            <a:ext cx="11948319" cy="6629400"/>
            <a:chOff x="89940" y="108680"/>
            <a:chExt cx="11948319" cy="6629400"/>
          </a:xfrm>
        </p:grpSpPr>
        <p:sp>
          <p:nvSpPr>
            <p:cNvPr id="4" name="Rectangle 3"/>
            <p:cNvSpPr/>
            <p:nvPr/>
          </p:nvSpPr>
          <p:spPr>
            <a:xfrm>
              <a:off x="89940" y="108680"/>
              <a:ext cx="11948319" cy="662940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6">
                      <a:lumMod val="50000"/>
                    </a:schemeClr>
                  </a:solidFill>
                </a:ln>
              </a:endParaRPr>
            </a:p>
          </p:txBody>
        </p:sp>
        <p:pic>
          <p:nvPicPr>
            <p:cNvPr id="3" name="Picture 2" descr="maxresdefault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880" y="190891"/>
              <a:ext cx="11768439" cy="6463755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C6C29D-CC9B-418A-9BB1-0B5517031A35}"/>
              </a:ext>
            </a:extLst>
          </p:cNvPr>
          <p:cNvSpPr txBox="1"/>
          <p:nvPr/>
        </p:nvSpPr>
        <p:spPr>
          <a:xfrm>
            <a:off x="3642519" y="457200"/>
            <a:ext cx="8096933" cy="22098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 জানাচ্ছি।</a:t>
            </a:r>
            <a:endParaRPr lang="en-US" sz="60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40" y="108680"/>
            <a:ext cx="11948319" cy="6629400"/>
          </a:xfrm>
          <a:prstGeom prst="rect">
            <a:avLst/>
          </a:prstGeom>
          <a:noFill/>
          <a:ln w="571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 </a:t>
            </a:r>
            <a:endParaRPr lang="en-US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619" y="5410200"/>
            <a:ext cx="116586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বৈশ্বিক </a:t>
            </a:r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উষ্ণতার কারণে বাংলাদেশে গ্রীষ্মকালে  তাপমাত্রা ৪৭ ডিগ্রী সেলসিয়াস </a:t>
            </a:r>
            <a:endParaRPr lang="en-US" sz="2800" dirty="0" smtClean="0"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পর্যন্ত </a:t>
            </a:r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উঠে যায়।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09499" y="198120"/>
            <a:ext cx="3376698" cy="1402080"/>
          </a:xfrm>
          <a:prstGeom prst="cloudCallout">
            <a:avLst>
              <a:gd name="adj1" fmla="val 88672"/>
              <a:gd name="adj2" fmla="val 47201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b="1" dirty="0" smtClean="0">
                <a:latin typeface="Kalpurush" pitchFamily="2" charset="0"/>
                <a:cs typeface="Kalpurush" pitchFamily="2" charset="0"/>
              </a:rPr>
              <a:t>ছবি গুলো লক্ষ করি-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21205" y="304800"/>
            <a:ext cx="3636444" cy="107721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বাংলাদেশে  বৈশ্বিক উষ্ণতার প্রভাব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6" name="Picture 5" descr="warm-weather.jpg"/>
          <p:cNvPicPr>
            <a:picLocks noChangeAspect="1"/>
          </p:cNvPicPr>
          <p:nvPr/>
        </p:nvPicPr>
        <p:blipFill>
          <a:blip r:embed="rId2"/>
          <a:srcRect l="7025" r="14738"/>
          <a:stretch>
            <a:fillRect/>
          </a:stretch>
        </p:blipFill>
        <p:spPr>
          <a:xfrm>
            <a:off x="289719" y="2209800"/>
            <a:ext cx="3657600" cy="2590800"/>
          </a:xfrm>
          <a:prstGeom prst="rect">
            <a:avLst/>
          </a:prstGeom>
          <a:ln w="12700">
            <a:solidFill>
              <a:srgbClr val="00B0F0"/>
            </a:solidFill>
          </a:ln>
        </p:spPr>
      </p:pic>
      <p:pic>
        <p:nvPicPr>
          <p:cNvPr id="7" name="Picture 6" descr="103685160-GettyImages-564034651-680x4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319" y="2247900"/>
            <a:ext cx="3657600" cy="2514600"/>
          </a:xfrm>
          <a:prstGeom prst="rect">
            <a:avLst/>
          </a:prstGeom>
          <a:ln w="12700">
            <a:solidFill>
              <a:srgbClr val="00B0F0"/>
            </a:solidFill>
          </a:ln>
        </p:spPr>
      </p:pic>
      <p:pic>
        <p:nvPicPr>
          <p:cNvPr id="8" name="Picture 7" descr="165711kalerkantho_19-06-17-ak-23.jpg"/>
          <p:cNvPicPr>
            <a:picLocks noChangeAspect="1"/>
          </p:cNvPicPr>
          <p:nvPr/>
        </p:nvPicPr>
        <p:blipFill>
          <a:blip r:embed="rId4"/>
          <a:srcRect r="16000"/>
          <a:stretch>
            <a:fillRect/>
          </a:stretch>
        </p:blipFill>
        <p:spPr>
          <a:xfrm>
            <a:off x="4206399" y="2247900"/>
            <a:ext cx="3657600" cy="2514600"/>
          </a:xfrm>
          <a:prstGeom prst="rect">
            <a:avLst/>
          </a:prstGeom>
          <a:ln w="127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40" y="108680"/>
            <a:ext cx="11948319" cy="6629400"/>
          </a:xfrm>
          <a:prstGeom prst="rect">
            <a:avLst/>
          </a:prstGeom>
          <a:noFill/>
          <a:ln w="571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919" y="5473125"/>
            <a:ext cx="44196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মেরু অঞ্চলের বরফ গলে যাচ্ছে।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198120"/>
            <a:ext cx="2971800" cy="1402080"/>
          </a:xfrm>
          <a:prstGeom prst="cloudCallout">
            <a:avLst>
              <a:gd name="adj1" fmla="val 88672"/>
              <a:gd name="adj2" fmla="val 47201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b="1" dirty="0" smtClean="0">
                <a:latin typeface="Kalpurush" pitchFamily="2" charset="0"/>
                <a:cs typeface="Kalpurush" pitchFamily="2" charset="0"/>
              </a:rPr>
              <a:t>ছবি গুলো লক্ষ করি-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1719" y="304800"/>
            <a:ext cx="3200400" cy="107721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বাংলাদেশে  বৈশ্বিক উষ্ণতার প্রভাব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8" name="Picture 7" descr="Glaci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19" y="1981200"/>
            <a:ext cx="5175134" cy="3005137"/>
          </a:xfrm>
          <a:prstGeom prst="rect">
            <a:avLst/>
          </a:prstGeom>
          <a:ln w="19050">
            <a:solidFill>
              <a:srgbClr val="92D050"/>
            </a:solidFill>
          </a:ln>
        </p:spPr>
      </p:pic>
      <p:pic>
        <p:nvPicPr>
          <p:cNvPr id="9" name="Picture 8" descr="UNI118552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119" y="1985168"/>
            <a:ext cx="5181600" cy="2997200"/>
          </a:xfrm>
          <a:prstGeom prst="rect">
            <a:avLst/>
          </a:prstGeom>
          <a:ln w="19050">
            <a:solidFill>
              <a:srgbClr val="92D05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538119" y="5226903"/>
            <a:ext cx="5181600" cy="10772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বঙ্গোপসাগরের পানির উচ্চতা বেড়ে নিন্মাঞ্চল পানির নিচে তলিয়ে যাচ্ছে।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40" y="108680"/>
            <a:ext cx="11948319" cy="6629400"/>
          </a:xfrm>
          <a:prstGeom prst="rect">
            <a:avLst/>
          </a:prstGeom>
          <a:noFill/>
          <a:ln w="571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3119" y="5486400"/>
            <a:ext cx="4953000" cy="95410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মিঠা পানির উৎস লবণাক্ত হওয়ার কারণে বিশুদ্ধ পানির সংকট।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198120"/>
            <a:ext cx="2971800" cy="1402080"/>
          </a:xfrm>
          <a:prstGeom prst="cloudCallout">
            <a:avLst>
              <a:gd name="adj1" fmla="val 88672"/>
              <a:gd name="adj2" fmla="val 47201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b="1" dirty="0" smtClean="0">
                <a:latin typeface="Kalpurush" pitchFamily="2" charset="0"/>
                <a:cs typeface="Kalpurush" pitchFamily="2" charset="0"/>
              </a:rPr>
              <a:t>ছবি গুলো লক্ষ করি-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1719" y="304800"/>
            <a:ext cx="3200400" cy="107721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বাংলাদেশে  বৈশ্বিক উষ্ণতার প্রভাব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6" name="Picture 5" descr="download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919" y="2209800"/>
            <a:ext cx="4932621" cy="2895600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7" name="Picture 6" descr="152403kalerkantho_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19" y="2133600"/>
            <a:ext cx="4953000" cy="2944368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883489" y="5701843"/>
            <a:ext cx="28194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জলবায়ু শরণার্থী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40" y="108680"/>
            <a:ext cx="11948319" cy="6629400"/>
          </a:xfrm>
          <a:prstGeom prst="rect">
            <a:avLst/>
          </a:prstGeom>
          <a:noFill/>
          <a:ln w="571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 </a:t>
            </a:r>
            <a:endParaRPr lang="en-US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7919" y="4594480"/>
            <a:ext cx="9906000" cy="1295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বৈশ্বিক উষ্ণতার বৃদ্ধির কারণে সমুদ্রের পানির উচ্চতা বৃদ্ধির ফলে আমরা কী কী সমস্যার সম্মুখীন হতে পারি? 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4" name="Picture 3" descr="maxresdefault (1).jpg"/>
          <p:cNvPicPr>
            <a:picLocks noChangeAspect="1"/>
          </p:cNvPicPr>
          <p:nvPr/>
        </p:nvPicPr>
        <p:blipFill>
          <a:blip r:embed="rId2"/>
          <a:srcRect l="19375" t="6667" r="21875" b="22222"/>
          <a:stretch>
            <a:fillRect/>
          </a:stretch>
        </p:blipFill>
        <p:spPr>
          <a:xfrm>
            <a:off x="3848100" y="380999"/>
            <a:ext cx="4648200" cy="31647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81000"/>
            <a:ext cx="25146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 সময়ঃ - ০৫ মিনিট 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40" y="108680"/>
            <a:ext cx="11948319" cy="6629400"/>
          </a:xfrm>
          <a:prstGeom prst="rect">
            <a:avLst/>
          </a:prstGeom>
          <a:noFill/>
          <a:ln w="571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319" y="5181600"/>
            <a:ext cx="4572000" cy="7752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জলাভূমি, সমুদ্রসৈকত পরিচ্ছন্ন রাখা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198120"/>
            <a:ext cx="2971800" cy="1402080"/>
          </a:xfrm>
          <a:prstGeom prst="cloudCallout">
            <a:avLst>
              <a:gd name="adj1" fmla="val 88672"/>
              <a:gd name="adj2" fmla="val 47201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b="1" dirty="0" smtClean="0">
                <a:latin typeface="Kalpurush" pitchFamily="2" charset="0"/>
                <a:cs typeface="Kalpurush" pitchFamily="2" charset="0"/>
              </a:rPr>
              <a:t>ছবি গুলো লক্ষ করি-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09719" y="228600"/>
            <a:ext cx="39624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বাংলাদেশে পানিদূষণ প্রতিরোধের কৌশল ও নাগরিকের দায়িত্ব  </a:t>
            </a:r>
            <a:endParaRPr lang="en-US" sz="28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6" name="Picture 5" descr="beach-clean1.jpg"/>
          <p:cNvPicPr>
            <a:picLocks noChangeAspect="1"/>
          </p:cNvPicPr>
          <p:nvPr/>
        </p:nvPicPr>
        <p:blipFill>
          <a:blip r:embed="rId2"/>
          <a:srcRect t="10169" b="10170"/>
          <a:stretch>
            <a:fillRect/>
          </a:stretch>
        </p:blipFill>
        <p:spPr>
          <a:xfrm>
            <a:off x="746919" y="1905000"/>
            <a:ext cx="4979346" cy="2971800"/>
          </a:xfrm>
          <a:prstGeom prst="rect">
            <a:avLst/>
          </a:prstGeom>
        </p:spPr>
      </p:pic>
      <p:pic>
        <p:nvPicPr>
          <p:cNvPr id="8" name="Picture 7" descr="download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719" y="1905000"/>
            <a:ext cx="4994336" cy="297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42919" y="5219700"/>
            <a:ext cx="3886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শিক্ষা প্রতিষ্ঠানে বৃক্ষরোপণ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40" y="108680"/>
            <a:ext cx="11948319" cy="6629400"/>
          </a:xfrm>
          <a:prstGeom prst="rect">
            <a:avLst/>
          </a:prstGeom>
          <a:noFill/>
          <a:ln w="571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9919" y="5626388"/>
            <a:ext cx="16764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পানি দূষণ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198120"/>
            <a:ext cx="2971800" cy="1402080"/>
          </a:xfrm>
          <a:prstGeom prst="cloudCallout">
            <a:avLst>
              <a:gd name="adj1" fmla="val 88672"/>
              <a:gd name="adj2" fmla="val 47201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b="1" dirty="0" smtClean="0">
                <a:latin typeface="Kalpurush" pitchFamily="2" charset="0"/>
                <a:cs typeface="Kalpurush" pitchFamily="2" charset="0"/>
              </a:rPr>
              <a:t>ছবি গুলো লক্ষ করি-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09719" y="228600"/>
            <a:ext cx="39624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বাংলাদেশে পানিদূষণ প্রতিরোধের কৌশল ও নাগরিকের দায়িত্ব  </a:t>
            </a:r>
            <a:endParaRPr lang="en-US" sz="28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6" name="Picture 5" descr="images (1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319" y="1905000"/>
            <a:ext cx="5486400" cy="3324480"/>
          </a:xfrm>
          <a:prstGeom prst="rect">
            <a:avLst/>
          </a:prstGeom>
        </p:spPr>
      </p:pic>
      <p:pic>
        <p:nvPicPr>
          <p:cNvPr id="8" name="Picture 7" descr="215359kalerkanth3---2019-01-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19" y="1981200"/>
            <a:ext cx="5450745" cy="32908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09719" y="5626388"/>
            <a:ext cx="2743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বৃষ্টির পানি সংগ্রহ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40" y="108680"/>
            <a:ext cx="11948319" cy="6629400"/>
          </a:xfrm>
          <a:prstGeom prst="rect">
            <a:avLst/>
          </a:prstGeom>
          <a:noFill/>
          <a:ln w="571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1419" y="5562600"/>
            <a:ext cx="7239000" cy="7371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বিভিন্নভাবে </a:t>
            </a:r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জনসেচতনতা বৃদ্ধির প্রদক্ষেপ। 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198120"/>
            <a:ext cx="2971800" cy="1402080"/>
          </a:xfrm>
          <a:prstGeom prst="cloudCallout">
            <a:avLst>
              <a:gd name="adj1" fmla="val 88672"/>
              <a:gd name="adj2" fmla="val 47201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b="1" dirty="0" smtClean="0">
                <a:latin typeface="Kalpurush" pitchFamily="2" charset="0"/>
                <a:cs typeface="Kalpurush" pitchFamily="2" charset="0"/>
              </a:rPr>
              <a:t>ছবি গুলো লক্ষ করি-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09719" y="228600"/>
            <a:ext cx="39624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বাংলাদেশে পানিদূষণ প্রতিরোধের কৌশল ও নাগরিকের দায়িত্ব  </a:t>
            </a:r>
            <a:endParaRPr lang="en-US" sz="28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6" name="Picture 5" descr="Picture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19" y="2019300"/>
            <a:ext cx="5486400" cy="3006247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7" name="Picture 6" descr="images (2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319" y="1998423"/>
            <a:ext cx="5508944" cy="3048000"/>
          </a:xfrm>
          <a:prstGeom prst="rect">
            <a:avLst/>
          </a:prstGeom>
          <a:ln w="9525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40" y="108680"/>
            <a:ext cx="11948319" cy="6629400"/>
          </a:xfrm>
          <a:prstGeom prst="rect">
            <a:avLst/>
          </a:prstGeom>
          <a:noFill/>
          <a:ln w="571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6019" y="5483901"/>
            <a:ext cx="98298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কৃষি জমিতে রাসায়নিক পদার্থ ব্যবহারের পরিবর্তে জৈব সার ব্যবহার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198120"/>
            <a:ext cx="2971800" cy="1402080"/>
          </a:xfrm>
          <a:prstGeom prst="cloudCallout">
            <a:avLst>
              <a:gd name="adj1" fmla="val 88672"/>
              <a:gd name="adj2" fmla="val 47201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b="1" dirty="0" smtClean="0">
                <a:latin typeface="Kalpurush" pitchFamily="2" charset="0"/>
                <a:cs typeface="Kalpurush" pitchFamily="2" charset="0"/>
              </a:rPr>
              <a:t>ছবি গুলো লক্ষ করি-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09719" y="228600"/>
            <a:ext cx="39624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বাংলাদেশে পানিদূষণ প্রতিরোধের কৌশল ও নাগরিকের দায়িত্ব  </a:t>
            </a:r>
            <a:endParaRPr lang="en-US" sz="28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6" name="Picture 5" descr="download (1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19" y="2133600"/>
            <a:ext cx="5105851" cy="2895600"/>
          </a:xfrm>
          <a:prstGeom prst="rect">
            <a:avLst/>
          </a:prstGeom>
        </p:spPr>
      </p:pic>
      <p:pic>
        <p:nvPicPr>
          <p:cNvPr id="7" name="Picture 6" descr="images (2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919" y="2151888"/>
            <a:ext cx="5105400" cy="285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40" y="108680"/>
            <a:ext cx="11948319" cy="6629400"/>
          </a:xfrm>
          <a:prstGeom prst="rect">
            <a:avLst/>
          </a:prstGeom>
          <a:noFill/>
          <a:ln w="571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66519" y="2590800"/>
            <a:ext cx="1600200" cy="2895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বিভিন্ন কার্যক্রমে পানির </a:t>
            </a:r>
          </a:p>
          <a:p>
            <a:pPr algn="ctr"/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ব্যবহার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198120"/>
            <a:ext cx="2971800" cy="1402080"/>
          </a:xfrm>
          <a:prstGeom prst="cloudCallout">
            <a:avLst>
              <a:gd name="adj1" fmla="val 88672"/>
              <a:gd name="adj2" fmla="val 47201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b="1" dirty="0" smtClean="0">
                <a:latin typeface="Kalpurush" pitchFamily="2" charset="0"/>
                <a:cs typeface="Kalpurush" pitchFamily="2" charset="0"/>
              </a:rPr>
              <a:t>ছবি গুলো লক্ষ করি-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09719" y="228600"/>
            <a:ext cx="39624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বাংলাদেশে পানিদূষণ প্রতিরোধের কৌশল ও নাগরিকের দায়িত্ব  </a:t>
            </a:r>
            <a:endParaRPr lang="en-US" sz="28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6" name="Picture 5" descr="bribing-the-voters-through-freebies-2021-07-09.jpg"/>
          <p:cNvPicPr>
            <a:picLocks noChangeAspect="1"/>
          </p:cNvPicPr>
          <p:nvPr/>
        </p:nvPicPr>
        <p:blipFill>
          <a:blip r:embed="rId2" cstate="print"/>
          <a:srcRect t="19651"/>
          <a:stretch>
            <a:fillRect/>
          </a:stretch>
        </p:blipFill>
        <p:spPr>
          <a:xfrm>
            <a:off x="703199" y="1676400"/>
            <a:ext cx="4114800" cy="2286000"/>
          </a:xfrm>
          <a:prstGeom prst="rect">
            <a:avLst/>
          </a:prstGeom>
        </p:spPr>
      </p:pic>
      <p:pic>
        <p:nvPicPr>
          <p:cNvPr id="7" name="Picture 6" descr="download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679" y="1752600"/>
            <a:ext cx="4068536" cy="2286000"/>
          </a:xfrm>
          <a:prstGeom prst="rect">
            <a:avLst/>
          </a:prstGeom>
        </p:spPr>
      </p:pic>
      <p:pic>
        <p:nvPicPr>
          <p:cNvPr id="8" name="Picture 7" descr="dye.jpg"/>
          <p:cNvPicPr>
            <a:picLocks noChangeAspect="1"/>
          </p:cNvPicPr>
          <p:nvPr/>
        </p:nvPicPr>
        <p:blipFill>
          <a:blip r:embed="rId4"/>
          <a:srcRect t="11765"/>
          <a:stretch>
            <a:fillRect/>
          </a:stretch>
        </p:blipFill>
        <p:spPr>
          <a:xfrm>
            <a:off x="703199" y="4267200"/>
            <a:ext cx="4038600" cy="2286000"/>
          </a:xfrm>
          <a:prstGeom prst="rect">
            <a:avLst/>
          </a:prstGeom>
        </p:spPr>
      </p:pic>
      <p:pic>
        <p:nvPicPr>
          <p:cNvPr id="9" name="Picture 8" descr="images (2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6439" y="4267200"/>
            <a:ext cx="4114800" cy="2281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40" y="108680"/>
            <a:ext cx="11948319" cy="6629400"/>
          </a:xfrm>
          <a:prstGeom prst="rect">
            <a:avLst/>
          </a:prstGeom>
          <a:noFill/>
          <a:ln w="571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02958" y="397133"/>
            <a:ext cx="2538484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930" y="304800"/>
            <a:ext cx="2667000" cy="954107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 প্রতি দলে ০৫ জন     </a:t>
            </a:r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করে </a:t>
            </a:r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বিভক্ত হয়ে যাও ।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05119" y="533400"/>
            <a:ext cx="2438400" cy="52322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 সময়ঃ ১০ মিনিট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919" y="5791200"/>
            <a:ext cx="10668000" cy="7371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উপরের নদীটিকে জলজ প্রাণী বসবাসের উপযোগী করা সম্ভব? যুক্তিসহ মতামত দাও।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8" name="Picture 7" descr="Narayanganj-poribes-lg201505241507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119" y="1600200"/>
            <a:ext cx="7581900" cy="3942588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40" y="108680"/>
            <a:ext cx="11948319" cy="66294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519" y="3886200"/>
            <a:ext cx="5715000" cy="19812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পার্থ সারথী নাথ </a:t>
            </a:r>
            <a:endParaRPr lang="bn-IN" sz="4000" dirty="0" smtClean="0"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IN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সহকারী শিক্ষক</a:t>
            </a:r>
            <a:r>
              <a:rPr lang="en-US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bn-BD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(</a:t>
            </a:r>
            <a:r>
              <a:rPr lang="en-US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ICT</a:t>
            </a:r>
            <a:r>
              <a:rPr lang="bn-BD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) </a:t>
            </a:r>
          </a:p>
          <a:p>
            <a:pPr algn="ctr"/>
            <a:r>
              <a:rPr lang="bn-BD" sz="32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লতিফপুর আলহাজ্ব আবদুল জলিল উচ্চ বিদ্যালয়</a:t>
            </a:r>
            <a:r>
              <a:rPr lang="en-US" sz="32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,</a:t>
            </a:r>
            <a:endParaRPr lang="bn-BD" sz="32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BD" sz="32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সীতাকুণ্ড, চট্টগ্রাম,   </a:t>
            </a:r>
            <a:endParaRPr lang="en-US" sz="32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4" name="Picture 3" descr="IMG-20190711-WA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919" y="737097"/>
            <a:ext cx="2346960" cy="2702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/>
          <a:srcRect b="3628"/>
          <a:stretch>
            <a:fillRect/>
          </a:stretch>
        </p:blipFill>
        <p:spPr>
          <a:xfrm>
            <a:off x="8290719" y="723900"/>
            <a:ext cx="2362200" cy="27289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7130229" y="3931170"/>
            <a:ext cx="4373954" cy="23622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শ্রেণি </a:t>
            </a:r>
            <a:r>
              <a:rPr lang="en-US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:</a:t>
            </a:r>
            <a:r>
              <a:rPr lang="bn-BD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en-US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bn-BD" sz="3600" b="1" dirty="0" smtClean="0">
                <a:latin typeface="Kalpurush" pitchFamily="2" charset="0"/>
                <a:cs typeface="Kalpurush" pitchFamily="2" charset="0"/>
              </a:rPr>
              <a:t>৯ম-১০ম</a:t>
            </a:r>
            <a:r>
              <a:rPr lang="bn-BD" sz="3600" dirty="0" smtClean="0">
                <a:latin typeface="Kalpurush" pitchFamily="2" charset="0"/>
                <a:cs typeface="Kalpurush" pitchFamily="2" charset="0"/>
              </a:rPr>
              <a:t>  </a:t>
            </a:r>
            <a:endParaRPr lang="bn-IN" sz="3600" dirty="0" smtClean="0">
              <a:latin typeface="Kalpurush" pitchFamily="2" charset="0"/>
              <a:cs typeface="Kalpurush" pitchFamily="2" charset="0"/>
            </a:endParaRPr>
          </a:p>
          <a:p>
            <a:r>
              <a:rPr lang="bn-BD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বিষয় : </a:t>
            </a:r>
            <a:r>
              <a:rPr lang="bn-IN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bn-IN" sz="3600" b="1" dirty="0" smtClean="0">
                <a:latin typeface="Kalpurush" pitchFamily="2" charset="0"/>
                <a:cs typeface="Kalpurush" pitchFamily="2" charset="0"/>
              </a:rPr>
              <a:t>বিজ্ঞান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  <a:p>
            <a:r>
              <a:rPr lang="bn-BD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সময় : </a:t>
            </a:r>
            <a:r>
              <a:rPr lang="bn-IN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bn-BD" sz="3600" b="1" dirty="0" smtClean="0">
                <a:latin typeface="Kalpurush" pitchFamily="2" charset="0"/>
                <a:cs typeface="Kalpurush" pitchFamily="2" charset="0"/>
              </a:rPr>
              <a:t>৫০ মিনিট </a:t>
            </a:r>
          </a:p>
          <a:p>
            <a:r>
              <a:rPr lang="bn-BD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তারিখ: </a:t>
            </a:r>
            <a:r>
              <a:rPr lang="en-US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০১.০৯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.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২০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২১</a:t>
            </a:r>
            <a:r>
              <a:rPr lang="bn-BD" sz="3600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bn-BD" sz="3600" b="1" dirty="0"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085678D-DABE-4317-B45D-DAD774B943F5}"/>
              </a:ext>
            </a:extLst>
          </p:cNvPr>
          <p:cNvGrpSpPr/>
          <p:nvPr/>
        </p:nvGrpSpPr>
        <p:grpSpPr>
          <a:xfrm>
            <a:off x="5418450" y="1093603"/>
            <a:ext cx="1474839" cy="4670795"/>
            <a:chOff x="4453280" y="1835526"/>
            <a:chExt cx="2085975" cy="4285397"/>
          </a:xfrm>
        </p:grpSpPr>
        <p:grpSp>
          <p:nvGrpSpPr>
            <p:cNvPr id="8" name="Group 4">
              <a:extLst>
                <a:ext uri="{FF2B5EF4-FFF2-40B4-BE49-F238E27FC236}">
                  <a16:creationId xmlns="" xmlns:a16="http://schemas.microsoft.com/office/drawing/2014/main" id="{9EB76414-6302-411F-A409-0917F87ABC42}"/>
                </a:ext>
              </a:extLst>
            </p:cNvPr>
            <p:cNvGrpSpPr/>
            <p:nvPr/>
          </p:nvGrpSpPr>
          <p:grpSpPr>
            <a:xfrm>
              <a:off x="5393071" y="1835526"/>
              <a:ext cx="225158" cy="4285397"/>
              <a:chOff x="4401404" y="805218"/>
              <a:chExt cx="225158" cy="4285397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="" xmlns:a16="http://schemas.microsoft.com/office/drawing/2014/main" id="{2B634ABF-0D38-4CB4-A54E-ACB66C759F47}"/>
                  </a:ext>
                </a:extLst>
              </p:cNvPr>
              <p:cNvCxnSpPr/>
              <p:nvPr/>
            </p:nvCxnSpPr>
            <p:spPr>
              <a:xfrm>
                <a:off x="4504601" y="805218"/>
                <a:ext cx="8530" cy="428539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="" xmlns:a16="http://schemas.microsoft.com/office/drawing/2014/main" id="{9E63C28F-8065-4CB2-9B04-841AE5616954}"/>
                  </a:ext>
                </a:extLst>
              </p:cNvPr>
              <p:cNvCxnSpPr/>
              <p:nvPr/>
            </p:nvCxnSpPr>
            <p:spPr>
              <a:xfrm flipH="1">
                <a:off x="4616327" y="1435017"/>
                <a:ext cx="10235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="" xmlns:a16="http://schemas.microsoft.com/office/drawing/2014/main" id="{C8E37D15-2F34-4787-9CDA-E3D7D6E489E3}"/>
                  </a:ext>
                </a:extLst>
              </p:cNvPr>
              <p:cNvCxnSpPr/>
              <p:nvPr/>
            </p:nvCxnSpPr>
            <p:spPr>
              <a:xfrm flipH="1">
                <a:off x="4401404" y="1422134"/>
                <a:ext cx="1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8CDE0754-B487-4D9C-BE9A-CED529BF1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3280" y="3204053"/>
              <a:ext cx="2085975" cy="17145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40" y="108680"/>
            <a:ext cx="11948319" cy="6629400"/>
          </a:xfrm>
          <a:prstGeom prst="rect">
            <a:avLst/>
          </a:prstGeom>
          <a:noFill/>
          <a:ln w="571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319" y="3048000"/>
            <a:ext cx="10363200" cy="1828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১. জলজ উদ্ভিদের বড় একটি অংশ কোন ধরনের পানিতে জন্মাতে পারে না?</a:t>
            </a:r>
          </a:p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২. বর্তমানে </a:t>
            </a:r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বায়ুমন্ডলীয় তাপমাত্রা কত ডিগ্রী সেলসিয়াস পর্যন্ত  উঠেছে? </a:t>
            </a:r>
          </a:p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৩. বৈশ্বিক উষ্ণতার ফলে কোন কোন দেশের কিছু অংশ পানির নিচে ডুবে গেছে?</a:t>
            </a:r>
          </a:p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৪. পানি দূষণ রোধে জনসচেতনতা মূলক একটি কাজ লিখ।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4193883" y="304800"/>
            <a:ext cx="3774072" cy="1828800"/>
          </a:xfrm>
          <a:prstGeom prst="cloud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উত্তর দেয়ার চেষ্টা করি....</a:t>
            </a:r>
            <a:endParaRPr lang="en-US" sz="4000" b="1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719" y="4267200"/>
            <a:ext cx="11658600" cy="10772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বৈশ্বিক উষ্ণতার ফলে  তোমার গ্রামে কী কী পরিবর্তন পরিলক্ষিত হয়েছে? </a:t>
            </a:r>
            <a:endParaRPr lang="en-US" sz="3200" dirty="0" smtClean="0"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তা লিখ। 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4519" y="381000"/>
            <a:ext cx="2923381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 কাজ</a:t>
            </a:r>
            <a:endParaRPr lang="en-US" sz="48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9C303EA-01D4-4373-91CE-B6370ED77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0719" y="1324130"/>
            <a:ext cx="2751706" cy="26408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40" y="108680"/>
            <a:ext cx="11948319" cy="6629400"/>
          </a:xfrm>
          <a:prstGeom prst="rect">
            <a:avLst/>
          </a:prstGeom>
          <a:noFill/>
          <a:ln w="571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6-1065529_butterfly-page-border-design.png"/>
          <p:cNvPicPr>
            <a:picLocks noChangeAspect="1"/>
          </p:cNvPicPr>
          <p:nvPr/>
        </p:nvPicPr>
        <p:blipFill>
          <a:blip r:embed="rId4"/>
          <a:srcRect l="15234" t="3333" r="15235" b="7778"/>
          <a:stretch>
            <a:fillRect/>
          </a:stretch>
        </p:blipFill>
        <p:spPr>
          <a:xfrm>
            <a:off x="213519" y="153117"/>
            <a:ext cx="11582400" cy="64223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9094" y="194876"/>
            <a:ext cx="5501640" cy="17543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পরিশেষে সবার সুন্দর </a:t>
            </a:r>
          </a:p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সুস্বাস্থ্য কামনা করছি।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6610" y="2400077"/>
            <a:ext cx="5859780" cy="23211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40" y="108680"/>
            <a:ext cx="11948319" cy="6629400"/>
          </a:xfrm>
          <a:prstGeom prst="rect">
            <a:avLst/>
          </a:prstGeom>
          <a:noFill/>
          <a:ln w="571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40" y="108680"/>
            <a:ext cx="11948319" cy="66294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pic>
        <p:nvPicPr>
          <p:cNvPr id="3" name="Picture 2" descr="66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19" y="2060575"/>
            <a:ext cx="4791075" cy="3194050"/>
          </a:xfrm>
          <a:prstGeom prst="rect">
            <a:avLst/>
          </a:prstGeom>
        </p:spPr>
      </p:pic>
      <p:pic>
        <p:nvPicPr>
          <p:cNvPr id="4" name="Picture 3" descr="br3i5.jpg"/>
          <p:cNvPicPr>
            <a:picLocks noChangeAspect="1"/>
          </p:cNvPicPr>
          <p:nvPr/>
        </p:nvPicPr>
        <p:blipFill>
          <a:blip r:embed="rId3"/>
          <a:srcRect b="14246"/>
          <a:stretch>
            <a:fillRect/>
          </a:stretch>
        </p:blipFill>
        <p:spPr>
          <a:xfrm>
            <a:off x="6309519" y="2095500"/>
            <a:ext cx="4884743" cy="31242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94519" y="228600"/>
            <a:ext cx="3429000" cy="1371600"/>
          </a:xfrm>
          <a:prstGeom prst="cloudCallout">
            <a:avLst>
              <a:gd name="adj1" fmla="val 55355"/>
              <a:gd name="adj2" fmla="val 64629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b="1" dirty="0" smtClean="0">
                <a:latin typeface="Kalpurush" pitchFamily="2" charset="0"/>
                <a:cs typeface="Kalpurush" pitchFamily="2" charset="0"/>
              </a:rPr>
              <a:t>ছবি গুলো লক্ষ করি-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719" y="5562600"/>
            <a:ext cx="107442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তাপমাত্রা বৃদ্ধির কারণে মেরু অঞ্চলের বরফ গলতে শুরু করে এবং বিভিন্ন উপায়ে জলাশয় দখল হয়ে যাচ্ছে।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40" y="108680"/>
            <a:ext cx="11948319" cy="66294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519" y="609600"/>
            <a:ext cx="3886200" cy="1143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আজ আমরা পড়ব--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7719" y="2286000"/>
            <a:ext cx="5486400" cy="12954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জীবনের জন্য পানি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7389" y="3810000"/>
            <a:ext cx="4267200" cy="2209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অধ্যায়ঃ       দ্বিতীয় </a:t>
            </a:r>
          </a:p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পৃষ্ঠাঃ	       ৪৬-৫১ </a:t>
            </a:r>
          </a:p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পাঠঃ	       ২.৬-২.৭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94519" y="1524000"/>
            <a:ext cx="5562600" cy="1588"/>
          </a:xfrm>
          <a:prstGeom prst="line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519" y="228600"/>
            <a:ext cx="3254829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40" y="108680"/>
            <a:ext cx="11948319" cy="66294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8419" y="2362200"/>
            <a:ext cx="9525000" cy="2895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এই পাঠ শেষে  শিক্ষার্থীরা-----</a:t>
            </a:r>
          </a:p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২.৬.১- 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বৈশ্বিক  উষ্ণতার ফলে পানির কী ধরনের পরিবর্তন হয় তা বলতে পারবে;</a:t>
            </a:r>
          </a:p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২.৬.১- মিঠা পানিতে বৈশ্বিক উষ্ণতার প্রভাব ব্যাখ্যা করতে পারবে;</a:t>
            </a:r>
          </a:p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২.৬.২- বাংলাদেশে বৈশ্বিক  উষ্ণতার  প্রভাব বিশ্লেষণ করতে পারবে;</a:t>
            </a:r>
          </a:p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২.৭-   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পানি 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দূষণের প্রতিরোধের কৌশল ও নাগরিকের দায়িত্ব বর্ণনা করতে পারবে। 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3947319" y="228600"/>
            <a:ext cx="4267200" cy="15240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শিখনফল</a:t>
            </a:r>
            <a:r>
              <a:rPr lang="bn-BD" sz="72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7200" dirty="0">
              <a:solidFill>
                <a:srgbClr val="7030A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40" y="108680"/>
            <a:ext cx="11948319" cy="6629400"/>
          </a:xfrm>
          <a:prstGeom prst="rect">
            <a:avLst/>
          </a:prstGeom>
          <a:noFill/>
          <a:ln w="571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B0F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6144" y="1817560"/>
            <a:ext cx="4954875" cy="14590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বিগত ১০০ বছরে পৃথিবীর বায়ুমন্ডলের গড় তাপমাত্রা ১ ডিগ্রী সেলসিয়াস বেড়েছে।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5928519" y="244840"/>
            <a:ext cx="3429000" cy="1371600"/>
          </a:xfrm>
          <a:prstGeom prst="cloudCallout">
            <a:avLst>
              <a:gd name="adj1" fmla="val -54809"/>
              <a:gd name="adj2" fmla="val 60257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b="1" dirty="0" smtClean="0">
                <a:latin typeface="Kalpurush" pitchFamily="2" charset="0"/>
                <a:cs typeface="Kalpurush" pitchFamily="2" charset="0"/>
              </a:rPr>
              <a:t>ছবি গুলো লক্ষ করি- </a:t>
            </a:r>
          </a:p>
        </p:txBody>
      </p:sp>
      <p:pic>
        <p:nvPicPr>
          <p:cNvPr id="5" name="Picture 4" descr="thermometer-wooden-base-celsius-scale-icon-your-des-design-temperature-degree-82639457.jpg"/>
          <p:cNvPicPr>
            <a:picLocks noChangeAspect="1"/>
          </p:cNvPicPr>
          <p:nvPr/>
        </p:nvPicPr>
        <p:blipFill>
          <a:blip r:embed="rId2"/>
          <a:srcRect l="28736" r="37304" b="7692"/>
          <a:stretch>
            <a:fillRect/>
          </a:stretch>
        </p:blipFill>
        <p:spPr>
          <a:xfrm>
            <a:off x="10910249" y="274820"/>
            <a:ext cx="990600" cy="3657600"/>
          </a:xfrm>
          <a:prstGeom prst="rect">
            <a:avLst/>
          </a:prstGeom>
        </p:spPr>
      </p:pic>
      <p:pic>
        <p:nvPicPr>
          <p:cNvPr id="6" name="Picture 5" descr="80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19" y="439710"/>
            <a:ext cx="5058336" cy="281940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7" name="Picture 6" descr="1599929974_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97" y="3640110"/>
            <a:ext cx="5035381" cy="281940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698044" y="3598890"/>
            <a:ext cx="5031075" cy="94129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মেরু অঞ্চলসহ নানা জায়গায় সঞ্চিত বরফ গলতে শুরু করেছে।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8044" y="4876800"/>
            <a:ext cx="5031075" cy="1371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বরফ গলা পানির কারণে সমুদ্রের পানির উচ্চতা বেড়ে পৃথিবীর নিচু অঞ্চল পানির নিচে তলিয়ে যাচ্ছে।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40" y="108680"/>
            <a:ext cx="11948319" cy="6629400"/>
          </a:xfrm>
          <a:prstGeom prst="rect">
            <a:avLst/>
          </a:prstGeom>
          <a:noFill/>
          <a:ln w="571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219" y="4985480"/>
            <a:ext cx="10744200" cy="45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সমুদ্রের পানির উচ্চতা বৃদ্ধির ফলে পানির সকল উৎস লবণাক্ত হয়ে পড়বে।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198120"/>
            <a:ext cx="2971800" cy="1402080"/>
          </a:xfrm>
          <a:prstGeom prst="cloudCallout">
            <a:avLst>
              <a:gd name="adj1" fmla="val 88672"/>
              <a:gd name="adj2" fmla="val 47201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ছবি গুলো লক্ষ করি- </a:t>
            </a:r>
          </a:p>
        </p:txBody>
      </p:sp>
      <p:pic>
        <p:nvPicPr>
          <p:cNvPr id="5" name="Picture 4" descr="unnamed.jpg"/>
          <p:cNvPicPr>
            <a:picLocks noChangeAspect="1"/>
          </p:cNvPicPr>
          <p:nvPr/>
        </p:nvPicPr>
        <p:blipFill>
          <a:blip r:embed="rId2"/>
          <a:srcRect b="24957"/>
          <a:stretch>
            <a:fillRect/>
          </a:stretch>
        </p:blipFill>
        <p:spPr>
          <a:xfrm>
            <a:off x="670719" y="1782127"/>
            <a:ext cx="5035550" cy="297180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Picture 5" descr="image-102893-15728746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719" y="1767840"/>
            <a:ext cx="5000625" cy="3000375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85019" y="5638800"/>
            <a:ext cx="10896600" cy="9448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Kalpurush" pitchFamily="2" charset="0"/>
                <a:cs typeface="Kalpurush" pitchFamily="2" charset="0"/>
              </a:rPr>
              <a:t>পানিতে অক্সিজেন অনেক কমে যাবে, যার ফলে জলজ প্রাণীরা আর বেচেঁ থাকতে পারবে না। এক সময়ে জীববৈচিত্র্য হুমকির মুখে পড়বে। 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40" y="108680"/>
            <a:ext cx="11948319" cy="6629400"/>
          </a:xfrm>
          <a:prstGeom prst="rect">
            <a:avLst/>
          </a:prstGeom>
          <a:noFill/>
          <a:ln w="571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3119" y="2743200"/>
            <a:ext cx="10515600" cy="22841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১. পানিতে দ্রবীভুত অক্সিজেন কমে গেলে কী হবে? </a:t>
            </a:r>
          </a:p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২. বায়ুমন্ডলের তাপমাত্রা বৃদ্ধি পেলে পানির তাপমাত্রা কি হবে? </a:t>
            </a:r>
          </a:p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৩. সমুদ্রের পানির উচ্চতা বৃদ্ধির ফলে পুকুরের পানিতে কি মিশ্রিত হবে? </a:t>
            </a:r>
          </a:p>
          <a:p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৪. গত ১০০ বছরে পৃথিবীর বায়ুমন্ডলের তাপমাত্রা কত ডিগ্রী সেলসিয়াস বেড়েছে? </a:t>
            </a:r>
          </a:p>
        </p:txBody>
      </p:sp>
      <p:pic>
        <p:nvPicPr>
          <p:cNvPr id="4" name="Picture 3" descr="a38cb578779b3f0d501749ab3a09ee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519" y="228600"/>
            <a:ext cx="1799083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7419" y="457200"/>
            <a:ext cx="2667000" cy="8382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200" dirty="0" smtClean="0">
                <a:latin typeface="Kalpurush" pitchFamily="2" charset="0"/>
                <a:cs typeface="Kalpurush" pitchFamily="2" charset="0"/>
              </a:rPr>
              <a:t> একক কাজ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40" y="108680"/>
            <a:ext cx="11948319" cy="6629400"/>
          </a:xfrm>
          <a:prstGeom prst="rect">
            <a:avLst/>
          </a:prstGeom>
          <a:noFill/>
          <a:ln w="571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38119" y="5257800"/>
            <a:ext cx="5029200" cy="115639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বৈশ্বিক উষ্ণতার ফলে শীতকালে বৃষ্টিপাতের পরিমাণ অনেক বেড়ে অসময়ে বন্যা হতে পারে।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198120"/>
            <a:ext cx="2971800" cy="1402080"/>
          </a:xfrm>
          <a:prstGeom prst="cloudCallout">
            <a:avLst>
              <a:gd name="adj1" fmla="val 88672"/>
              <a:gd name="adj2" fmla="val 47201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b="1" dirty="0" smtClean="0">
                <a:latin typeface="Kalpurush" pitchFamily="2" charset="0"/>
                <a:cs typeface="Kalpurush" pitchFamily="2" charset="0"/>
              </a:rPr>
              <a:t>ছবি গুলো লক্ষ করি- </a:t>
            </a:r>
          </a:p>
        </p:txBody>
      </p:sp>
      <p:pic>
        <p:nvPicPr>
          <p:cNvPr id="6" name="Picture 5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19" y="1755100"/>
            <a:ext cx="4882243" cy="29718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7" name="Picture 6" descr="Khulna-Water-Salt-one.jpg"/>
          <p:cNvPicPr>
            <a:picLocks noChangeAspect="1"/>
          </p:cNvPicPr>
          <p:nvPr/>
        </p:nvPicPr>
        <p:blipFill>
          <a:blip r:embed="rId3"/>
          <a:srcRect t="11429" r="17279" b="31428"/>
          <a:stretch>
            <a:fillRect/>
          </a:stretch>
        </p:blipFill>
        <p:spPr>
          <a:xfrm>
            <a:off x="6538119" y="1755100"/>
            <a:ext cx="4876800" cy="29718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70719" y="5244644"/>
            <a:ext cx="5181600" cy="95410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বৈশ্বিক উষ্ণতার ফলে নাতিশীতোষ্ণ এলাকায় বৃষ্টিপাতের পরিমাণ কমে খরা সৃষ্টি হবে।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555</Words>
  <Application>Microsoft Office PowerPoint</Application>
  <PresentationFormat>Custom</PresentationFormat>
  <Paragraphs>86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TSS</dc:creator>
  <cp:lastModifiedBy>TSS</cp:lastModifiedBy>
  <cp:revision>93</cp:revision>
  <dcterms:created xsi:type="dcterms:W3CDTF">2006-08-16T00:00:00Z</dcterms:created>
  <dcterms:modified xsi:type="dcterms:W3CDTF">2021-09-03T18:13:33Z</dcterms:modified>
</cp:coreProperties>
</file>