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5" r:id="rId3"/>
    <p:sldId id="266" r:id="rId4"/>
    <p:sldId id="269" r:id="rId5"/>
    <p:sldId id="267" r:id="rId6"/>
    <p:sldId id="268" r:id="rId7"/>
    <p:sldId id="256" r:id="rId8"/>
    <p:sldId id="273" r:id="rId9"/>
    <p:sldId id="257" r:id="rId10"/>
    <p:sldId id="258" r:id="rId11"/>
    <p:sldId id="259" r:id="rId12"/>
    <p:sldId id="260" r:id="rId13"/>
    <p:sldId id="261" r:id="rId14"/>
    <p:sldId id="270" r:id="rId15"/>
    <p:sldId id="271" r:id="rId16"/>
    <p:sldId id="272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4" d="100"/>
          <a:sy n="64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7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7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88C6A23-6801-4275-BE1F-66C91A7B235F}" type="datetimeFigureOut">
              <a:rPr lang="en-US" smtClean="0"/>
              <a:t>03-Sep-21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C27EEA4-F689-4F9A-B819-FD86167339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0"/>
            <a:ext cx="9210835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87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1255950"/>
            <a:ext cx="7842871" cy="560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643468"/>
            <a:ext cx="58673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2800" b="1" dirty="0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2800" b="1" dirty="0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</a:t>
            </a:r>
            <a:endParaRPr lang="en-US" sz="2800" b="1" dirty="0" smtClean="0">
              <a:solidFill>
                <a:srgbClr val="14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14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</a:t>
            </a:r>
            <a:endParaRPr lang="en-US" sz="2800" b="1" dirty="0" smtClean="0">
              <a:solidFill>
                <a:srgbClr val="14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dirty="0">
              <a:solidFill>
                <a:srgbClr val="14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-0.00046 L 0.47118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5549E-6 L -0.72084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ই , ঈ বর্ণের উচ্চারণ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[ </a:t>
            </a:r>
            <a:r>
              <a:rPr lang="bn-IN" b="1" dirty="0" smtClean="0"/>
              <a:t>ই ] ধ্বনির হ্রস্বতা ও দীর্ঘতা বোঝাতে দুটি বর্ণ রয়েছে । যথাঃ- ই ,ঈ ।</a:t>
            </a:r>
          </a:p>
          <a:p>
            <a:r>
              <a:rPr lang="bn-IN" b="1" dirty="0" smtClean="0"/>
              <a:t> কিন্তু বাংলা ভাষায় উভয় বর্ণের উচ্চারণ</a:t>
            </a:r>
          </a:p>
          <a:p>
            <a:pPr marL="0" indent="0" algn="ctr">
              <a:buNone/>
            </a:pPr>
            <a:r>
              <a:rPr lang="bn-IN" b="1" dirty="0" smtClean="0"/>
              <a:t> একই রকম । </a:t>
            </a:r>
          </a:p>
          <a:p>
            <a:pPr marL="0" indent="0" algn="ctr">
              <a:buNone/>
            </a:pPr>
            <a:r>
              <a:rPr lang="bn-IN" b="1" dirty="0" smtClean="0"/>
              <a:t>যেমনঃ দিন [দিন্ ] , দীন [দীনো ] , বিনা [বিনা ] বীণা [বিনা ] ,হীন [হিনো 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289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উ, ঊ বর্ণের উচ্চারণ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[</a:t>
            </a:r>
            <a:r>
              <a:rPr lang="bn-IN" b="1" dirty="0" smtClean="0"/>
              <a:t>উ] </a:t>
            </a:r>
            <a:r>
              <a:rPr lang="bn-IN" b="1" dirty="0"/>
              <a:t>ধ্বনির হ্রস্বতা ও দীর্ঘতা বোঝাতে দুটি বর্ণ রয়েছে । যথাঃ- </a:t>
            </a:r>
            <a:r>
              <a:rPr lang="bn-IN" b="1" dirty="0" smtClean="0"/>
              <a:t>উ , ঊ।</a:t>
            </a:r>
            <a:endParaRPr lang="bn-IN" b="1" dirty="0"/>
          </a:p>
          <a:p>
            <a:r>
              <a:rPr lang="bn-IN" b="1" dirty="0"/>
              <a:t> কিন্তু বাংলা ভাষায় উভয় বর্ণের উচ্চারণ</a:t>
            </a:r>
          </a:p>
          <a:p>
            <a:pPr marL="0" indent="0" algn="ctr">
              <a:buNone/>
            </a:pPr>
            <a:r>
              <a:rPr lang="bn-IN" b="1" dirty="0"/>
              <a:t> একই রকম । </a:t>
            </a:r>
          </a:p>
          <a:p>
            <a:pPr marL="0" indent="0" algn="ctr">
              <a:buNone/>
            </a:pPr>
            <a:r>
              <a:rPr lang="bn-IN" b="1" dirty="0"/>
              <a:t>যেমনঃ </a:t>
            </a:r>
            <a:r>
              <a:rPr lang="bn-IN" b="1" dirty="0" smtClean="0"/>
              <a:t>উচিত [ উচিত্ ] </a:t>
            </a:r>
            <a:r>
              <a:rPr lang="bn-IN" b="1" dirty="0"/>
              <a:t>, </a:t>
            </a:r>
            <a:r>
              <a:rPr lang="bn-IN" b="1" dirty="0" smtClean="0"/>
              <a:t>ঊষা [ উশা ] </a:t>
            </a:r>
            <a:r>
              <a:rPr lang="bn-IN" b="1" dirty="0"/>
              <a:t>, </a:t>
            </a:r>
            <a:r>
              <a:rPr lang="bn-IN" b="1" dirty="0" smtClean="0"/>
              <a:t>ঊনিশ [উনিশ ] ঊনবিংশ [ উনোবিঙ্শো ]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 </a:t>
            </a:r>
            <a:r>
              <a:rPr lang="bn-IN" b="1" dirty="0" smtClean="0"/>
              <a:t>ঋ বর্ণের </a:t>
            </a:r>
            <a:r>
              <a:rPr lang="bn-IN" b="1" dirty="0"/>
              <a:t>উচ্চারণ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/>
              <a:t>ঋ বর্ণের উচ্চারণ [ রি ] এর মতো হয়। </a:t>
            </a:r>
          </a:p>
          <a:p>
            <a:pPr marL="0" indent="0">
              <a:buNone/>
            </a:pPr>
            <a:r>
              <a:rPr lang="bn-IN" b="1" dirty="0" smtClean="0"/>
              <a:t>যেমনঃ ঋতু [ রিতু ] ,ঋণ [রিন্ ] ,কৃষক  [</a:t>
            </a:r>
            <a:r>
              <a:rPr lang="bn-IN" b="1" dirty="0"/>
              <a:t>ক্রিশক্]</a:t>
            </a:r>
            <a:r>
              <a:rPr lang="bn-IN" b="1" dirty="0" smtClean="0"/>
              <a:t>, দৃশ্য [ দ্রিশ্শো ] ।</a:t>
            </a:r>
          </a:p>
          <a:p>
            <a:pPr marL="0" indent="0">
              <a:buNone/>
            </a:pPr>
            <a:endParaRPr lang="bn-IN" b="1" dirty="0" smtClean="0"/>
          </a:p>
          <a:p>
            <a:pPr marL="0" indent="0">
              <a:buNone/>
            </a:pPr>
            <a:r>
              <a:rPr lang="bn-IN" b="1" dirty="0" smtClean="0"/>
              <a:t>বাংলায় ঋ ধ্বনিকে স্বরধ্বনি বলা চলে না। সংস্কৃতে এই ধ্বনিটি স্বরধ্বনিরূপে উচ্চারিত হয়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3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791200" cy="5334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এ</a:t>
            </a:r>
            <a:r>
              <a:rPr lang="en-US" dirty="0" smtClean="0"/>
              <a:t> -</a:t>
            </a:r>
            <a:r>
              <a:rPr lang="bn-IN" b="1" dirty="0"/>
              <a:t> বর্ণের উচ্চারণ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2286000" lvl="5" indent="0">
              <a:buNone/>
            </a:pPr>
            <a:r>
              <a:rPr lang="bn-IN" sz="3300" b="1" dirty="0" smtClean="0"/>
              <a:t>এ - </a:t>
            </a:r>
            <a:r>
              <a:rPr lang="bn-IN" sz="3300" b="1" dirty="0"/>
              <a:t>বর্ণের উচ্চারণ দুই </a:t>
            </a:r>
            <a:r>
              <a:rPr lang="bn-IN" sz="3300" b="1" dirty="0" smtClean="0"/>
              <a:t>রকমঃ </a:t>
            </a:r>
          </a:p>
          <a:p>
            <a:pPr marL="0" indent="0" algn="ctr">
              <a:buNone/>
            </a:pPr>
            <a:r>
              <a:rPr lang="bn-IN" b="1" dirty="0" smtClean="0"/>
              <a:t>১।  স্বাভাবিক উচ্চারণ [এ ]  এবং   ২।অ্যা</a:t>
            </a:r>
          </a:p>
          <a:p>
            <a:pPr marL="0" indent="0" algn="ctr">
              <a:buNone/>
            </a:pPr>
            <a:endParaRPr lang="bn-IN" b="1" dirty="0" smtClean="0"/>
          </a:p>
          <a:p>
            <a:pPr marL="0" indent="0" algn="ctr">
              <a:buNone/>
            </a:pPr>
            <a:r>
              <a:rPr lang="bn-IN" b="1" dirty="0" smtClean="0"/>
              <a:t>এ -বর্ণের  স্বাভাবিক উচ্চারণ</a:t>
            </a:r>
            <a:r>
              <a:rPr lang="en-US" b="1" dirty="0" smtClean="0"/>
              <a:t>  </a:t>
            </a:r>
            <a:r>
              <a:rPr lang="en-US" b="1" dirty="0" err="1" smtClean="0"/>
              <a:t>বা</a:t>
            </a:r>
            <a:r>
              <a:rPr lang="bn-IN" b="1" dirty="0" smtClean="0"/>
              <a:t> সংবৃত</a:t>
            </a:r>
            <a:r>
              <a:rPr lang="en-US" b="1" dirty="0" smtClean="0"/>
              <a:t> </a:t>
            </a:r>
            <a:r>
              <a:rPr lang="en-US" b="1" dirty="0" err="1" smtClean="0"/>
              <a:t>স্বর</a:t>
            </a:r>
            <a:r>
              <a:rPr lang="en-US" b="1" dirty="0" smtClean="0"/>
              <a:t> ।</a:t>
            </a:r>
            <a:endParaRPr lang="bn-IN" b="1" dirty="0" smtClean="0"/>
          </a:p>
          <a:p>
            <a:pPr marL="0" indent="0" algn="ctr">
              <a:buNone/>
            </a:pPr>
            <a:r>
              <a:rPr lang="bn-IN" b="1" dirty="0" smtClean="0"/>
              <a:t> যেমনঃএকটি  [এক্ টি],দেশ [দেশ্],এলো [এলো]</a:t>
            </a:r>
          </a:p>
          <a:p>
            <a:pPr marL="0" indent="0" algn="ctr">
              <a:buNone/>
            </a:pPr>
            <a:endParaRPr lang="bn-IN" b="1" dirty="0"/>
          </a:p>
          <a:p>
            <a:pPr marL="0" indent="0" algn="ctr">
              <a:buNone/>
            </a:pPr>
            <a:r>
              <a:rPr lang="bn-IN" b="1" dirty="0" smtClean="0"/>
              <a:t>এ- </a:t>
            </a:r>
            <a:r>
              <a:rPr lang="bn-IN" b="1" dirty="0"/>
              <a:t>বর্ণের   </a:t>
            </a:r>
            <a:r>
              <a:rPr lang="bn-IN" b="1" dirty="0" smtClean="0"/>
              <a:t>‘</a:t>
            </a:r>
            <a:r>
              <a:rPr lang="bn-IN" b="1" dirty="0"/>
              <a:t>অ্যা</a:t>
            </a:r>
            <a:r>
              <a:rPr lang="bn-IN" b="1" dirty="0" smtClean="0"/>
              <a:t>’  </a:t>
            </a:r>
            <a:r>
              <a:rPr lang="bn-IN" b="1" dirty="0"/>
              <a:t>উচ্চারণ  বা </a:t>
            </a:r>
            <a:r>
              <a:rPr lang="en-US" b="1" dirty="0" err="1"/>
              <a:t>বিবৃত</a:t>
            </a:r>
            <a:r>
              <a:rPr lang="bn-IN" b="1" dirty="0" smtClean="0"/>
              <a:t> স্বর </a:t>
            </a:r>
          </a:p>
          <a:p>
            <a:pPr marL="0" indent="0" algn="ctr">
              <a:buNone/>
            </a:pPr>
            <a:r>
              <a:rPr lang="bn-IN" b="1" dirty="0" smtClean="0"/>
              <a:t>যেমনঃ একটা [ অ্যাক্ টা ],বেলা [ব্যালা],খেলা [ খ্যালা ]।</a:t>
            </a:r>
          </a:p>
          <a:p>
            <a:pPr marL="0" indent="0" algn="ctr">
              <a:buNone/>
            </a:pPr>
            <a:r>
              <a:rPr lang="bn-IN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bn-IN" b="1" dirty="0" smtClean="0"/>
              <a:t>এ ধ্বনির বিবৃত উচ্চারণ কেবল শব্দের আদিতেই পাওয়া যায়।শব্দের  মধ্যে ও অন্তে পাওয়া যায় না। যেমনঃএত, হেন, কেন । ব্যতিক্রমঃযেথা,সেথা,হেথা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7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54102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ঐ- ধ্বনির উচ্চারণ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0039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/>
              <a:t>ঐ – ধ্বনিটি একটি যৌগিক স্বরধ্বনি। অ+ই এবং ও + ই = অই , ওই । অ এবং ই - এ দুটো স্বরের মিলিত ধ্বনিতে ঐ- ধ্বনির সৃষ্টি হয়। একে দ্বি-স্বরও বলে।</a:t>
            </a:r>
          </a:p>
          <a:p>
            <a:pPr marL="0" indent="0">
              <a:buNone/>
            </a:pPr>
            <a:r>
              <a:rPr lang="bn-IN" b="1" dirty="0" smtClean="0"/>
              <a:t>যেমনঃ ঐকিক [ওই্কিক] , তৈল [ তোই্লো 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2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172200" cy="1219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dirty="0" smtClean="0"/>
              <a:t>ও এবং ঔ ধ্বনির উচ্চারণ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772400" cy="3276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/>
              <a:t>ও বর্ণের উচ্চারণ [ও ] । </a:t>
            </a:r>
          </a:p>
          <a:p>
            <a:pPr marL="0" indent="0">
              <a:buNone/>
            </a:pPr>
            <a:r>
              <a:rPr lang="bn-IN" b="1" dirty="0" smtClean="0"/>
              <a:t>যেমনঃওল [ওল্ ] বোধ [বোধ্ ] ।</a:t>
            </a:r>
          </a:p>
          <a:p>
            <a:pPr marL="0" indent="0">
              <a:buNone/>
            </a:pPr>
            <a:endParaRPr lang="bn-IN" b="1" dirty="0" smtClean="0"/>
          </a:p>
          <a:p>
            <a:pPr marL="0" indent="0">
              <a:buNone/>
            </a:pPr>
            <a:r>
              <a:rPr lang="bn-IN" b="1" dirty="0" smtClean="0"/>
              <a:t>ঔ বর্ণের  </a:t>
            </a:r>
            <a:r>
              <a:rPr lang="bn-IN" b="1" dirty="0"/>
              <a:t>উচ্চারণ [</a:t>
            </a:r>
            <a:r>
              <a:rPr lang="bn-IN" b="1" dirty="0" smtClean="0"/>
              <a:t>ওউ্ </a:t>
            </a:r>
            <a:r>
              <a:rPr lang="bn-IN" b="1" dirty="0"/>
              <a:t>] </a:t>
            </a:r>
            <a:r>
              <a:rPr lang="bn-IN" b="1" dirty="0" smtClean="0"/>
              <a:t>।</a:t>
            </a:r>
          </a:p>
          <a:p>
            <a:pPr marL="0" indent="0">
              <a:buNone/>
            </a:pPr>
            <a:r>
              <a:rPr lang="bn-IN" b="1" dirty="0" smtClean="0"/>
              <a:t>ঔষধ [ওউ্শধ্ ] ,মৌমাছি [মোউ্মাছি ]</a:t>
            </a:r>
          </a:p>
          <a:p>
            <a:pPr marL="0" indent="0">
              <a:buNone/>
            </a:pPr>
            <a:endParaRPr lang="bn-IN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3657600" cy="685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b="1" dirty="0" smtClean="0"/>
              <a:t>মুল্যায়ন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342899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IN" b="1" dirty="0" smtClean="0"/>
              <a:t>১ । বাংলা ভাষায় কয়টি মূল ধ্বনি আছে ?</a:t>
            </a:r>
          </a:p>
          <a:p>
            <a:pPr marL="0" indent="0">
              <a:buNone/>
            </a:pPr>
            <a:r>
              <a:rPr lang="bn-IN" b="1" dirty="0" smtClean="0"/>
              <a:t>২।অ – বর্ণের উচ্চারণ কত রকমের ?</a:t>
            </a:r>
          </a:p>
          <a:p>
            <a:pPr marL="0" indent="0">
              <a:buNone/>
            </a:pPr>
            <a:r>
              <a:rPr lang="bn-IN" b="1" dirty="0" smtClean="0"/>
              <a:t>৩। উচ্চারণ লিখঃ-</a:t>
            </a:r>
          </a:p>
          <a:p>
            <a:pPr marL="0" indent="0">
              <a:buNone/>
            </a:pPr>
            <a:r>
              <a:rPr lang="bn-IN" b="1" dirty="0"/>
              <a:t> </a:t>
            </a:r>
            <a:r>
              <a:rPr lang="bn-IN" b="1" dirty="0" smtClean="0"/>
              <a:t>   অতি , জ্ঞান ,ঊষা ,ঋণ , ঊনবিংশ,মৌমাছি,ঐকিক ।</a:t>
            </a:r>
          </a:p>
          <a:p>
            <a:pPr marL="0" indent="0">
              <a:buNone/>
            </a:pPr>
            <a:r>
              <a:rPr lang="bn-IN" b="1" dirty="0" smtClean="0"/>
              <a:t>৪। বিবৃত স্বর কি ? </a:t>
            </a:r>
          </a:p>
          <a:p>
            <a:pPr marL="0" indent="0">
              <a:buNone/>
            </a:pPr>
            <a:r>
              <a:rPr lang="bn-IN" b="1" dirty="0" smtClean="0"/>
              <a:t>৫। সংবৃত স্বর কি ?</a:t>
            </a:r>
          </a:p>
          <a:p>
            <a:pPr marL="0" indent="0">
              <a:buNone/>
            </a:pPr>
            <a:r>
              <a:rPr lang="bn-IN" b="1" dirty="0" smtClean="0"/>
              <a:t>৬। আ কখন অ্যা এর মতো উচ্চারিত হয় ?</a:t>
            </a:r>
          </a:p>
          <a:p>
            <a:pPr marL="0" indent="0">
              <a:buNone/>
            </a:pPr>
            <a:r>
              <a:rPr lang="bn-IN" b="1" dirty="0" smtClean="0"/>
              <a:t>৭।</a:t>
            </a:r>
            <a:r>
              <a:rPr lang="bn-IN" b="1" dirty="0"/>
              <a:t> </a:t>
            </a:r>
            <a:r>
              <a:rPr lang="bn-IN" b="1" dirty="0" smtClean="0"/>
              <a:t>এ </a:t>
            </a:r>
            <a:r>
              <a:rPr lang="bn-IN" b="1" dirty="0"/>
              <a:t>– বর্ণের উচ্চারণ কত রকমের </a:t>
            </a:r>
            <a:r>
              <a:rPr lang="bn-IN" b="1" dirty="0" smtClean="0"/>
              <a:t>?</a:t>
            </a:r>
          </a:p>
          <a:p>
            <a:pPr marL="0" indent="0">
              <a:buNone/>
            </a:pPr>
            <a:r>
              <a:rPr lang="bn-IN" b="1" dirty="0" smtClean="0"/>
              <a:t>৮।ঐ বর্ণ কয়টি বর্ণে মিলিত বর্ণ ?</a:t>
            </a:r>
          </a:p>
          <a:p>
            <a:pPr marL="0" indent="0">
              <a:buNone/>
            </a:pPr>
            <a:endParaRPr lang="bn-IN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848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উত্তরঃ ১। ৩৭ টি ২। দুই রকমের ৩। ওতি ,গ্যাঁন ,উশা, রিন্, উনোবিঙ্শো ,মোউ্মাছি,ওই্কিক্ ৪।অ- ধ্বনির স্বাভাবিক উচ্চারণ হলে তা বিবৃত স্বর ৫। অ – ধ্বনি ও এর মতো  উচ্চারিত হলে তাকে সংবৃত স্বর বলে । ৬। আ যখন জ্ঞ  এর সঙ্গে থাকে ৭। দুই ৮।দুটি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45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257800" cy="10366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বাড়ির কাজ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1219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/>
              <a:t>২৩ ও ২৪ পৃঃ বর্ণের উচ্চারণ অ থেকে </a:t>
            </a:r>
            <a:r>
              <a:rPr lang="bn-IN" b="1" dirty="0"/>
              <a:t>ঔ</a:t>
            </a:r>
            <a:r>
              <a:rPr lang="bn-IN" b="1" dirty="0" smtClean="0"/>
              <a:t> পর্যন্ত  পড়ে বহুনির্বচনী প্রশ্ন তৈরি করবে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68" y="0"/>
            <a:ext cx="9389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6403" y="2322540"/>
            <a:ext cx="541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</a:t>
            </a:r>
            <a:endParaRPr lang="en-US" sz="48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48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87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1245064"/>
            <a:ext cx="7842871" cy="56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0007 L -0.62413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1066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শিক্ষক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পরিচিতি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204787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438400"/>
            <a:ext cx="4724400" cy="2819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bn-IN" b="1" dirty="0" smtClean="0">
                <a:solidFill>
                  <a:schemeClr val="tx1">
                    <a:lumMod val="95000"/>
                  </a:schemeClr>
                </a:solidFill>
              </a:rPr>
              <a:t>ফারজানা চৌধুরী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chemeClr val="tx1">
                    <a:lumMod val="95000"/>
                  </a:schemeClr>
                </a:solidFill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IN" sz="2400" b="1" dirty="0" smtClean="0">
                <a:solidFill>
                  <a:schemeClr val="tx1">
                    <a:lumMod val="95000"/>
                  </a:schemeClr>
                </a:solidFill>
              </a:rPr>
              <a:t>সীতাকুন্ড বালিকা উচ্চ বিদ্যালয়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</a:schemeClr>
                </a:solidFill>
              </a:rPr>
              <a:t>সীতাকুণ্ড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sz="2400" b="1" dirty="0" err="1" smtClean="0">
                <a:solidFill>
                  <a:schemeClr val="tx1">
                    <a:lumMod val="95000"/>
                  </a:schemeClr>
                </a:solidFill>
              </a:rPr>
              <a:t>চট্টগ্রাম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।</a:t>
            </a:r>
            <a:r>
              <a:rPr lang="bn-IN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0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পাঠ পরিচিতি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276600" cy="4114800"/>
          </a:xfrm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</a:t>
            </a:r>
          </a:p>
          <a:p>
            <a:pPr marL="0" indent="0">
              <a:buNone/>
            </a:pPr>
            <a:r>
              <a:rPr lang="bn-IN" b="1" dirty="0" smtClean="0"/>
              <a:t>বিষয়ঃ বাংলা ভাষার ব্যাকরণ                    ও নির্মিতি</a:t>
            </a:r>
          </a:p>
          <a:p>
            <a:pPr marL="0" indent="0">
              <a:buNone/>
            </a:pPr>
            <a:r>
              <a:rPr lang="bn-IN" b="1" dirty="0" smtClean="0"/>
              <a:t>শ্রেণিঃ নবম </a:t>
            </a:r>
          </a:p>
          <a:p>
            <a:pPr marL="0" indent="0">
              <a:buNone/>
            </a:pPr>
            <a:r>
              <a:rPr lang="bn-IN" b="1" dirty="0" smtClean="0"/>
              <a:t>পরিচ্ছেদঃ৮</a:t>
            </a:r>
            <a:endParaRPr lang="en-US" b="1" dirty="0"/>
          </a:p>
        </p:txBody>
      </p:sp>
      <p:sp>
        <p:nvSpPr>
          <p:cNvPr id="3" name="AutoShape 2" descr="স্কুল-পর্যায়ে বাংলা ব্যাকরণ শিক্ষার পর্বান্তর : &amp;#39;&amp;#39;বাংলা ভাষার ব্যাকরণ ও  নির্মিতি&amp;#39;&amp;#39; - সহজ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স্কুল-পর্যায়ে বাংলা ব্যাকরণ শিক্ষার পর্বান্তর : &amp;#39;&amp;#39;বাংলা ভাষার ব্যাকরণ ও  নির্মিতি&amp;#39;&amp;#39; - সহজ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81200"/>
            <a:ext cx="34009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8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077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ছবিতে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দেখতে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পাচ্ছ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তোমরা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2832" y="5383143"/>
            <a:ext cx="48335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স্বরবর্ণ ও ব্যঞ্জনবর্ণ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2" y="1752600"/>
            <a:ext cx="5611028" cy="293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40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4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-152400"/>
            <a:ext cx="10820400" cy="772885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1600200"/>
            <a:ext cx="3657600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dirty="0" smtClean="0">
                <a:solidFill>
                  <a:schemeClr val="bg2"/>
                </a:solidFill>
              </a:rPr>
              <a:t>আজকের</a:t>
            </a:r>
            <a:r>
              <a:rPr lang="bn-IN" b="1" dirty="0" smtClean="0"/>
              <a:t> </a:t>
            </a:r>
            <a:r>
              <a:rPr lang="bn-IN" b="1" dirty="0" smtClean="0">
                <a:solidFill>
                  <a:schemeClr val="bg2"/>
                </a:solidFill>
              </a:rPr>
              <a:t>পাঠ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2895600"/>
            <a:ext cx="3831771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IN" dirty="0" smtClean="0">
                <a:solidFill>
                  <a:schemeClr val="bg2"/>
                </a:solidFill>
              </a:rPr>
              <a:t> </a:t>
            </a:r>
            <a:r>
              <a:rPr lang="bn-IN" b="1" dirty="0" smtClean="0">
                <a:solidFill>
                  <a:schemeClr val="bg2"/>
                </a:solidFill>
              </a:rPr>
              <a:t>বর্ণের উচ্চারণ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9" y="152400"/>
            <a:ext cx="4837693" cy="1371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বর্ণের  উচ্চারণ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934200"/>
            <a:ext cx="510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b="1" dirty="0" smtClean="0"/>
              <a:t>বাংলা</a:t>
            </a:r>
            <a:r>
              <a:rPr lang="bn-IN" dirty="0" smtClean="0"/>
              <a:t> </a:t>
            </a:r>
            <a:r>
              <a:rPr lang="bn-IN" b="1" dirty="0"/>
              <a:t>বর্ণের উচ্চারণ </a:t>
            </a:r>
            <a:r>
              <a:rPr lang="bn-IN" b="1" dirty="0" smtClean="0"/>
              <a:t>দুই প্রকার। যথাঃ- </a:t>
            </a:r>
          </a:p>
          <a:p>
            <a:endParaRPr lang="bn-IN" b="1" dirty="0" smtClean="0"/>
          </a:p>
          <a:p>
            <a:r>
              <a:rPr lang="bn-IN" b="1" dirty="0" smtClean="0"/>
              <a:t>স্বরবর্ণের উচ্চারণ ও ব্যঞ্জনবর্ণের উচ্চারণ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8458200" y="1733553"/>
            <a:ext cx="8342893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en-US" b="1" dirty="0" smtClean="0">
              <a:solidFill>
                <a:prstClr val="black"/>
              </a:solidFill>
            </a:endParaRPr>
          </a:p>
          <a:p>
            <a:pPr lvl="0" algn="just"/>
            <a:r>
              <a:rPr lang="bn-IN" b="1" dirty="0" smtClean="0">
                <a:solidFill>
                  <a:prstClr val="black"/>
                </a:solidFill>
              </a:rPr>
              <a:t>বাংলা </a:t>
            </a:r>
            <a:r>
              <a:rPr lang="bn-IN" b="1" dirty="0">
                <a:solidFill>
                  <a:prstClr val="black"/>
                </a:solidFill>
              </a:rPr>
              <a:t>ভাষায় ৩৭ টি মূল ধ্বনিকে প্রকাশ করার জন্য  রয়েছে ৫০ টি মূল বর্ণ । এর মধ্যে অধিকাংশ বর্ণের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bn-IN" b="1" dirty="0" smtClean="0">
                <a:solidFill>
                  <a:prstClr val="black"/>
                </a:solidFill>
              </a:rPr>
              <a:t>মূল </a:t>
            </a:r>
            <a:r>
              <a:rPr lang="bn-IN" b="1" dirty="0">
                <a:solidFill>
                  <a:prstClr val="black"/>
                </a:solidFill>
              </a:rPr>
              <a:t>ধ্বনির অনুরূপ । কয়েকটি বর্ণের একাধিক উচ্চারন রয়েছে । আবার  </a:t>
            </a:r>
            <a:r>
              <a:rPr lang="bn-IN" b="1" dirty="0" smtClean="0">
                <a:solidFill>
                  <a:prstClr val="black"/>
                </a:solidFill>
              </a:rPr>
              <a:t>কয়েকটি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bn-IN" b="1" dirty="0" smtClean="0">
                <a:solidFill>
                  <a:prstClr val="black"/>
                </a:solidFill>
              </a:rPr>
              <a:t>ক্ষেত্রে  </a:t>
            </a:r>
            <a:r>
              <a:rPr lang="bn-IN" b="1" dirty="0">
                <a:solidFill>
                  <a:prstClr val="black"/>
                </a:solidFill>
              </a:rPr>
              <a:t>একাধিক বর্ণের উচ্চারণ অভিন্ন । ধ্বনিগুলো দিয়ে শব্দ তৈরি  হওয়ার সময়ে পাশের ধ্বনির প্রভাবে বর্ণের উচ্চারণ অনেক সময়ে বদলে যায় । </a:t>
            </a:r>
            <a:r>
              <a:rPr lang="bn-IN" b="1" dirty="0" smtClean="0">
                <a:solidFill>
                  <a:prstClr val="black"/>
                </a:solidFill>
              </a:rPr>
              <a:t>এখানে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bn-IN" b="1" dirty="0"/>
              <a:t>বাংলা বর্ণের উচ্চারণ সম্পর্কে আলোচনা  করা হলো । </a:t>
            </a:r>
            <a:endParaRPr lang="en-US" b="1" dirty="0"/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6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24855E-7 L -0.79566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92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1 -0.02104 L 0.94375 -0.009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4358 L 0.00416 -0.433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724400" cy="11890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শিখনফল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2211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b="1" dirty="0" smtClean="0"/>
              <a:t>এই পাঠ শেষে শিক্ষার্থীরা যা জানবে ---</a:t>
            </a:r>
          </a:p>
          <a:p>
            <a:pPr>
              <a:buFont typeface="Wingdings" pitchFamily="2" charset="2"/>
              <a:buChar char="q"/>
            </a:pPr>
            <a:endParaRPr lang="bn-IN" b="1" dirty="0" smtClean="0"/>
          </a:p>
          <a:p>
            <a:pPr>
              <a:buFont typeface="Wingdings" pitchFamily="2" charset="2"/>
              <a:buChar char="q"/>
            </a:pPr>
            <a:r>
              <a:rPr lang="bn-IN" b="1" dirty="0" smtClean="0"/>
              <a:t>বর্ণের উচ্চারণ কি তা জানবে ।</a:t>
            </a:r>
          </a:p>
          <a:p>
            <a:pPr>
              <a:buFont typeface="Wingdings" pitchFamily="2" charset="2"/>
              <a:buChar char="q"/>
            </a:pPr>
            <a:r>
              <a:rPr lang="bn-IN" b="1" dirty="0" smtClean="0"/>
              <a:t>স্বরবর্ণের উচ্চারণ ব্যাখ্যা করতে পারবে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62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17870"/>
            <a:ext cx="525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অ -বর্ণের উচ্চারণ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1447800"/>
            <a:ext cx="82296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400" b="1" dirty="0" smtClean="0"/>
          </a:p>
          <a:p>
            <a:pPr algn="ctr"/>
            <a:r>
              <a:rPr lang="bn-IN" sz="2400" b="1" dirty="0" smtClean="0"/>
              <a:t>অ- বর্ণের উচ্চারণ দুই রকমঃ </a:t>
            </a:r>
          </a:p>
          <a:p>
            <a:pPr algn="ctr"/>
            <a:endParaRPr lang="bn-IN" sz="2400" b="1" dirty="0" smtClean="0"/>
          </a:p>
          <a:p>
            <a:pPr algn="ctr"/>
            <a:r>
              <a:rPr lang="bn-IN" sz="2400" b="1" dirty="0"/>
              <a:t> </a:t>
            </a:r>
            <a:r>
              <a:rPr lang="bn-IN" sz="2400" b="1" dirty="0" smtClean="0"/>
              <a:t>১।  অ   এবং   ২।  ও </a:t>
            </a:r>
          </a:p>
          <a:p>
            <a:pPr algn="ctr"/>
            <a:endParaRPr lang="bn-IN" sz="2400" b="1" dirty="0"/>
          </a:p>
          <a:p>
            <a:pPr algn="ctr"/>
            <a:r>
              <a:rPr lang="bn-IN" sz="2400" b="1" dirty="0" smtClean="0"/>
              <a:t>অ বর্ণের  স্বাভাবিক উচ্চারণ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বিবৃত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স্বর</a:t>
            </a:r>
            <a:r>
              <a:rPr lang="en-US" sz="2400" b="1" dirty="0" smtClean="0"/>
              <a:t> ।</a:t>
            </a:r>
            <a:endParaRPr lang="bn-IN" sz="2400" b="1" dirty="0" smtClean="0"/>
          </a:p>
          <a:p>
            <a:pPr algn="ctr"/>
            <a:r>
              <a:rPr lang="bn-IN" sz="2400" b="1" dirty="0" smtClean="0"/>
              <a:t> যেমন ঃ অমল , অনাথ ,অনেক ,কথা ।</a:t>
            </a:r>
          </a:p>
          <a:p>
            <a:pPr algn="ctr"/>
            <a:endParaRPr lang="bn-IN" sz="2400" b="1" dirty="0" smtClean="0"/>
          </a:p>
          <a:p>
            <a:pPr algn="ctr"/>
            <a:r>
              <a:rPr lang="bn-IN" sz="2400" b="1" dirty="0"/>
              <a:t> </a:t>
            </a:r>
            <a:r>
              <a:rPr lang="bn-IN" sz="2400" b="1" dirty="0" smtClean="0"/>
              <a:t>অ  বর্ণের   ‘ও’  উচ্চারণ  বা  সংবৃত স্বর ।</a:t>
            </a:r>
          </a:p>
          <a:p>
            <a:pPr algn="ctr"/>
            <a:r>
              <a:rPr lang="bn-IN" sz="2400" b="1" dirty="0" smtClean="0"/>
              <a:t>যেমনঃ অতি ( ওতি), অনু (ওনু ) ,পক্ষ (পোক্খো ),</a:t>
            </a:r>
          </a:p>
          <a:p>
            <a:pPr algn="ctr"/>
            <a:r>
              <a:rPr lang="bn-IN" sz="2400" b="1" dirty="0" smtClean="0"/>
              <a:t>অদ্য (ওদ্্দো), মন (মোন ) 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7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বাংলায়</a:t>
            </a:r>
            <a:r>
              <a:rPr lang="en-US" b="1" dirty="0" smtClean="0"/>
              <a:t> ‘আ’ </a:t>
            </a:r>
            <a:r>
              <a:rPr lang="en-US" b="1" dirty="0" err="1" smtClean="0"/>
              <a:t>ধ্বনি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 smtClean="0"/>
              <a:t>বিবৃত</a:t>
            </a:r>
            <a:r>
              <a:rPr lang="en-US" b="1" dirty="0" smtClean="0"/>
              <a:t> </a:t>
            </a:r>
            <a:r>
              <a:rPr lang="en-US" b="1" dirty="0" err="1" smtClean="0"/>
              <a:t>স্বর</a:t>
            </a:r>
            <a:r>
              <a:rPr lang="bn-IN" b="1" dirty="0" smtClean="0"/>
              <a:t>।</a:t>
            </a:r>
            <a:r>
              <a:rPr lang="en-US" b="1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886200" cy="42973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bn-IN" b="1" dirty="0" smtClean="0"/>
          </a:p>
          <a:p>
            <a:pPr marL="0" indent="0" algn="ctr">
              <a:buNone/>
            </a:pPr>
            <a:r>
              <a:rPr lang="bn-IN" b="1" dirty="0" smtClean="0"/>
              <a:t>আ বর্ণের স্বাভাবিক উচ্চারণ [ আ ] ।    যেমনঃ</a:t>
            </a:r>
          </a:p>
          <a:p>
            <a:pPr marL="0" indent="0" algn="ctr">
              <a:buNone/>
            </a:pPr>
            <a:r>
              <a:rPr lang="bn-IN" b="1" dirty="0" smtClean="0"/>
              <a:t>আকাশ ,রাত,আলো 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733800" cy="43735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bn-IN" b="1" u="sng" dirty="0" smtClean="0"/>
          </a:p>
          <a:p>
            <a:pPr marL="0" indent="0">
              <a:buNone/>
            </a:pPr>
            <a:r>
              <a:rPr lang="bn-IN" b="1" u="sng" dirty="0" smtClean="0"/>
              <a:t>[ </a:t>
            </a:r>
            <a:r>
              <a:rPr lang="bn-IN" b="1" dirty="0" smtClean="0"/>
              <a:t>আ </a:t>
            </a:r>
            <a:r>
              <a:rPr lang="bn-IN" b="1" dirty="0"/>
              <a:t>] জ্ঞ এর </a:t>
            </a:r>
            <a:r>
              <a:rPr lang="bn-IN" b="1" dirty="0" smtClean="0"/>
              <a:t>সঙ্গে </a:t>
            </a:r>
          </a:p>
          <a:p>
            <a:pPr marL="0" indent="0">
              <a:buNone/>
            </a:pPr>
            <a:r>
              <a:rPr lang="bn-IN" b="1" dirty="0" smtClean="0"/>
              <a:t>থাকলে </a:t>
            </a:r>
            <a:r>
              <a:rPr lang="bn-IN" b="1" dirty="0"/>
              <a:t>[ অ্যা ] এর মতো উচ্চারিত হয় </a:t>
            </a:r>
            <a:r>
              <a:rPr lang="bn-IN" b="1" dirty="0" smtClean="0"/>
              <a:t>।</a:t>
            </a:r>
          </a:p>
          <a:p>
            <a:pPr marL="0" indent="0">
              <a:buNone/>
            </a:pPr>
            <a:r>
              <a:rPr lang="bn-IN" b="1" dirty="0" smtClean="0"/>
              <a:t> </a:t>
            </a:r>
          </a:p>
          <a:p>
            <a:pPr marL="0" indent="0">
              <a:buNone/>
            </a:pPr>
            <a:r>
              <a:rPr lang="bn-IN" b="1" dirty="0" smtClean="0"/>
              <a:t>যেমনঃজ্ঞান </a:t>
            </a:r>
            <a:r>
              <a:rPr lang="bn-IN" b="1" dirty="0"/>
              <a:t>[গ্যাঁন্],    জ্ঞাত [গ্যাঁতো ] ,জ্ঞাপন [গ্যাঁপোন্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7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754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Foundry</vt:lpstr>
      <vt:lpstr>PowerPoint Presentation</vt:lpstr>
      <vt:lpstr>শিক্ষক পরিচিতি </vt:lpstr>
      <vt:lpstr>পাঠ পরিচিতি</vt:lpstr>
      <vt:lpstr>PowerPoint Presentation</vt:lpstr>
      <vt:lpstr>PowerPoint Presentation</vt:lpstr>
      <vt:lpstr>বর্ণের  উচ্চারণ</vt:lpstr>
      <vt:lpstr>শিখনফল</vt:lpstr>
      <vt:lpstr>PowerPoint Presentation</vt:lpstr>
      <vt:lpstr>বাংলায় ‘আ’ ধ্বনি একটি বিবৃত স্বর।   </vt:lpstr>
      <vt:lpstr>ই , ঈ বর্ণের উচ্চারণ</vt:lpstr>
      <vt:lpstr>উ, ঊ বর্ণের উচ্চারণ</vt:lpstr>
      <vt:lpstr> ঋ বর্ণের উচ্চারণ </vt:lpstr>
      <vt:lpstr>এ - বর্ণের উচ্চারণ </vt:lpstr>
      <vt:lpstr>ঐ- ধ্বনির উচ্চারণ </vt:lpstr>
      <vt:lpstr>ও এবং ঔ ধ্বনির উচ্চারণ</vt:lpstr>
      <vt:lpstr>মুল্যায়ন</vt:lpstr>
      <vt:lpstr>বাড়ির কাজ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বর্ণের উচ্চারণ</dc:title>
  <dc:creator>ismail - [2010]</dc:creator>
  <cp:lastModifiedBy>ismail - [2010]</cp:lastModifiedBy>
  <cp:revision>58</cp:revision>
  <dcterms:created xsi:type="dcterms:W3CDTF">2021-08-24T15:45:40Z</dcterms:created>
  <dcterms:modified xsi:type="dcterms:W3CDTF">2021-09-03T06:30:37Z</dcterms:modified>
</cp:coreProperties>
</file>