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44" r:id="rId3"/>
    <p:sldMasterId id="2147483756" r:id="rId4"/>
  </p:sldMasterIdLst>
  <p:notesMasterIdLst>
    <p:notesMasterId r:id="rId20"/>
  </p:notesMasterIdLst>
  <p:sldIdLst>
    <p:sldId id="258" r:id="rId5"/>
    <p:sldId id="260" r:id="rId6"/>
    <p:sldId id="262" r:id="rId7"/>
    <p:sldId id="263" r:id="rId8"/>
    <p:sldId id="264" r:id="rId9"/>
    <p:sldId id="267" r:id="rId10"/>
    <p:sldId id="270" r:id="rId11"/>
    <p:sldId id="273" r:id="rId12"/>
    <p:sldId id="274" r:id="rId13"/>
    <p:sldId id="271" r:id="rId14"/>
    <p:sldId id="275" r:id="rId15"/>
    <p:sldId id="272" r:id="rId16"/>
    <p:sldId id="268" r:id="rId17"/>
    <p:sldId id="269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E67D8-6B4E-460A-A11A-05C6C827F8C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AB845-FFA1-4F09-AC59-DC90FC3B3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02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AB845-FFA1-4F09-AC59-DC90FC3B38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3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C92AD-E0E6-46E7-A2A6-7989DD46F3F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84BD1-167C-4E75-9C77-E1BDDA5A9DA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AF54E-34EA-46F3-8E0D-0D7EBA03EC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CC92AD-E0E6-46E7-A2A6-7989DD46F3F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127C7-F68A-4E98-B7CC-DD900B86E06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EF2E9FD-3C57-4682-9C24-0A552444D89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FD476-B936-43F4-A1D5-45ABCBBFC84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2624B-39CB-424E-B696-ABF644D3E5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F742E-C7E4-4396-ADAA-DF8C88879E9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D969D-0369-4FA7-A26D-9FC0A8B0F0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A78B90-BF3C-4E21-BDF5-86D94FAE60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127C7-F68A-4E98-B7CC-DD900B86E06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991B-6A1A-4B38-9669-6C0899EA31D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84BD1-167C-4E75-9C77-E1BDDA5A9DA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8AAF54E-34EA-46F3-8E0D-0D7EBA03EC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CC92AD-E0E6-46E7-A2A6-7989DD46F3F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127C7-F68A-4E98-B7CC-DD900B86E06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EF2E9FD-3C57-4682-9C24-0A552444D89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FD476-B936-43F4-A1D5-45ABCBBFC84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2624B-39CB-424E-B696-ABF644D3E5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F742E-C7E4-4396-ADAA-DF8C88879E9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D969D-0369-4FA7-A26D-9FC0A8B0F0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CEF2E9FD-3C57-4682-9C24-0A552444D89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A78B90-BF3C-4E21-BDF5-86D94FAE60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991B-6A1A-4B38-9669-6C0899EA31D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84BD1-167C-4E75-9C77-E1BDDA5A9DA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8AAF54E-34EA-46F3-8E0D-0D7EBA03EC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B7A16CF-BD11-4322-9A63-31B2CA7B304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3BEF62-A6A8-4205-B0B4-BCBE50502D8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B54F286-26E3-4259-90F2-3906116047A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CF068B3D-27A8-44EB-BDE5-CCBB124364E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9549A897-480C-4D5E-AC1B-D296C3734F0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0D2BA7-36A0-4BBA-ACA5-5CF3D79939A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FD476-B936-43F4-A1D5-45ABCBBFC84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620D26-7C7D-40DC-ABF8-6F6EA47FE0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7B53994-0470-463A-B3C2-85DEC5073CB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2FB2319-0E5F-41C6-9D94-C81FC9AC39A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E44ADD-85C1-406A-9763-FFA0ADF17D0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822A6F-FAD4-414E-A53F-6BC62C06841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2624B-39CB-424E-B696-ABF644D3E5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F742E-C7E4-4396-ADAA-DF8C88879E9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D969D-0369-4FA7-A26D-9FC0A8B0F0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78B90-BF3C-4E21-BDF5-86D94FAE606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991B-6A1A-4B38-9669-6C0899EA31D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47C8A-C239-4FDA-878B-9664FAA5901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47C8A-C239-4FDA-878B-9664FAA5901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47C8A-C239-4FDA-878B-9664FAA5901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47C8A-C239-4FDA-878B-9664FAA5901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Elephant" pitchFamily="18" charset="0"/>
              </a:rPr>
              <a:t>Welcome everybody</a:t>
            </a:r>
          </a:p>
        </p:txBody>
      </p:sp>
      <p:pic>
        <p:nvPicPr>
          <p:cNvPr id="2053" name="Picture 5" descr="download (7)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153400" cy="4724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57696"/>
      </p:ext>
    </p:extLst>
  </p:cSld>
  <p:clrMapOvr>
    <a:masterClrMapping/>
  </p:clrMapOvr>
  <p:transition spd="slow"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83099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Reading </a:t>
            </a:r>
            <a:r>
              <a:rPr lang="en-US" sz="4800" dirty="0" smtClean="0"/>
              <a:t>Test</a:t>
            </a:r>
            <a:r>
              <a:rPr lang="en-US" sz="4800" dirty="0" smtClean="0">
                <a:solidFill>
                  <a:srgbClr val="FFC000"/>
                </a:solidFill>
              </a:rPr>
              <a:t>(Individual  work)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8153400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2400" dirty="0" smtClean="0"/>
              <a:t>Make a list of five  ways  how the Pakistan Army tortured </a:t>
            </a:r>
            <a:r>
              <a:rPr lang="en-US" sz="2400" dirty="0" err="1" smtClean="0"/>
              <a:t>Bangabandhu’s</a:t>
            </a:r>
            <a:r>
              <a:rPr lang="en-US" sz="2400" dirty="0" smtClean="0"/>
              <a:t> family: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" y="2699780"/>
            <a:ext cx="78867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1.Bangabandhu was arrested and taken to Pakistan.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2.His family members were kept under house arrest.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3.Their house No.32 in </a:t>
            </a:r>
            <a:r>
              <a:rPr lang="en-US" sz="2800" dirty="0" err="1" smtClean="0">
                <a:solidFill>
                  <a:srgbClr val="0070C0"/>
                </a:solidFill>
              </a:rPr>
              <a:t>Dhanmondi</a:t>
            </a:r>
            <a:r>
              <a:rPr lang="en-US" sz="2800" dirty="0" smtClean="0">
                <a:solidFill>
                  <a:srgbClr val="0070C0"/>
                </a:solidFill>
              </a:rPr>
              <a:t> was shot at random.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4.Their village house was set on  fire 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5.They were  threatened in various ways</a:t>
            </a:r>
            <a:r>
              <a:rPr lang="en-US" sz="28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4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29145"/>
            <a:ext cx="8534400" cy="55076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en-US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400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4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False,</a:t>
            </a:r>
            <a:endParaRPr lang="en-US" sz="2000" dirty="0">
              <a:solidFill>
                <a:srgbClr val="00B0F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Correct Information:- Begum </a:t>
            </a:r>
            <a:r>
              <a:rPr lang="en-US" sz="2400" dirty="0" err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Mujib</a:t>
            </a:r>
            <a:r>
              <a:rPr lang="en-US" sz="2400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 stayed with her husband </a:t>
            </a:r>
            <a:r>
              <a:rPr lang="en-US" sz="2400" dirty="0" err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Bangabandhu</a:t>
            </a:r>
            <a:r>
              <a:rPr lang="en-US" sz="2400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 at the night on 25 March, 1971.</a:t>
            </a:r>
            <a:endParaRPr lang="en-US" sz="20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2.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True.</a:t>
            </a:r>
            <a:endParaRPr lang="en-US" sz="20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92D050"/>
                </a:solidFill>
                <a:latin typeface="Times New Roman"/>
                <a:ea typeface="Times New Roman"/>
                <a:cs typeface="Times New Roman"/>
              </a:rPr>
              <a:t>3.   </a:t>
            </a:r>
            <a:r>
              <a:rPr lang="en-US" sz="2400" dirty="0" smtClean="0">
                <a:solidFill>
                  <a:srgbClr val="92D050"/>
                </a:solidFill>
                <a:latin typeface="Times New Roman"/>
                <a:ea typeface="Times New Roman"/>
                <a:cs typeface="Times New Roman"/>
              </a:rPr>
              <a:t>False,</a:t>
            </a:r>
            <a:endParaRPr lang="en-US" sz="2000" dirty="0">
              <a:solidFill>
                <a:srgbClr val="92D05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Correct Information:- Some close people stood beside the family of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Bangabandhu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during Liberation War.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66FFFF"/>
                </a:solidFill>
                <a:latin typeface="Times New Roman"/>
                <a:ea typeface="Times New Roman"/>
                <a:cs typeface="Times New Roman"/>
              </a:rPr>
              <a:t>4.   </a:t>
            </a:r>
            <a:r>
              <a:rPr lang="en-US" sz="2400" dirty="0" smtClean="0">
                <a:solidFill>
                  <a:srgbClr val="66FFFF"/>
                </a:solidFill>
                <a:latin typeface="Times New Roman"/>
                <a:ea typeface="Times New Roman"/>
                <a:cs typeface="Times New Roman"/>
              </a:rPr>
              <a:t>True.</a:t>
            </a:r>
            <a:endParaRPr lang="en-US" sz="2000" dirty="0">
              <a:solidFill>
                <a:srgbClr val="66FFFF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5.   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False,</a:t>
            </a:r>
            <a:endParaRPr lang="en-US" sz="20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</a:rPr>
              <a:t>Correct Information:- After Liberation War was over, Sheikh Jamal returned home in the afternoon while Sheikh Kamal returned home the next day.</a:t>
            </a:r>
            <a:endParaRPr lang="en-US" sz="1600" dirty="0">
              <a:solidFill>
                <a:srgbClr val="FF0066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28600"/>
            <a:ext cx="6553200" cy="76944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Individual  work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2122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49530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Pairs work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600200"/>
            <a:ext cx="746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Divide  into pairs and tell the sufferings of </a:t>
            </a:r>
            <a:r>
              <a:rPr lang="en-US" dirty="0" err="1" smtClean="0"/>
              <a:t>Bangabandhu’s</a:t>
            </a:r>
            <a:r>
              <a:rPr lang="en-US" dirty="0" smtClean="0"/>
              <a:t>  family  during Liberation war in your own words.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8153400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</a:rPr>
              <a:t>Answer.They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had to flee from one place to another.</a:t>
            </a:r>
          </a:p>
          <a:p>
            <a:r>
              <a:rPr lang="en-US" sz="4000" dirty="0" err="1" smtClean="0"/>
              <a:t>Or,They</a:t>
            </a:r>
            <a:r>
              <a:rPr lang="en-US" sz="4000" dirty="0" smtClean="0"/>
              <a:t>  could not move easily.</a:t>
            </a:r>
          </a:p>
          <a:p>
            <a:r>
              <a:rPr lang="en-US" sz="4000" dirty="0" err="1" smtClean="0">
                <a:solidFill>
                  <a:srgbClr val="0070C0"/>
                </a:solidFill>
              </a:rPr>
              <a:t>Or,They</a:t>
            </a:r>
            <a:r>
              <a:rPr lang="en-US" sz="4000" dirty="0" smtClean="0">
                <a:solidFill>
                  <a:srgbClr val="0070C0"/>
                </a:solidFill>
              </a:rPr>
              <a:t> were worried about their future.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988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685800"/>
            <a:ext cx="51054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Group Work</a:t>
            </a:r>
            <a:endParaRPr lang="en-US" sz="6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978462"/>
            <a:ext cx="69342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T:  Discuss the sufferings of people during the liberation war 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590800"/>
            <a:ext cx="8534400" cy="298543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S1:The Pakistan  Army set fire to houses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S2: They killed many people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S3:They disrespected women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S4:Many were buried alive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S5:They  floated many people in the water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S6:The kept many people captive day after day due to starvation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S7:They  hang many of them upside down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S8:Women and children were also victims of their brutal torture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0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533400"/>
            <a:ext cx="6858000" cy="1446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Home Task</a:t>
            </a:r>
            <a:endParaRPr 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438400"/>
            <a:ext cx="8534400" cy="2585323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5400" dirty="0" smtClean="0">
                <a:solidFill>
                  <a:srgbClr val="0070C0"/>
                </a:solidFill>
              </a:rPr>
              <a:t>Write a short paragraph on “the  sufferings of people during liberation war.”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3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36171" y="346364"/>
            <a:ext cx="8321040" cy="5257800"/>
            <a:chOff x="457200" y="381000"/>
            <a:chExt cx="8321040" cy="5257800"/>
          </a:xfrm>
        </p:grpSpPr>
        <p:sp>
          <p:nvSpPr>
            <p:cNvPr id="4" name="Rounded Rectangle 3"/>
            <p:cNvSpPr/>
            <p:nvPr/>
          </p:nvSpPr>
          <p:spPr>
            <a:xfrm>
              <a:off x="457200" y="381000"/>
              <a:ext cx="8321040" cy="5257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" r="1042"/>
            <a:stretch/>
          </p:blipFill>
          <p:spPr>
            <a:xfrm>
              <a:off x="1087582" y="509155"/>
              <a:ext cx="7218218" cy="49530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1011382" y="5604164"/>
            <a:ext cx="737061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Thanks all.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36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8200"/>
            </a:gs>
            <a:gs pos="10001">
              <a:srgbClr val="FF0000"/>
            </a:gs>
            <a:gs pos="35001">
              <a:srgbClr val="BA0066"/>
            </a:gs>
            <a:gs pos="70000">
              <a:srgbClr val="66008F"/>
            </a:gs>
            <a:gs pos="100000">
              <a:srgbClr val="00008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04800" y="1676400"/>
            <a:ext cx="3581400" cy="4449763"/>
          </a:xfrm>
        </p:spPr>
        <p:txBody>
          <a:bodyPr>
            <a:normAutofit fontScale="92500"/>
          </a:bodyPr>
          <a:lstStyle/>
          <a:p>
            <a:pPr eaLnBrk="1" hangingPunct="1"/>
            <a:endParaRPr lang="en-US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114800" y="1600200"/>
            <a:ext cx="4800600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endParaRPr lang="en-US" sz="3200" dirty="0" smtClean="0"/>
          </a:p>
          <a:p>
            <a:pPr eaLnBrk="1" hangingPunct="1">
              <a:buFontTx/>
              <a:buNone/>
            </a:pPr>
            <a:r>
              <a:rPr lang="en-US" sz="3200" dirty="0" err="1" smtClean="0">
                <a:solidFill>
                  <a:srgbClr val="002060"/>
                </a:solidFill>
              </a:rPr>
              <a:t>Md.Zakir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Hossain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Molla</a:t>
            </a:r>
            <a:endParaRPr lang="en-US" sz="3200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            (</a:t>
            </a:r>
            <a:r>
              <a:rPr lang="en-US" sz="3200" dirty="0" err="1" smtClean="0">
                <a:solidFill>
                  <a:srgbClr val="002060"/>
                </a:solidFill>
              </a:rPr>
              <a:t>M.B.S,B.Ed</a:t>
            </a:r>
            <a:r>
              <a:rPr lang="en-US" sz="3200" dirty="0" smtClean="0">
                <a:solidFill>
                  <a:srgbClr val="002060"/>
                </a:solidFill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Assistant Teacher</a:t>
            </a:r>
            <a:r>
              <a:rPr lang="en-US" sz="1700" dirty="0" smtClean="0">
                <a:solidFill>
                  <a:srgbClr val="002060"/>
                </a:solidFill>
              </a:rPr>
              <a:t>(Social Science)</a:t>
            </a:r>
          </a:p>
          <a:p>
            <a:pPr eaLnBrk="1" hangingPunct="1">
              <a:buFontTx/>
              <a:buNone/>
            </a:pPr>
            <a:r>
              <a:rPr lang="en-US" sz="3200" dirty="0" err="1" smtClean="0">
                <a:solidFill>
                  <a:srgbClr val="002060"/>
                </a:solidFill>
              </a:rPr>
              <a:t>Baneswardi</a:t>
            </a:r>
            <a:r>
              <a:rPr lang="en-US" sz="3200" dirty="0" smtClean="0">
                <a:solidFill>
                  <a:srgbClr val="002060"/>
                </a:solidFill>
              </a:rPr>
              <a:t> High School,</a:t>
            </a:r>
          </a:p>
          <a:p>
            <a:pPr eaLnBrk="1" hangingPunct="1">
              <a:buFontTx/>
              <a:buNone/>
            </a:pPr>
            <a:r>
              <a:rPr lang="en-US" sz="3200" dirty="0" err="1" smtClean="0">
                <a:solidFill>
                  <a:srgbClr val="002060"/>
                </a:solidFill>
              </a:rPr>
              <a:t>Nagarkanda,Faridpur</a:t>
            </a:r>
            <a:r>
              <a:rPr lang="en-US" sz="1800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Mobile No:01621401412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solidFill>
                  <a:schemeClr val="bg1"/>
                </a:solidFill>
                <a:latin typeface="Bodoni MT Black" pitchFamily="18" charset="0"/>
              </a:rPr>
              <a:t>Teacher`s identity</a:t>
            </a:r>
          </a:p>
        </p:txBody>
      </p:sp>
      <p:pic>
        <p:nvPicPr>
          <p:cNvPr id="4103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3657600" cy="4572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30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6600" dirty="0" smtClean="0">
                <a:solidFill>
                  <a:srgbClr val="FF0000"/>
                </a:solidFill>
              </a:rPr>
              <a:t>Lesson  introduction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5400" dirty="0" smtClean="0">
                <a:solidFill>
                  <a:srgbClr val="FFFF00"/>
                </a:solidFill>
              </a:rPr>
              <a:t>Class: Nine &amp;  Ten</a:t>
            </a:r>
          </a:p>
          <a:p>
            <a:pPr eaLnBrk="1" hangingPunct="1">
              <a:lnSpc>
                <a:spcPct val="90000"/>
              </a:lnSpc>
            </a:pPr>
            <a:r>
              <a:rPr lang="en-US" sz="5400" dirty="0" smtClean="0">
                <a:solidFill>
                  <a:srgbClr val="FFFF00"/>
                </a:solidFill>
              </a:rPr>
              <a:t>Subject:English-1</a:t>
            </a:r>
          </a:p>
          <a:p>
            <a:pPr eaLnBrk="1" hangingPunct="1">
              <a:lnSpc>
                <a:spcPct val="90000"/>
              </a:lnSpc>
            </a:pPr>
            <a:r>
              <a:rPr lang="en-US" sz="5400" dirty="0" smtClean="0">
                <a:solidFill>
                  <a:srgbClr val="FFFF00"/>
                </a:solidFill>
              </a:rPr>
              <a:t>Unit: 01</a:t>
            </a:r>
          </a:p>
          <a:p>
            <a:pPr eaLnBrk="1" hangingPunct="1">
              <a:lnSpc>
                <a:spcPct val="90000"/>
              </a:lnSpc>
            </a:pPr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Lesson:01, </a:t>
            </a:r>
            <a:r>
              <a:rPr lang="en-US" sz="5400" b="1" dirty="0" smtClean="0">
                <a:solidFill>
                  <a:srgbClr val="FF0000"/>
                </a:solidFill>
              </a:rPr>
              <a:t>Part-1)</a:t>
            </a:r>
          </a:p>
          <a:p>
            <a:pPr eaLnBrk="1" hangingPunct="1">
              <a:lnSpc>
                <a:spcPct val="90000"/>
              </a:lnSpc>
            </a:pPr>
            <a:r>
              <a:rPr lang="en-US" sz="5400" dirty="0" smtClean="0">
                <a:solidFill>
                  <a:srgbClr val="FFFF00"/>
                </a:solidFill>
              </a:rPr>
              <a:t>Date:15-08-2021</a:t>
            </a:r>
            <a:r>
              <a:rPr lang="en-US" sz="3600" dirty="0" smtClean="0">
                <a:solidFill>
                  <a:srgbClr val="FFFF00"/>
                </a:solidFill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32163760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85800"/>
            <a:ext cx="73152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4000" dirty="0" smtClean="0"/>
              <a:t>Warm up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3733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T:  Do you know  the great man?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73" y="1600200"/>
            <a:ext cx="4365627" cy="21336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57200" y="4648200"/>
            <a:ext cx="297180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Ss</a:t>
            </a:r>
            <a:r>
              <a:rPr lang="en-US" dirty="0" smtClean="0">
                <a:solidFill>
                  <a:srgbClr val="00B0F0"/>
                </a:solidFill>
              </a:rPr>
              <a:t>: </a:t>
            </a:r>
            <a:r>
              <a:rPr lang="en-US" dirty="0" err="1" smtClean="0">
                <a:solidFill>
                  <a:srgbClr val="00B0F0"/>
                </a:solidFill>
              </a:rPr>
              <a:t>Yes,Father</a:t>
            </a:r>
            <a:r>
              <a:rPr lang="en-US" dirty="0" smtClean="0">
                <a:solidFill>
                  <a:srgbClr val="00B0F0"/>
                </a:solidFill>
              </a:rPr>
              <a:t> of Nation .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090987"/>
            <a:ext cx="4572000" cy="23860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9793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93420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Create mental environment</a:t>
            </a:r>
            <a:endParaRPr lang="en-US" sz="40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76599"/>
            <a:ext cx="2209800" cy="32766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381000" y="1828800"/>
            <a:ext cx="8153400" cy="12311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T</a:t>
            </a:r>
            <a:r>
              <a:rPr lang="en-US" sz="2000" b="1" dirty="0">
                <a:solidFill>
                  <a:srgbClr val="0070C0"/>
                </a:solidFill>
              </a:rPr>
              <a:t>:</a:t>
            </a:r>
            <a:r>
              <a:rPr lang="en-US" sz="2000" b="1" dirty="0" smtClean="0">
                <a:solidFill>
                  <a:srgbClr val="0070C0"/>
                </a:solidFill>
              </a:rPr>
              <a:t> Look at the pictures below and discuss  the following  questions in pair.</a:t>
            </a:r>
          </a:p>
          <a:p>
            <a:r>
              <a:rPr lang="en-US" dirty="0"/>
              <a:t> </a:t>
            </a:r>
            <a:r>
              <a:rPr lang="en-US" dirty="0" smtClean="0"/>
              <a:t>           1.Who can  you see in the pictures?</a:t>
            </a:r>
          </a:p>
          <a:p>
            <a:r>
              <a:rPr lang="en-US" dirty="0"/>
              <a:t> </a:t>
            </a:r>
            <a:r>
              <a:rPr lang="en-US" dirty="0" smtClean="0"/>
              <a:t>           2.What  do you know about them ?</a:t>
            </a:r>
          </a:p>
          <a:p>
            <a:r>
              <a:rPr lang="en-US" dirty="0"/>
              <a:t> </a:t>
            </a:r>
            <a:r>
              <a:rPr lang="en-US" dirty="0" smtClean="0"/>
              <a:t>           3. Where were those people during the liberation war 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280227"/>
            <a:ext cx="2819400" cy="32729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280228"/>
            <a:ext cx="3352800" cy="15203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916712"/>
            <a:ext cx="3352800" cy="16364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25991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rgbClr val="6600CC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939336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Declaration of lesson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So dear learners, we shall discuss  about </a:t>
            </a:r>
            <a:r>
              <a:rPr lang="en-US" sz="6000" dirty="0" smtClean="0">
                <a:solidFill>
                  <a:srgbClr val="FF0000"/>
                </a:solidFill>
              </a:rPr>
              <a:t>“</a:t>
            </a:r>
            <a:r>
              <a:rPr lang="en-US" sz="6000" dirty="0" err="1" smtClean="0">
                <a:solidFill>
                  <a:srgbClr val="FF0000"/>
                </a:solidFill>
              </a:rPr>
              <a:t>Bangabandhu’s</a:t>
            </a:r>
            <a:r>
              <a:rPr lang="en-US" sz="6000" dirty="0" smtClean="0">
                <a:solidFill>
                  <a:srgbClr val="FF0000"/>
                </a:solidFill>
              </a:rPr>
              <a:t> Family in </a:t>
            </a:r>
            <a:r>
              <a:rPr lang="en-US" sz="12200" dirty="0" smtClean="0">
                <a:solidFill>
                  <a:srgbClr val="FF0000"/>
                </a:solidFill>
              </a:rPr>
              <a:t>1971.”</a:t>
            </a:r>
          </a:p>
        </p:txBody>
      </p:sp>
    </p:spTree>
    <p:extLst>
      <p:ext uri="{BB962C8B-B14F-4D97-AF65-F5344CB8AC3E}">
        <p14:creationId xmlns:p14="http://schemas.microsoft.com/office/powerpoint/2010/main" val="165101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Learning outcomes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828800"/>
            <a:ext cx="7391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After completing the lesson ,the students will be able to 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6934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#read  and understand </a:t>
            </a:r>
            <a:r>
              <a:rPr lang="en-US" sz="2800" dirty="0" err="1" smtClean="0">
                <a:solidFill>
                  <a:srgbClr val="00B0F0"/>
                </a:solidFill>
              </a:rPr>
              <a:t>texes</a:t>
            </a:r>
            <a:endParaRPr lang="en-US" sz="2800" dirty="0" smtClean="0">
              <a:solidFill>
                <a:srgbClr val="00B0F0"/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</a:rPr>
              <a:t># narrate incident  and events in logical sequence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#participate  in 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conversations,discussions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and debates 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#tell stories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# solve true or false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# ask and answer the questions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6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457200"/>
            <a:ext cx="67056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Key words/Vocabulary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67416"/>
            <a:ext cx="84582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7030A0"/>
                </a:solidFill>
              </a:rPr>
              <a:t>Suspect /apprehend </a:t>
            </a:r>
            <a:r>
              <a:rPr lang="en-US" sz="2800" dirty="0">
                <a:solidFill>
                  <a:srgbClr val="7030A0"/>
                </a:solidFill>
              </a:rPr>
              <a:t>= </a:t>
            </a:r>
            <a:r>
              <a:rPr lang="en-US" sz="2800" dirty="0" err="1">
                <a:solidFill>
                  <a:srgbClr val="7030A0"/>
                </a:solidFill>
              </a:rPr>
              <a:t>আশঙ্কা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করা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7030A0"/>
                </a:solidFill>
              </a:rPr>
              <a:t>barricades = </a:t>
            </a:r>
            <a:r>
              <a:rPr lang="en-US" sz="2400" dirty="0" err="1" smtClean="0">
                <a:solidFill>
                  <a:srgbClr val="7030A0"/>
                </a:solidFill>
              </a:rPr>
              <a:t>প্রতিবন্ধক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/</a:t>
            </a:r>
            <a:r>
              <a:rPr lang="en-US" sz="2400" dirty="0" err="1">
                <a:solidFill>
                  <a:srgbClr val="7030A0"/>
                </a:solidFill>
              </a:rPr>
              <a:t>অস্থায়ী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প্রতিরোধ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ব্যবস্থা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7030A0"/>
                </a:solidFill>
              </a:rPr>
              <a:t>indiscriminately = </a:t>
            </a:r>
            <a:r>
              <a:rPr lang="en-US" sz="2800" dirty="0" err="1">
                <a:solidFill>
                  <a:srgbClr val="7030A0"/>
                </a:solidFill>
              </a:rPr>
              <a:t>নির্বিচারে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7030A0"/>
                </a:solidFill>
              </a:rPr>
              <a:t>surround= </a:t>
            </a:r>
            <a:r>
              <a:rPr lang="en-US" sz="2800" dirty="0" err="1">
                <a:solidFill>
                  <a:srgbClr val="7030A0"/>
                </a:solidFill>
              </a:rPr>
              <a:t>ঘেরাও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করা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7030A0"/>
                </a:solidFill>
              </a:rPr>
              <a:t>at random = </a:t>
            </a:r>
            <a:r>
              <a:rPr lang="en-US" sz="2800" dirty="0" err="1" smtClean="0">
                <a:solidFill>
                  <a:srgbClr val="7030A0"/>
                </a:solidFill>
              </a:rPr>
              <a:t>এলোপাতাড়ি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7030A0"/>
                </a:solidFill>
              </a:rPr>
              <a:t>at a loss= </a:t>
            </a:r>
            <a:r>
              <a:rPr lang="en-US" sz="2800" dirty="0" err="1">
                <a:solidFill>
                  <a:srgbClr val="7030A0"/>
                </a:solidFill>
              </a:rPr>
              <a:t>বিভ্রান্ত</a:t>
            </a:r>
            <a:r>
              <a:rPr lang="en-US" sz="2800" dirty="0">
                <a:solidFill>
                  <a:srgbClr val="7030A0"/>
                </a:solidFill>
              </a:rPr>
              <a:t> / </a:t>
            </a:r>
            <a:r>
              <a:rPr lang="en-US" sz="2800" dirty="0" err="1">
                <a:solidFill>
                  <a:srgbClr val="7030A0"/>
                </a:solidFill>
              </a:rPr>
              <a:t>কিংকর্তব্য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বিমূড়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7030A0"/>
                </a:solidFill>
              </a:rPr>
              <a:t>agitated = </a:t>
            </a:r>
            <a:r>
              <a:rPr lang="en-US" sz="2800" dirty="0" err="1">
                <a:solidFill>
                  <a:srgbClr val="7030A0"/>
                </a:solidFill>
              </a:rPr>
              <a:t>উত্তেজিত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7030A0"/>
                </a:solidFill>
              </a:rPr>
              <a:t>disguise = </a:t>
            </a:r>
            <a:r>
              <a:rPr lang="en-US" sz="2800" dirty="0" err="1">
                <a:solidFill>
                  <a:srgbClr val="7030A0"/>
                </a:solidFill>
              </a:rPr>
              <a:t>ছদ্মবেশ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7030A0"/>
                </a:solidFill>
              </a:rPr>
              <a:t>provision = </a:t>
            </a:r>
            <a:r>
              <a:rPr lang="en-US" sz="2800" dirty="0" err="1">
                <a:solidFill>
                  <a:srgbClr val="7030A0"/>
                </a:solidFill>
              </a:rPr>
              <a:t>খোরাক</a:t>
            </a:r>
            <a:r>
              <a:rPr lang="en-US" sz="2800" dirty="0">
                <a:solidFill>
                  <a:srgbClr val="7030A0"/>
                </a:solidFill>
              </a:rPr>
              <a:t>, </a:t>
            </a:r>
            <a:r>
              <a:rPr lang="en-US" sz="2800" dirty="0" err="1">
                <a:solidFill>
                  <a:srgbClr val="7030A0"/>
                </a:solidFill>
              </a:rPr>
              <a:t>খাবারের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ব্যবস্হা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rgbClr val="7030A0"/>
                </a:solidFill>
              </a:rPr>
              <a:t>protested= </a:t>
            </a:r>
            <a:r>
              <a:rPr lang="en-US" sz="2800" dirty="0" err="1">
                <a:solidFill>
                  <a:srgbClr val="7030A0"/>
                </a:solidFill>
              </a:rPr>
              <a:t>প্রতিবাদ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করেছিলো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endParaRPr lang="en-US" sz="2800" dirty="0" smtClean="0">
              <a:solidFill>
                <a:srgbClr val="7030A0"/>
              </a:solidFill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594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64" y="381000"/>
            <a:ext cx="8492836" cy="57554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</a:rPr>
              <a:t>Key </a:t>
            </a:r>
            <a:r>
              <a:rPr lang="en-US" sz="6000" dirty="0" smtClean="0">
                <a:solidFill>
                  <a:srgbClr val="002060"/>
                </a:solidFill>
              </a:rPr>
              <a:t>words/Vocabulary</a:t>
            </a:r>
            <a:endParaRPr lang="en-US" sz="60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evil </a:t>
            </a:r>
            <a:r>
              <a:rPr lang="en-US" sz="2800" dirty="0"/>
              <a:t>deed = </a:t>
            </a:r>
            <a:r>
              <a:rPr lang="en-US" sz="2800" dirty="0" err="1"/>
              <a:t>মন্দ</a:t>
            </a:r>
            <a:r>
              <a:rPr lang="en-US" sz="2800" dirty="0"/>
              <a:t> </a:t>
            </a:r>
            <a:r>
              <a:rPr lang="en-US" sz="2800" dirty="0" err="1"/>
              <a:t>কাজ</a:t>
            </a:r>
            <a:r>
              <a:rPr lang="en-US" sz="2800" dirty="0"/>
              <a:t>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pretending </a:t>
            </a:r>
            <a:r>
              <a:rPr lang="en-US" sz="2800" dirty="0"/>
              <a:t>= </a:t>
            </a:r>
            <a:r>
              <a:rPr lang="en-US" sz="2800" dirty="0" err="1"/>
              <a:t>ভান</a:t>
            </a:r>
            <a:r>
              <a:rPr lang="en-US" sz="2800" dirty="0"/>
              <a:t> </a:t>
            </a:r>
            <a:r>
              <a:rPr lang="en-US" sz="2800" dirty="0" err="1"/>
              <a:t>করছে</a:t>
            </a:r>
            <a:r>
              <a:rPr lang="en-US" sz="2800" dirty="0"/>
              <a:t> </a:t>
            </a:r>
            <a:r>
              <a:rPr lang="en-US" sz="2800" dirty="0" err="1"/>
              <a:t>এমন</a:t>
            </a:r>
            <a:r>
              <a:rPr lang="en-US" sz="2800" dirty="0"/>
              <a:t> </a:t>
            </a:r>
          </a:p>
          <a:p>
            <a:pPr marL="342900" indent="-342900">
              <a:buAutoNum type="arabicPeriod"/>
            </a:pPr>
            <a:r>
              <a:rPr lang="en-US" sz="2800" dirty="0"/>
              <a:t>niece = </a:t>
            </a:r>
            <a:r>
              <a:rPr lang="en-US" sz="2800" dirty="0" err="1"/>
              <a:t>ভাতিজি</a:t>
            </a:r>
            <a:r>
              <a:rPr lang="en-US" sz="2800" dirty="0"/>
              <a:t>/ </a:t>
            </a:r>
            <a:r>
              <a:rPr lang="en-US" sz="2800" dirty="0" err="1"/>
              <a:t>ভাইজি</a:t>
            </a:r>
            <a:r>
              <a:rPr lang="en-US" sz="2800" dirty="0"/>
              <a:t> </a:t>
            </a:r>
          </a:p>
          <a:p>
            <a:pPr marL="342900" indent="-342900">
              <a:buAutoNum type="arabicPeriod"/>
            </a:pPr>
            <a:r>
              <a:rPr lang="en-US" sz="2800" dirty="0"/>
              <a:t>threatened = </a:t>
            </a:r>
            <a:r>
              <a:rPr lang="en-US" sz="2800" dirty="0" err="1"/>
              <a:t>হুমকি</a:t>
            </a:r>
            <a:r>
              <a:rPr lang="en-US" sz="2800" dirty="0"/>
              <a:t> </a:t>
            </a:r>
            <a:r>
              <a:rPr lang="en-US" sz="2800" dirty="0" err="1"/>
              <a:t>দিয়েছিলো</a:t>
            </a:r>
            <a:r>
              <a:rPr lang="en-US" sz="2800" dirty="0"/>
              <a:t> </a:t>
            </a:r>
          </a:p>
          <a:p>
            <a:pPr marL="342900" indent="-342900">
              <a:buAutoNum type="arabicPeriod"/>
            </a:pPr>
            <a:r>
              <a:rPr lang="en-US" sz="2800" dirty="0"/>
              <a:t>fled = </a:t>
            </a:r>
            <a:r>
              <a:rPr lang="en-US" sz="2800" dirty="0" err="1"/>
              <a:t>পালিয়ে</a:t>
            </a:r>
            <a:r>
              <a:rPr lang="en-US" sz="2800" dirty="0"/>
              <a:t> </a:t>
            </a:r>
            <a:r>
              <a:rPr lang="en-US" sz="2800" dirty="0" err="1"/>
              <a:t>গিয়েছিলো</a:t>
            </a: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occupational forces = </a:t>
            </a:r>
            <a:r>
              <a:rPr lang="en-US" sz="2800" dirty="0" err="1"/>
              <a:t>পেশাদারী</a:t>
            </a:r>
            <a:r>
              <a:rPr lang="en-US" sz="2800" dirty="0"/>
              <a:t> </a:t>
            </a:r>
            <a:r>
              <a:rPr lang="en-US" sz="2800" dirty="0" err="1"/>
              <a:t>বাহিনী</a:t>
            </a:r>
            <a:r>
              <a:rPr lang="en-US" sz="2800" dirty="0"/>
              <a:t> </a:t>
            </a:r>
          </a:p>
          <a:p>
            <a:pPr marL="342900" indent="-342900">
              <a:buAutoNum type="arabicPeriod"/>
            </a:pPr>
            <a:r>
              <a:rPr lang="en-US" sz="2800" dirty="0"/>
              <a:t>cordoning = </a:t>
            </a:r>
            <a:r>
              <a:rPr lang="en-US" sz="2800" dirty="0" err="1"/>
              <a:t>ঘিরে</a:t>
            </a:r>
            <a:r>
              <a:rPr lang="en-US" sz="2800" dirty="0"/>
              <a:t>/ </a:t>
            </a:r>
            <a:r>
              <a:rPr lang="en-US" sz="2800" dirty="0" err="1"/>
              <a:t>বেষ্টনী</a:t>
            </a:r>
            <a:r>
              <a:rPr lang="en-US" sz="2800" dirty="0"/>
              <a:t> </a:t>
            </a:r>
            <a:r>
              <a:rPr lang="en-US" sz="2800" dirty="0" err="1"/>
              <a:t>দিয়ে</a:t>
            </a:r>
            <a:r>
              <a:rPr lang="en-US" sz="2800" dirty="0"/>
              <a:t> </a:t>
            </a:r>
          </a:p>
          <a:p>
            <a:pPr marL="342900" indent="-342900">
              <a:buAutoNum type="arabicPeriod"/>
            </a:pPr>
            <a:r>
              <a:rPr lang="en-US" sz="2800" dirty="0"/>
              <a:t>chanting = </a:t>
            </a:r>
            <a:r>
              <a:rPr lang="en-US" sz="2800" dirty="0" err="1"/>
              <a:t>কোন</a:t>
            </a:r>
            <a:r>
              <a:rPr lang="en-US" sz="2800" dirty="0"/>
              <a:t> </a:t>
            </a:r>
            <a:r>
              <a:rPr lang="en-US" sz="2800" dirty="0" err="1"/>
              <a:t>লাইন</a:t>
            </a:r>
            <a:r>
              <a:rPr lang="en-US" sz="2800" dirty="0"/>
              <a:t> </a:t>
            </a:r>
            <a:r>
              <a:rPr lang="en-US" sz="2800" dirty="0" err="1"/>
              <a:t>বা</a:t>
            </a:r>
            <a:r>
              <a:rPr lang="en-US" sz="2800" dirty="0"/>
              <a:t> </a:t>
            </a:r>
            <a:r>
              <a:rPr lang="en-US" sz="2800" dirty="0" err="1"/>
              <a:t>গান</a:t>
            </a:r>
            <a:r>
              <a:rPr lang="en-US" sz="2800" dirty="0"/>
              <a:t> </a:t>
            </a:r>
            <a:r>
              <a:rPr lang="en-US" sz="2800" dirty="0" err="1"/>
              <a:t>জপছিল</a:t>
            </a:r>
            <a:r>
              <a:rPr lang="en-US" sz="2800" dirty="0"/>
              <a:t> </a:t>
            </a:r>
            <a:r>
              <a:rPr lang="en-US" sz="2800" dirty="0" err="1"/>
              <a:t>এমন</a:t>
            </a:r>
            <a:r>
              <a:rPr lang="en-US" sz="2800" dirty="0"/>
              <a:t> </a:t>
            </a:r>
          </a:p>
          <a:p>
            <a:pPr marL="342900" indent="-342900">
              <a:buAutoNum type="arabicPeriod"/>
            </a:pPr>
            <a:r>
              <a:rPr lang="en-US" sz="2800" dirty="0"/>
              <a:t>invigorating = </a:t>
            </a:r>
            <a:r>
              <a:rPr lang="en-US" sz="2800" dirty="0" err="1"/>
              <a:t>বল</a:t>
            </a:r>
            <a:r>
              <a:rPr lang="en-US" sz="2800" dirty="0"/>
              <a:t> </a:t>
            </a:r>
            <a:r>
              <a:rPr lang="en-US" sz="2800" dirty="0" err="1"/>
              <a:t>দায়ক</a:t>
            </a:r>
            <a:r>
              <a:rPr lang="en-US" sz="2800" dirty="0"/>
              <a:t> </a:t>
            </a:r>
          </a:p>
          <a:p>
            <a:pPr marL="342900" indent="-342900">
              <a:buAutoNum type="arabicPeriod"/>
            </a:pPr>
            <a:r>
              <a:rPr lang="en-US" sz="2800" dirty="0"/>
              <a:t>rescue = </a:t>
            </a:r>
            <a:r>
              <a:rPr lang="en-US" sz="2800" dirty="0" err="1"/>
              <a:t>উদ্ধার</a:t>
            </a:r>
            <a:r>
              <a:rPr lang="en-US" sz="2800" dirty="0"/>
              <a:t> </a:t>
            </a:r>
          </a:p>
          <a:p>
            <a:pPr marL="342900" indent="-342900">
              <a:buAutoNum type="arabicPeriod"/>
            </a:pPr>
            <a:r>
              <a:rPr lang="en-US" sz="2800" dirty="0"/>
              <a:t>persisted = </a:t>
            </a:r>
            <a:r>
              <a:rPr lang="en-US" sz="2800" dirty="0" err="1"/>
              <a:t>জিদ</a:t>
            </a:r>
            <a:r>
              <a:rPr lang="en-US" sz="2800" dirty="0"/>
              <a:t> </a:t>
            </a:r>
            <a:r>
              <a:rPr lang="en-US" sz="2800" dirty="0" err="1"/>
              <a:t>ধরে</a:t>
            </a:r>
            <a:r>
              <a:rPr lang="en-US" sz="2800" dirty="0"/>
              <a:t> </a:t>
            </a:r>
            <a:r>
              <a:rPr lang="en-US" sz="2800" dirty="0" err="1"/>
              <a:t>থাকা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196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424</TotalTime>
  <Words>498</Words>
  <Application>Microsoft Office PowerPoint</Application>
  <PresentationFormat>On-screen Show (4:3)</PresentationFormat>
  <Paragraphs>92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Apex</vt:lpstr>
      <vt:lpstr>Grid</vt:lpstr>
      <vt:lpstr>1_Grid</vt:lpstr>
      <vt:lpstr>Foundry</vt:lpstr>
      <vt:lpstr>Welcome everybody</vt:lpstr>
      <vt:lpstr>Teacher`s identity</vt:lpstr>
      <vt:lpstr>Lesson  introduction</vt:lpstr>
      <vt:lpstr>PowerPoint Presentation</vt:lpstr>
      <vt:lpstr>PowerPoint Presentation</vt:lpstr>
      <vt:lpstr>Declaration of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everybody</dc:title>
  <dc:creator>Zakin Hossain Molla</dc:creator>
  <cp:lastModifiedBy>Zakin Hossain Molla</cp:lastModifiedBy>
  <cp:revision>48</cp:revision>
  <dcterms:created xsi:type="dcterms:W3CDTF">2021-08-18T06:05:27Z</dcterms:created>
  <dcterms:modified xsi:type="dcterms:W3CDTF">2021-09-04T13:07:35Z</dcterms:modified>
</cp:coreProperties>
</file>