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3" r:id="rId3"/>
    <p:sldId id="275" r:id="rId4"/>
    <p:sldId id="290" r:id="rId5"/>
    <p:sldId id="256" r:id="rId6"/>
    <p:sldId id="258" r:id="rId7"/>
    <p:sldId id="259" r:id="rId8"/>
    <p:sldId id="260" r:id="rId9"/>
    <p:sldId id="264" r:id="rId10"/>
    <p:sldId id="261" r:id="rId11"/>
    <p:sldId id="278" r:id="rId12"/>
    <p:sldId id="265" r:id="rId13"/>
    <p:sldId id="266" r:id="rId14"/>
    <p:sldId id="279" r:id="rId15"/>
    <p:sldId id="291" r:id="rId16"/>
    <p:sldId id="280" r:id="rId17"/>
    <p:sldId id="281" r:id="rId18"/>
    <p:sldId id="285" r:id="rId19"/>
    <p:sldId id="286" r:id="rId20"/>
    <p:sldId id="287" r:id="rId21"/>
    <p:sldId id="288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392CD-DCF7-4CC3-98EF-E57C72462E45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BA2C-3B93-412D-B32B-55ACF130C9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544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BA2C-3B93-412D-B32B-55ACF130C9CF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922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33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688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585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7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0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0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9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62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0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1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0575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97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7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7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46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642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81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135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535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788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84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2D9B-BC5C-4ECA-AABC-E5D18D0E450F}" type="datetimeFigureOut">
              <a:rPr lang="en-SG" smtClean="0"/>
              <a:t>31/8/2021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21/08/31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1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3" y="1700808"/>
            <a:ext cx="8046156" cy="4525963"/>
          </a:xfrm>
          <a:ln w="762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Bevel 3"/>
          <p:cNvSpPr/>
          <p:nvPr/>
        </p:nvSpPr>
        <p:spPr>
          <a:xfrm>
            <a:off x="688253" y="404664"/>
            <a:ext cx="8046156" cy="10801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3568" y="620688"/>
                <a:ext cx="7848872" cy="5616624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জানি,পরম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T ও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সেলসিয়াস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θ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মধ্যে সম্পর্ক হলো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273</a:t>
                </a:r>
                <a:r>
                  <a:rPr lang="bn-IN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l-GR" sz="2400" dirty="0">
                    <a:solidFill>
                      <a:schemeClr val="bg1"/>
                    </a:solidFill>
                    <a:cs typeface="NikoshBAN" panose="02000000000000000000" pitchFamily="2" charset="0"/>
                  </a:rPr>
                  <a:t>θ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T ।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273+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</a:rPr>
                      <m:t>এব</m:t>
                    </m:r>
                    <m:r>
                      <a:rPr lang="bn-I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ং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273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bn-IN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IN" sz="2400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bn-IN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24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bn-IN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</m:t>
                    </m:r>
                    <m:r>
                      <a:rPr lang="bn-IN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ূতরাং</m:t>
                    </m:r>
                    <m:r>
                      <a:rPr lang="bn-IN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 (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IN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bn-IN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)…………………………</a:t>
                </a:r>
                <a:r>
                  <a:rPr lang="en-SG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)………………………….(</a:t>
                </a:r>
                <a:r>
                  <a:rPr lang="en-SG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endParaRPr lang="en-SG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÷ (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IN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IN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𝑂𝑟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IN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b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ধ্রুবক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V </a:t>
                </a:r>
                <a:r>
                  <a:rPr lang="el-GR" sz="2400" dirty="0">
                    <a:solidFill>
                      <a:schemeClr val="bg1"/>
                    </a:solidFill>
                    <a:cs typeface="NikoshBAN" panose="02000000000000000000" pitchFamily="2" charset="0"/>
                  </a:rPr>
                  <a:t>α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T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নিদির্ষ্ট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bn-IN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20688"/>
                <a:ext cx="7848872" cy="5616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97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9712"/>
            <a:ext cx="7632847" cy="46555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ounded Rectangle 3"/>
          <p:cNvSpPr/>
          <p:nvPr/>
        </p:nvSpPr>
        <p:spPr>
          <a:xfrm>
            <a:off x="2033587" y="332656"/>
            <a:ext cx="4842669" cy="86409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16632"/>
            <a:ext cx="8229600" cy="720080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চাপীয়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980728"/>
                <a:ext cx="8229600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আয়তনে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নিদির্ষ্ট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ডিগ্রি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সেলসিয়াস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b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b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তাপমাত্রায় এর চাপের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0728"/>
                <a:ext cx="8229600" cy="1152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5536" y="2276872"/>
                <a:ext cx="8291264" cy="44644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endParaRPr lang="bn-IN" sz="24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just"/>
                <a:r>
                  <a:rPr lang="en-US" sz="24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স্থির আয়তনে কোন নিদির্ষ্ট ভরের চাপ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ডিগ্রি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সেলসিয়াস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তাপমাত্রার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চাপের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lvl="0" algn="just"/>
                <a:r>
                  <a:rPr lang="en-US" sz="24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সূতরাং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তাপমাত্রা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বৃদ্ধিতে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endParaRPr lang="en-SG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just"/>
                <a14:m>
                  <m:oMath xmlns:m="http://schemas.openxmlformats.org/officeDocument/2006/math">
                    <m:r>
                      <a:rPr lang="en-SG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</m:t>
                    </m:r>
                    <m:sSup>
                      <m:sSup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      ,,         ,,            ,,        ,,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just"/>
                <a:r>
                  <a:rPr lang="en-US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স্থির আয়তনে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ও</m:t>
                    </m:r>
                  </m:oMath>
                </a14:m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SG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SG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SG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ও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24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SG" sz="24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SG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bn-IN" sz="24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)………………………….</a:t>
                </a:r>
                <a:r>
                  <a:rPr lang="en-SG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SG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  <m:r>
                      <a:rPr lang="bn-IN" sz="240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SG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……………………….</a:t>
                </a:r>
                <a:r>
                  <a:rPr lang="en-SG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SG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just"/>
                <a:endParaRPr lang="en-SG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8291264" cy="4464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3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7584" y="692696"/>
                <a:ext cx="7560840" cy="5616624"/>
              </a:xfrm>
              <a:prstGeom prst="rect">
                <a:avLst/>
              </a:prstGeom>
              <a:pattFill prst="pct1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জানি,পরম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T ও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সেলসিয়াস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θ</a:t>
                </a:r>
                <a:r>
                  <a:rPr lang="bn-IN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মধ্যে সম্পর্ক হলো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273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l-GR" sz="24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θ</a:t>
                </a:r>
                <a:r>
                  <a:rPr lang="bn-IN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T ।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273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</a:rPr>
                      <m:t>এবং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273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bn-IN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IN" sz="24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bn-IN" sz="24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bn-I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সূতরাং</m:t>
                    </m:r>
                    <m:r>
                      <a:rPr lang="bn-IN" sz="24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bn-IN" sz="28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)………………………….</a:t>
                </a:r>
                <a:r>
                  <a:rPr lang="en-SG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)………………………….</a:t>
                </a:r>
                <a:r>
                  <a:rPr lang="en-SG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  <a:endParaRPr lang="en-SG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÷ (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𝑂𝑟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SG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SG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bn-I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ধ্রুব</m:t>
                    </m:r>
                    <m:r>
                      <a:rPr lang="b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ক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el-GR" sz="24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α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T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নিদির্ষ্ট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92696"/>
                <a:ext cx="7560840" cy="5616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01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35276"/>
            <a:ext cx="7272808" cy="4330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404664"/>
            <a:ext cx="7632848" cy="108012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3608" y="332656"/>
            <a:ext cx="7344816" cy="7920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1340768"/>
                <a:ext cx="8856984" cy="51125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ধরি,নিদির্ষ্ট ভরের কোন গ্যাসের চাপ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বয়েল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চার্লসের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একত্র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V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α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b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b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 PV =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kT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………………(1)  [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k</a:t>
                </a:r>
                <a:r>
                  <a:rPr lang="b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সমানুপাতিক ধ্রুবক]</a:t>
                </a:r>
              </a:p>
              <a:p>
                <a:pPr algn="just"/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b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……….</m:t>
                    </m:r>
                  </m:oMath>
                </a14:m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……….</m:t>
                    </m:r>
                  </m:oMath>
                </a14:m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নিদির্ষ্ট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……….</m:t>
                    </m:r>
                  </m:oMath>
                </a14:m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অনুসারে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bn-IN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bn-IN" sz="2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bn-IN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………………=</m:t>
                    </m:r>
                    <m:f>
                      <m:fPr>
                        <m:ctrlP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bn-IN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k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…………..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বাএক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বিবেচনা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ধ্রুবকের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k</a:t>
                </a:r>
                <a:r>
                  <a:rPr lang="bn-I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পরিবর্তে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লিখা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b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40768"/>
                <a:ext cx="8856984" cy="5112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5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1560" y="548680"/>
                <a:ext cx="8064896" cy="5832648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সার্বজনীন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PV=RT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……………………………..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endPara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n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গ্রাম অণুর ভরের গ্যাসের ক্ষেত্রে </a:t>
                </a:r>
              </a:p>
              <a:p>
                <a:r>
                  <a:rPr lang="en-SG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PV = </a:t>
                </a:r>
                <a:r>
                  <a:rPr lang="en-SG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nRT</a:t>
                </a:r>
                <a:r>
                  <a:rPr lang="en-SG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……………………………..</a:t>
                </a:r>
                <a:r>
                  <a:rPr lang="en-SG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endPara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m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=M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m =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nM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(4)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𝑃𝑉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RT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…………………………….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(5)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8680"/>
                <a:ext cx="8064896" cy="5832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7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636" y="1196752"/>
            <a:ext cx="6408712" cy="108012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636" y="2642828"/>
            <a:ext cx="6408712" cy="858180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636" y="3645024"/>
            <a:ext cx="6408712" cy="81670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19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3688" y="764704"/>
            <a:ext cx="5040560" cy="1368152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708920"/>
            <a:ext cx="5688632" cy="720080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১।চার্লসের সূত্রটি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688" y="3789041"/>
            <a:ext cx="5688632" cy="792088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২।চাপীয় সূত্রটি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1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689662"/>
            <a:ext cx="7200800" cy="1008112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16" y="2276872"/>
            <a:ext cx="8604956" cy="1152128"/>
          </a:xfrm>
          <a:prstGeom prst="rect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-দলঃ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স্থির উষ্ণতায় কত চাপ প্রয়োগ করলে একটি গ্যাসের আয়তন এর স্বাভাবিক চাপের আয়তনের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গুণ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হবে ?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5516" y="3573016"/>
                <a:ext cx="8712968" cy="1512168"/>
              </a:xfrm>
              <a:prstGeom prst="rect">
                <a:avLst/>
              </a:prstGeom>
              <a:solidFill>
                <a:srgbClr val="002060"/>
              </a:solidFill>
              <a:ln w="76200">
                <a:solidFill>
                  <a:srgbClr val="FFC00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–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:r>
                  <a:rPr lang="bn-IN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স্থির তাপমাত্রায়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0.76m</a:t>
                </a:r>
                <a:r>
                  <a:rPr lang="bn-IN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bn-I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পারদ</a:t>
                </a:r>
                <a:r>
                  <a:rPr lang="bn-IN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রাখা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  <a:endParaRPr lang="en-SG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3573016"/>
                <a:ext cx="8712968" cy="15121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C00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0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395536" y="1835036"/>
            <a:ext cx="8496944" cy="29621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আশরাফ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01714440744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 –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ashrafalisbmc@gmail.com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1512168" cy="1458793"/>
          </a:xfrm>
        </p:spPr>
      </p:pic>
      <p:sp>
        <p:nvSpPr>
          <p:cNvPr id="11" name="Bevel 10"/>
          <p:cNvSpPr/>
          <p:nvPr/>
        </p:nvSpPr>
        <p:spPr>
          <a:xfrm>
            <a:off x="395536" y="260648"/>
            <a:ext cx="8496944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95536" y="4931380"/>
            <a:ext cx="8509489" cy="151216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সালেহা বেগম মহিলা ডিগ্রি 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হরিণাকুণ্ডু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-7310,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6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1640" y="1196752"/>
            <a:ext cx="6624736" cy="122413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556" y="2636913"/>
            <a:ext cx="8136904" cy="1296144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8.31J/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Kg.mol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 তবে </a:t>
            </a:r>
            <a:r>
              <a:rPr lang="en-US" sz="3200" dirty="0"/>
              <a:t>72cm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পারদ চাপে  এবং </a:t>
            </a:r>
            <a:r>
              <a:rPr lang="en-US" sz="3200" dirty="0"/>
              <a:t>27</a:t>
            </a:r>
            <a:r>
              <a:rPr lang="en-US" sz="3200" baseline="30000" dirty="0"/>
              <a:t>0</a:t>
            </a:r>
            <a:r>
              <a:rPr lang="en-US" sz="3200" dirty="0"/>
              <a:t>c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তাপমাত্রায়  </a:t>
            </a:r>
            <a:r>
              <a:rPr lang="en-US" sz="3200" dirty="0"/>
              <a:t>20gm</a:t>
            </a:r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আয়তন কত হবে? </a:t>
            </a:r>
          </a:p>
        </p:txBody>
      </p:sp>
    </p:spTree>
    <p:extLst>
      <p:ext uri="{BB962C8B-B14F-4D97-AF65-F5344CB8AC3E}">
        <p14:creationId xmlns:p14="http://schemas.microsoft.com/office/powerpoint/2010/main" val="30878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332" y="5589240"/>
            <a:ext cx="8136903" cy="1008112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66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2" y="1672177"/>
            <a:ext cx="8136903" cy="3600400"/>
          </a:xfrm>
          <a:ln w="762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395536" y="404664"/>
            <a:ext cx="8136903" cy="12961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0200"/>
            <a:ext cx="5760640" cy="4525963"/>
          </a:xfrm>
        </p:spPr>
      </p:pic>
      <p:sp>
        <p:nvSpPr>
          <p:cNvPr id="5" name="Rectangle 4"/>
          <p:cNvSpPr/>
          <p:nvPr/>
        </p:nvSpPr>
        <p:spPr>
          <a:xfrm>
            <a:off x="1043608" y="332656"/>
            <a:ext cx="6480720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চিত্র/ভিডিও লক্ষ্য 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620688"/>
            <a:ext cx="7560840" cy="158417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2420888"/>
            <a:ext cx="7560840" cy="25202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গ্যাস ও গ্যাসের গতি তত্ত্ব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9632" y="620688"/>
            <a:ext cx="590465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43608" y="1567167"/>
            <a:ext cx="6768752" cy="1080120"/>
          </a:xfrm>
          <a:prstGeom prst="rightArrow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43608" y="2647287"/>
            <a:ext cx="7200622" cy="132513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,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গ্যাসের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চাপীয় সূত্র</a:t>
            </a:r>
          </a:p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043608" y="3998315"/>
            <a:ext cx="6768752" cy="144016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বয়েল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চার্লস সূত্রের সমন্বয়ে 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PV =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nRT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0892062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8171" y="814485"/>
            <a:ext cx="7128792" cy="7340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গ্যাস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439" y="1988840"/>
            <a:ext cx="7488832" cy="12567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গ্যাস সকল তাপমাত্রা ও চাপে বয়েল ও চার্লসের সূত্র পুরোপুরি মেনে চলে তাদেরকে আদর্শ গ্যাস বলে।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841439" y="3429000"/>
            <a:ext cx="7488832" cy="17281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গ্যাস একটি কল্পনা মাত্র। কারণ কোন গ্যাসই সকল তাপমাত্রা ও চাপে বয়েল ও চার্লসের সূত্র মেনে চলেনা ।কেবল মাত্র নিম্নচাপ  ও উচ্চ তাপমাত্রার কোন গ্যাসের ক্ষেত্রে বয়েল ও চার্লসের সূত্র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260648"/>
            <a:ext cx="7128792" cy="122413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বয়েলের</a:t>
            </a:r>
            <a:r>
              <a:rPr lang="bn-IN" sz="5400" dirty="0">
                <a:solidFill>
                  <a:srgbClr val="FF0000"/>
                </a:solidFill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1988840"/>
                <a:ext cx="8640960" cy="4464496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effectLst>
                <a:glow rad="2286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IN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 তাপমাত্রায় কোন নিদির্ষ্ট ভরের গ্যাসের আয়তন চাপের ব্যস্তানুপাতে পরিবর্তিত হয়।  </a:t>
                </a:r>
              </a:p>
              <a:p>
                <a:pPr algn="just"/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 চাপ 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ও</a:t>
                </a:r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আয়তন 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বয়েলের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সূত্রানুসারে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 </a:t>
                </a:r>
                <a:r>
                  <a:rPr lang="el-GR" sz="2400" dirty="0">
                    <a:solidFill>
                      <a:srgbClr val="FFFF00"/>
                    </a:solidFill>
                    <a:cs typeface="NikoshBAN" panose="02000000000000000000" pitchFamily="2" charset="0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Or  V =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SG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Or VP = K [ K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]</a:t>
                </a:r>
              </a:p>
              <a:p>
                <a:pPr algn="just"/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চাপের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……………..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পরিবর্তিত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</a:t>
                </a:r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...............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24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লিখতে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=..................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K</a:t>
                </a:r>
              </a:p>
              <a:p>
                <a:pPr algn="just"/>
                <a:r>
                  <a:rPr lang="en-US" sz="24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……………………………………(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en-SG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88840"/>
                <a:ext cx="8640960" cy="44644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228600">
                  <a:srgbClr val="00B05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50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2" y="2223057"/>
            <a:ext cx="7078753" cy="4230279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47308" y="404664"/>
            <a:ext cx="7200800" cy="1224136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45871"/>
            <a:ext cx="5400600" cy="936104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357" y="1334003"/>
                <a:ext cx="8352928" cy="1008112"/>
              </a:xfrm>
              <a:prstGeom prst="rect">
                <a:avLst/>
              </a:prstGeom>
              <a:ln w="76200">
                <a:solidFill>
                  <a:srgbClr val="FFFF0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 চাপে কোন নিদির্ষ্ট ভরের গ্যাসের আয়তন প্রতি ডিগ্রি সেলসিয়াস তাপমাত্রা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</m:t>
                    </m:r>
                  </m:oMath>
                </a14:m>
                <a:r>
                  <a:rPr lang="en-SG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7" y="1334003"/>
                <a:ext cx="8352928" cy="1008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FF0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5357" y="2523990"/>
                <a:ext cx="8352928" cy="4145370"/>
              </a:xfrm>
              <a:prstGeom prst="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rgbClr val="FF000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স্থির চাপে কোন নিদির্ষ্ট ভরের আয়তন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ডিগ্রি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সেলসিয়াস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আয়তনের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pPr algn="just"/>
                <a:r>
                  <a:rPr lang="bn-IN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তাপমাত্রায়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ঐ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গ্যাসের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আয়তন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হবে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endParaRPr lang="en-SG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SG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          </m:t>
                    </m:r>
                    <m:sSup>
                      <m:sSup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      ,,         ,,            ,,        ,,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ও</m:t>
                    </m:r>
                  </m:oMath>
                </a14:m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SG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SG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গ্যাসের</a:t>
                </a:r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ও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SG" sz="2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SG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bn-IN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273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)………………………….</a:t>
                </a:r>
                <a:r>
                  <a:rPr lang="en-SG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SG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273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)………………………… (</a:t>
                </a:r>
                <a:r>
                  <a:rPr lang="en-SG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endParaRPr lang="en-SG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7" y="2523990"/>
                <a:ext cx="8352928" cy="4145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6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451</Words>
  <Application>Microsoft Office PowerPoint</Application>
  <PresentationFormat>On-screen Show (4:3)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NikoshBAN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উচ্চমাধ্যমিক পদার্থবিজ্ঞান ১ম পত্র </dc:title>
  <dc:creator>HP</dc:creator>
  <cp:lastModifiedBy>ICT_LAB</cp:lastModifiedBy>
  <cp:revision>116</cp:revision>
  <dcterms:created xsi:type="dcterms:W3CDTF">2020-08-15T10:36:46Z</dcterms:created>
  <dcterms:modified xsi:type="dcterms:W3CDTF">2021-08-31T18:58:28Z</dcterms:modified>
</cp:coreProperties>
</file>