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1"/>
  </p:notesMasterIdLst>
  <p:sldIdLst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97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96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6" autoAdjust="0"/>
    <p:restoredTop sz="94660"/>
  </p:normalViewPr>
  <p:slideViewPr>
    <p:cSldViewPr snapToGrid="0">
      <p:cViewPr varScale="1">
        <p:scale>
          <a:sx n="74" d="100"/>
          <a:sy n="74" d="100"/>
        </p:scale>
        <p:origin x="216" y="78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3603E-B7F5-4BDD-986B-D6D9B1331B6A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28767-07E5-4B43-9F48-83C120AF7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0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EB66-732A-4D3B-AA48-E1F467A63A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1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EB66-732A-4D3B-AA48-E1F467A63A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0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26B2249-25D6-4C97-B541-F7DBA5E2C21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171ABF-58C5-4E23-88FA-B10DD242C6B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1512" y="197161"/>
            <a:ext cx="1171575" cy="1371280"/>
            <a:chOff x="0" y="-50587"/>
            <a:chExt cx="1171575" cy="1371280"/>
          </a:xfrm>
        </p:grpSpPr>
        <p:sp>
          <p:nvSpPr>
            <p:cNvPr id="8" name="Diamond 7"/>
            <p:cNvSpPr/>
            <p:nvPr/>
          </p:nvSpPr>
          <p:spPr>
            <a:xfrm>
              <a:off x="0" y="-50587"/>
              <a:ext cx="857250" cy="1215599"/>
            </a:xfrm>
            <a:prstGeom prst="diamond">
              <a:avLst/>
            </a:prstGeom>
            <a:solidFill>
              <a:srgbClr val="0070C0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iamond 8"/>
            <p:cNvSpPr/>
            <p:nvPr/>
          </p:nvSpPr>
          <p:spPr>
            <a:xfrm>
              <a:off x="76200" y="508106"/>
              <a:ext cx="704850" cy="812587"/>
            </a:xfrm>
            <a:prstGeom prst="diamond">
              <a:avLst/>
            </a:prstGeom>
            <a:solidFill>
              <a:srgbClr val="0070C0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reflection blurRad="6350" stA="50000" endA="300" endPos="38500" dist="508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amond 9"/>
            <p:cNvSpPr/>
            <p:nvPr/>
          </p:nvSpPr>
          <p:spPr>
            <a:xfrm>
              <a:off x="542925" y="294534"/>
              <a:ext cx="628650" cy="811107"/>
            </a:xfrm>
            <a:prstGeom prst="diamond">
              <a:avLst/>
            </a:prstGeom>
            <a:solidFill>
              <a:srgbClr val="FFFF00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reflection blurRad="6350" stA="50000" endA="300" endPos="38500" dist="508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796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26B2249-25D6-4C97-B541-F7DBA5E2C21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171ABF-58C5-4E23-88FA-B10DD242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9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26B2249-25D6-4C97-B541-F7DBA5E2C21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171ABF-58C5-4E23-88FA-B10DD242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7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5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4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5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51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26B2249-25D6-4C97-B541-F7DBA5E2C21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171ABF-58C5-4E23-88FA-B10DD242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67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26B2249-25D6-4C97-B541-F7DBA5E2C21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171ABF-58C5-4E23-88FA-B10DD242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27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26B2249-25D6-4C97-B541-F7DBA5E2C21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171ABF-58C5-4E23-88FA-B10DD242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9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26B2249-25D6-4C97-B541-F7DBA5E2C21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171ABF-58C5-4E23-88FA-B10DD242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31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26B2249-25D6-4C97-B541-F7DBA5E2C21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171ABF-58C5-4E23-88FA-B10DD242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09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26B2249-25D6-4C97-B541-F7DBA5E2C21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171ABF-58C5-4E23-88FA-B10DD242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2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26B2249-25D6-4C97-B541-F7DBA5E2C21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171ABF-58C5-4E23-88FA-B10DD242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17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26B2249-25D6-4C97-B541-F7DBA5E2C21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171ABF-58C5-4E23-88FA-B10DD242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10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26B2249-25D6-4C97-B541-F7DBA5E2C21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171ABF-58C5-4E23-88FA-B10DD242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8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26B2249-25D6-4C97-B541-F7DBA5E2C21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171ABF-58C5-4E23-88FA-B10DD242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95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26B2249-25D6-4C97-B541-F7DBA5E2C21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171ABF-58C5-4E23-88FA-B10DD242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37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26B2249-25D6-4C97-B541-F7DBA5E2C21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171ABF-58C5-4E23-88FA-B10DD242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49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5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17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5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8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26B2249-25D6-4C97-B541-F7DBA5E2C21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171ABF-58C5-4E23-88FA-B10DD242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6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26B2249-25D6-4C97-B541-F7DBA5E2C21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171ABF-58C5-4E23-88FA-B10DD242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1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26B2249-25D6-4C97-B541-F7DBA5E2C21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171ABF-58C5-4E23-88FA-B10DD242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3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26B2249-25D6-4C97-B541-F7DBA5E2C21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171ABF-58C5-4E23-88FA-B10DD242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3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26B2249-25D6-4C97-B541-F7DBA5E2C217}" type="datetimeFigureOut">
              <a:rPr lang="en-US" smtClean="0"/>
              <a:t>9/5/2021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11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26B2249-25D6-4C97-B541-F7DBA5E2C21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171ABF-58C5-4E23-88FA-B10DD242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6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26B2249-25D6-4C97-B541-F7DBA5E2C21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E171ABF-58C5-4E23-88FA-B10DD242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8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94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11500" y="6298168"/>
            <a:ext cx="7632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000" b="0" dirty="0" smtClean="0">
                <a:effectLst/>
                <a:latin typeface="NikoshBAN" pitchFamily="2" charset="0"/>
                <a:cs typeface="NikoshBAN" pitchFamily="2" charset="0"/>
              </a:rPr>
              <a:t>    ফাতেমা আক্তার  </a:t>
            </a:r>
            <a:r>
              <a:rPr lang="bn-IN" sz="2000" b="0" dirty="0" smtClean="0">
                <a:ln w="0"/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000" b="0" dirty="0" smtClean="0">
                <a:ln w="0"/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sz="2000" b="0" dirty="0" smtClean="0">
                <a:ln w="0"/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r>
              <a:rPr lang="bn-IN" sz="2000" b="0" dirty="0" smtClean="0">
                <a:effectLst/>
                <a:latin typeface="NikoshBAN" pitchFamily="2" charset="0"/>
                <a:cs typeface="NikoshBAN" pitchFamily="2" charset="0"/>
              </a:rPr>
              <a:t>ধলিয়া সরকারি প্রাথমিক বিদ্যালয়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800" b="0" dirty="0" smtClean="0">
              <a:ln w="0"/>
              <a:solidFill>
                <a:prstClr val="black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1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5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94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11500" y="6298168"/>
            <a:ext cx="7632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000" b="0" dirty="0" smtClean="0">
                <a:effectLst/>
                <a:latin typeface="NikoshBAN" pitchFamily="2" charset="0"/>
                <a:cs typeface="NikoshBAN" pitchFamily="2" charset="0"/>
              </a:rPr>
              <a:t>    ফাতেমা আক্তার  </a:t>
            </a:r>
            <a:r>
              <a:rPr lang="bn-IN" sz="2000" b="0" dirty="0" smtClean="0">
                <a:ln w="0"/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000" b="0" dirty="0" smtClean="0">
                <a:ln w="0"/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sz="2000" b="0" dirty="0" smtClean="0">
                <a:ln w="0"/>
                <a:solidFill>
                  <a:prstClr val="black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r>
              <a:rPr lang="bn-IN" sz="2000" b="0" dirty="0" smtClean="0">
                <a:effectLst/>
                <a:latin typeface="NikoshBAN" pitchFamily="2" charset="0"/>
                <a:cs typeface="NikoshBAN" pitchFamily="2" charset="0"/>
              </a:rPr>
              <a:t>ধলিয়া সরকারি প্রাথমিক বিদ্যালয়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sz="1800" b="0" dirty="0" smtClean="0">
              <a:ln w="0"/>
              <a:solidFill>
                <a:prstClr val="black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1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6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10685" y="536222"/>
            <a:ext cx="64086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</a:t>
            </a:r>
            <a:endParaRPr lang="en-IN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769" y="1872466"/>
            <a:ext cx="6602462" cy="38199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16863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xplosion 1 17"/>
          <p:cNvSpPr/>
          <p:nvPr/>
        </p:nvSpPr>
        <p:spPr>
          <a:xfrm>
            <a:off x="7090403" y="2839451"/>
            <a:ext cx="2088556" cy="1622778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46643">
              <a:defRPr/>
            </a:pPr>
            <a:r>
              <a:rPr lang="bn-IN" sz="2593" kern="0" dirty="0">
                <a:solidFill>
                  <a:sysClr val="window" lastClr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কিচিরমিচির</a:t>
            </a:r>
            <a:endParaRPr lang="en-US" sz="2593" kern="0" dirty="0">
              <a:solidFill>
                <a:sysClr val="window" lastClr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7201011" y="2861427"/>
            <a:ext cx="1791998" cy="1414438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46643">
              <a:defRPr/>
            </a:pPr>
            <a:r>
              <a:rPr lang="bn-BD" sz="2593" kern="0" dirty="0">
                <a:solidFill>
                  <a:sysClr val="window" lastClr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শব্দদূষণ </a:t>
            </a:r>
            <a:endParaRPr lang="en-US" sz="2593" kern="0" dirty="0">
              <a:solidFill>
                <a:sysClr val="window" lastClr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Explosion 1 20"/>
          <p:cNvSpPr/>
          <p:nvPr/>
        </p:nvSpPr>
        <p:spPr>
          <a:xfrm>
            <a:off x="7126111" y="2924160"/>
            <a:ext cx="2017142" cy="1150792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46643">
              <a:defRPr/>
            </a:pPr>
            <a:r>
              <a:rPr lang="bn-IN" sz="2593" kern="0" dirty="0">
                <a:solidFill>
                  <a:sysClr val="window" lastClr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ফেরিওলা</a:t>
            </a:r>
            <a:r>
              <a:rPr lang="bn-BD" sz="2593" kern="0" dirty="0">
                <a:solidFill>
                  <a:sysClr val="window" lastClr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593" kern="0" dirty="0">
              <a:solidFill>
                <a:sysClr val="window" lastClr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Explosion 1 21"/>
          <p:cNvSpPr/>
          <p:nvPr/>
        </p:nvSpPr>
        <p:spPr>
          <a:xfrm>
            <a:off x="7126112" y="2886260"/>
            <a:ext cx="1941799" cy="1424685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46643">
              <a:defRPr/>
            </a:pPr>
            <a:r>
              <a:rPr lang="bn-BD" sz="2593" kern="0" dirty="0">
                <a:solidFill>
                  <a:sysClr val="window" lastClr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নিশিরাত </a:t>
            </a:r>
            <a:endParaRPr lang="en-US" sz="2593" kern="0" dirty="0">
              <a:solidFill>
                <a:sysClr val="window" lastClr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6335521" y="2174191"/>
            <a:ext cx="3548736" cy="2721477"/>
          </a:xfrm>
          <a:prstGeom prst="hexagon">
            <a:avLst>
              <a:gd name="adj" fmla="val 21536"/>
              <a:gd name="vf" fmla="val 115470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46643">
              <a:defRPr/>
            </a:pPr>
            <a:r>
              <a:rPr lang="bn-IN" sz="3333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bn-BD" sz="3333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শব্দগুলো দেখতে এখানে ক্লিক কর </a:t>
            </a:r>
            <a:endParaRPr lang="en-US" sz="3333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833" y="1784711"/>
            <a:ext cx="4021668" cy="1118127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333" dirty="0">
                <a:latin typeface="NikoshBAN" pitchFamily="2" charset="0"/>
                <a:cs typeface="NikoshBAN" pitchFamily="2" charset="0"/>
              </a:rPr>
              <a:t>আজকের পাঠের নতুন শব্দ বের </a:t>
            </a:r>
            <a:r>
              <a:rPr lang="bn-IN" sz="3333" dirty="0" smtClean="0">
                <a:latin typeface="NikoshBAN" pitchFamily="2" charset="0"/>
                <a:cs typeface="NikoshBAN" pitchFamily="2" charset="0"/>
              </a:rPr>
              <a:t>করি......</a:t>
            </a:r>
            <a:endParaRPr lang="en-IN" sz="3333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Writing-CatalinPet_2405246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022" y="3507320"/>
            <a:ext cx="2681113" cy="2459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70456" y="1152620"/>
            <a:ext cx="3962877" cy="51422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/>
          </a:p>
        </p:txBody>
      </p:sp>
    </p:spTree>
    <p:extLst>
      <p:ext uri="{BB962C8B-B14F-4D97-AF65-F5344CB8AC3E}">
        <p14:creationId xmlns:p14="http://schemas.microsoft.com/office/powerpoint/2010/main" val="17460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6 0.01111 L -0.23389 -0.1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9" y="-10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9809E-6 2.89017E-6 L 0.19317 -0.238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2" y="-119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28942E-7 2.13873E-6 L 0.20267 0.225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7" y="1128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9839E-6 1.7341E-7 L -0.20061 0.217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7" y="10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30133" y="236629"/>
            <a:ext cx="5769735" cy="662361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846643">
              <a:defRPr/>
            </a:pPr>
            <a:r>
              <a:rPr lang="bn-IN" sz="3704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চলো ,</a:t>
            </a:r>
            <a:r>
              <a:rPr lang="bn-BD" sz="3704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704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4" b="1" kern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704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4" b="1" kern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704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704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জেনি নিই</a:t>
            </a:r>
            <a:r>
              <a:rPr lang="en-US" sz="3704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.. </a:t>
            </a:r>
            <a:r>
              <a:rPr lang="bn-BD" sz="3704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3704" b="1" kern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993" y="1208894"/>
            <a:ext cx="1605606" cy="1247060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71" y="3849235"/>
            <a:ext cx="1526021" cy="1144558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994" y="2599076"/>
            <a:ext cx="1532340" cy="1120056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340625" y="2128229"/>
            <a:ext cx="830886" cy="662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8648" y="2790156"/>
            <a:ext cx="2395469" cy="5847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কিচির মিচির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30687" y="2778835"/>
            <a:ext cx="4264841" cy="5847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পাখির ডাকাডাকির আওয়াজ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74254" y="4062887"/>
            <a:ext cx="2459609" cy="5847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0856" y="4075764"/>
            <a:ext cx="4145883" cy="5847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অত্যন্ত কোলাহল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69855" y="1476341"/>
            <a:ext cx="2351384" cy="5847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নিশিরাত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32621" y="1561693"/>
            <a:ext cx="4172754" cy="5847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গভীর রাত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মাঝরাত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8497" y="5477844"/>
            <a:ext cx="2507292" cy="5847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ফেরিওলা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10" y="5140405"/>
            <a:ext cx="1463895" cy="1164820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687952" y="5171085"/>
            <a:ext cx="4362121" cy="107721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রাস্তায় বা বাড়িতে বাড়িতে ঘুরে যারা জিনিসপত্র বিক্রি করেন।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7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5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7778" y="536222"/>
            <a:ext cx="43744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091" y="2475232"/>
            <a:ext cx="7829354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33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333" dirty="0">
                <a:latin typeface="NikoshBAN" pitchFamily="2" charset="0"/>
                <a:cs typeface="NikoshBAN" pitchFamily="2" charset="0"/>
              </a:rPr>
              <a:t>____________</a:t>
            </a:r>
            <a:r>
              <a:rPr lang="bn-IN" sz="3333" dirty="0">
                <a:latin typeface="NikoshBAN" pitchFamily="2" charset="0"/>
                <a:cs typeface="NikoshBAN" pitchFamily="2" charset="0"/>
              </a:rPr>
              <a:t>চেঁচামেচি করো না,সবাই ঘুমুচ্ছে।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091" y="3251344"/>
            <a:ext cx="9383889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33" dirty="0">
                <a:latin typeface="NikoshBAN" pitchFamily="2" charset="0"/>
                <a:cs typeface="NikoshBAN" pitchFamily="2" charset="0"/>
              </a:rPr>
              <a:t>২।ভোর বেলাতেই পাখির </a:t>
            </a:r>
            <a:r>
              <a:rPr lang="en-US" sz="3333" dirty="0">
                <a:latin typeface="NikoshBAN" pitchFamily="2" charset="0"/>
                <a:cs typeface="NikoshBAN" pitchFamily="2" charset="0"/>
              </a:rPr>
              <a:t>____________</a:t>
            </a:r>
            <a:r>
              <a:rPr lang="bn-IN" sz="3333" dirty="0">
                <a:latin typeface="NikoshBAN" pitchFamily="2" charset="0"/>
                <a:cs typeface="NikoshBAN" pitchFamily="2" charset="0"/>
              </a:rPr>
              <a:t>শুনতে শুনতে আমার ঘুম ভাঙে।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091" y="3956899"/>
            <a:ext cx="5926667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33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333" dirty="0">
                <a:latin typeface="NikoshBAN" pitchFamily="2" charset="0"/>
                <a:cs typeface="NikoshBAN" pitchFamily="2" charset="0"/>
              </a:rPr>
              <a:t>__________</a:t>
            </a:r>
            <a:r>
              <a:rPr lang="bn-IN" sz="3333" dirty="0">
                <a:latin typeface="NikoshBAN" pitchFamily="2" charset="0"/>
                <a:cs typeface="NikoshBAN" pitchFamily="2" charset="0"/>
              </a:rPr>
              <a:t>হাঁক দিচ্ছে- থালাবাসন চাই।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091" y="4733010"/>
            <a:ext cx="8255000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33" dirty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333" dirty="0">
                <a:latin typeface="NikoshBAN" pitchFamily="2" charset="0"/>
                <a:cs typeface="NikoshBAN" pitchFamily="2" charset="0"/>
              </a:rPr>
              <a:t>_____________</a:t>
            </a:r>
            <a:r>
              <a:rPr lang="bn-IN" sz="3333" dirty="0">
                <a:latin typeface="NikoshBAN" pitchFamily="2" charset="0"/>
                <a:cs typeface="NikoshBAN" pitchFamily="2" charset="0"/>
              </a:rPr>
              <a:t>আমাদের শোনার ক্ষমতা কমিয়ে দেয়।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091" y="1524000"/>
            <a:ext cx="1691020" cy="6052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IN" sz="3333" dirty="0">
                <a:latin typeface="NikoshBAN" pitchFamily="2" charset="0"/>
                <a:cs typeface="NikoshBAN" pitchFamily="2" charset="0"/>
              </a:rPr>
              <a:t>ফেরিওলা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1111" y="1524000"/>
            <a:ext cx="1622778" cy="6052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333" dirty="0">
                <a:latin typeface="NikoshBAN" pitchFamily="2" charset="0"/>
                <a:cs typeface="NikoshBAN" pitchFamily="2" charset="0"/>
              </a:rPr>
              <a:t>নিশিরাত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3889" y="1525157"/>
            <a:ext cx="1574198" cy="6052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333" dirty="0">
                <a:latin typeface="NikoshBAN" pitchFamily="2" charset="0"/>
                <a:cs typeface="NikoshBAN" pitchFamily="2" charset="0"/>
              </a:rPr>
              <a:t>শব্দদুষণ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6111" y="1525157"/>
            <a:ext cx="1795684" cy="60523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bn-IN" sz="3333" dirty="0">
                <a:latin typeface="NikoshBAN" pitchFamily="2" charset="0"/>
                <a:cs typeface="NikoshBAN" pitchFamily="2" charset="0"/>
              </a:rPr>
              <a:t>কিচিরমিচির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6531E-7 4.79769E-6 L 0.04305 0.374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6" y="18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1672E-7 4.79769E-6 L -0.09562 0.130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1" y="6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423E-6 3.58382E-6 L -0.23532 0.48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2" y="24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1118E-6 3.58382E-6 L -0.13353 0.252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3" y="12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2778" y="469137"/>
            <a:ext cx="77611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000" dirty="0">
                <a:latin typeface="NikoshBAN" pitchFamily="2" charset="0"/>
                <a:cs typeface="NikoshBAN" pitchFamily="2" charset="0"/>
              </a:rPr>
              <a:t>নিচের ছবিটি তে কি দেখতে পাচ্ছ?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453445"/>
            <a:ext cx="6350000" cy="36825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92778" y="5475111"/>
            <a:ext cx="5856111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33" dirty="0">
                <a:latin typeface="NikoshBAN" pitchFamily="2" charset="0"/>
                <a:cs typeface="NikoshBAN" pitchFamily="2" charset="0"/>
              </a:rPr>
              <a:t>শহরের কর্মব্যস্ত পরিবেশ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89" y="1469594"/>
            <a:ext cx="6632222" cy="40055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87778" y="5616223"/>
            <a:ext cx="9877778" cy="11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33" dirty="0">
                <a:latin typeface="NikoshBAN" pitchFamily="2" charset="0"/>
                <a:cs typeface="NikoshBAN" pitchFamily="2" charset="0"/>
              </a:rPr>
              <a:t>শহরের রাস্তার ধারে ধারে যেখানে সেখানে ডাস্টবিনে উপচে পড়া ময়লার গন্ধে প্রাণ অতিষ্ঠ হয়ে উঠে।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21972" y="1455758"/>
            <a:ext cx="10753859" cy="2963333"/>
            <a:chOff x="1219200" y="1524000"/>
            <a:chExt cx="10858500" cy="3200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1524000"/>
              <a:ext cx="2743200" cy="32004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524000"/>
              <a:ext cx="2743200" cy="32004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1524000"/>
              <a:ext cx="2628900" cy="32004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4500" y="1524000"/>
              <a:ext cx="2743200" cy="32004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1029417" y="4716167"/>
            <a:ext cx="8947832" cy="11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33" dirty="0">
                <a:latin typeface="NikoshBAN" pitchFamily="2" charset="0"/>
                <a:cs typeface="NikoshBAN" pitchFamily="2" charset="0"/>
              </a:rPr>
              <a:t>শহরে উন্নত ও আধুনিকমানের শপিংমলসহ সব শ্রেণীর মানুষের উপযোগী হাটবাজার রয়েছে।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9444" y="536222"/>
            <a:ext cx="698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000" dirty="0">
                <a:latin typeface="NikoshBAN" pitchFamily="2" charset="0"/>
                <a:cs typeface="NikoshBAN" pitchFamily="2" charset="0"/>
              </a:rPr>
              <a:t>নিচের ছবিগুলো লক্ষ কর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11" y="1550603"/>
            <a:ext cx="7549444" cy="37394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93333" y="5616222"/>
            <a:ext cx="8255000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33" dirty="0">
                <a:latin typeface="NikoshBAN" pitchFamily="2" charset="0"/>
                <a:cs typeface="NikoshBAN" pitchFamily="2" charset="0"/>
              </a:rPr>
              <a:t>ছায়া-সুনিবিড় শান্তির নীড় গ্রামের পরিবেশ তুলনামুলক শান্ত।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40706" y="1660485"/>
            <a:ext cx="8537221" cy="3642286"/>
            <a:chOff x="1295401" y="1156826"/>
            <a:chExt cx="8726325" cy="26531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1" y="1164323"/>
              <a:ext cx="2924170" cy="2645677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4" t="3186" r="7762" b="8542"/>
            <a:stretch/>
          </p:blipFill>
          <p:spPr bwMode="auto">
            <a:xfrm>
              <a:off x="4343400" y="1164322"/>
              <a:ext cx="2907075" cy="2645677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9155" y="1156826"/>
              <a:ext cx="2612571" cy="2653173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 flipH="1">
            <a:off x="1375834" y="5359741"/>
            <a:ext cx="9172221" cy="11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33" dirty="0">
                <a:latin typeface="NikoshBAN" pitchFamily="2" charset="0"/>
                <a:cs typeface="NikoshBAN" pitchFamily="2" charset="0"/>
              </a:rPr>
              <a:t>গ্রামে পাখির কিচির মিচির ও নদীর কলধ্বনি মন ভরিয়ে দেয় ।এখানে নেই কোন শব্দ দূষণ।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38" y="1609632"/>
            <a:ext cx="7408333" cy="36422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01558" y="5481018"/>
            <a:ext cx="9278056" cy="11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33" dirty="0">
                <a:latin typeface="NikoshBAN" pitchFamily="2" charset="0"/>
                <a:cs typeface="NikoshBAN" pitchFamily="2" charset="0"/>
              </a:rPr>
              <a:t>গ্রামের রাস্তাঘাটে শহরের মতো ডাস্টবিনের মতো ময়লার দুর্গন্ধ থাকে না ।শহরের মতো গ্রামের সব রাস্তা পাকা নয়।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22" y="1473729"/>
            <a:ext cx="7549444" cy="381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70140" y="5378594"/>
            <a:ext cx="9701387" cy="1232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04" dirty="0">
                <a:latin typeface="NikoshBAN" pitchFamily="2" charset="0"/>
                <a:cs typeface="NikoshBAN" pitchFamily="2" charset="0"/>
              </a:rPr>
              <a:t>গ্রামে উন্নতমানের শপিংমল নেই।তাছাড়া সবজায়গায় হাটবাজার ও বসে না।</a:t>
            </a:r>
            <a:endParaRPr lang="en-US" sz="3704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0" grpId="0"/>
      <p:bldP spid="10" grpId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444783"/>
              </p:ext>
            </p:extLst>
          </p:nvPr>
        </p:nvGraphicFramePr>
        <p:xfrm>
          <a:off x="5609167" y="2250822"/>
          <a:ext cx="5432777" cy="33866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07284"/>
                <a:gridCol w="1996662"/>
                <a:gridCol w="2228831"/>
              </a:tblGrid>
              <a:tr h="677333"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বিষয়বস্ত</a:t>
                      </a:r>
                      <a:endParaRPr lang="en-US" sz="1600" dirty="0"/>
                    </a:p>
                  </a:txBody>
                  <a:tcPr marL="84667" marR="84667" marT="42333" marB="423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শহুরে</a:t>
                      </a:r>
                      <a:r>
                        <a:rPr lang="bn-IN" sz="1600" baseline="0" dirty="0" smtClean="0"/>
                        <a:t> জীবন </a:t>
                      </a:r>
                      <a:endParaRPr lang="en-US" sz="1600" dirty="0"/>
                    </a:p>
                  </a:txBody>
                  <a:tcPr marL="84667" marR="84667" marT="42333" marB="423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গ্রামীণ জীবন</a:t>
                      </a:r>
                      <a:endParaRPr lang="en-US" sz="1600" dirty="0"/>
                    </a:p>
                  </a:txBody>
                  <a:tcPr marL="84667" marR="84667" marT="42333" marB="423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পরিবেশ</a:t>
                      </a:r>
                      <a:endParaRPr lang="en-US" sz="1600" dirty="0"/>
                    </a:p>
                  </a:txBody>
                  <a:tcPr marL="84667" marR="84667" marT="42333" marB="423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4667" marR="84667" marT="42333" marB="423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667" marR="84667" marT="42333" marB="423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শব্দ</a:t>
                      </a:r>
                      <a:endParaRPr lang="en-US" sz="1600" dirty="0"/>
                    </a:p>
                  </a:txBody>
                  <a:tcPr marL="84667" marR="84667" marT="42333" marB="423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4667" marR="84667" marT="42333" marB="423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667" marR="84667" marT="42333" marB="423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রাস্তাঘাট</a:t>
                      </a:r>
                      <a:endParaRPr lang="en-US" sz="1600" dirty="0"/>
                    </a:p>
                  </a:txBody>
                  <a:tcPr marL="84667" marR="84667" marT="42333" marB="423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667" marR="84667" marT="42333" marB="423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667" marR="84667" marT="42333" marB="423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হাটবাজার</a:t>
                      </a:r>
                      <a:endParaRPr lang="en-US" sz="1600" dirty="0"/>
                    </a:p>
                  </a:txBody>
                  <a:tcPr marL="84667" marR="84667" marT="42333" marB="423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4667" marR="84667" marT="42333" marB="423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4667" marR="84667" marT="42333" marB="423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09294" y="148205"/>
            <a:ext cx="45861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IN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3645" y="1293314"/>
            <a:ext cx="10006885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152" indent="-529152">
              <a:buFont typeface="Wingdings" panose="05000000000000000000" pitchFamily="2" charset="2"/>
              <a:buChar char="ü"/>
            </a:pPr>
            <a:r>
              <a:rPr lang="bn-IN" sz="3333" dirty="0">
                <a:latin typeface="NikoshBAN" pitchFamily="2" charset="0"/>
                <a:cs typeface="NikoshBAN" pitchFamily="2" charset="0"/>
              </a:rPr>
              <a:t>নিচের ছক অনুযায়ী শহরের জীবন ও গ্রামীণ জীবনের বর্ণনা দাও।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Safar\Desktop\ICT 1st Batch 2020\th3DCG9DG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95" y="2026028"/>
            <a:ext cx="4821866" cy="3792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24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0167" y="1171222"/>
            <a:ext cx="6985000" cy="47961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66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4444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বিতাটি সাজিয়ে লেখ ও আবৃত্তি করঃ</a:t>
            </a:r>
            <a:r>
              <a:rPr lang="bn-BD" sz="4444" i="1" dirty="0">
                <a:latin typeface="NikoshBAN" pitchFamily="2" charset="0"/>
                <a:cs typeface="NikoshBAN" pitchFamily="2" charset="0"/>
              </a:rPr>
              <a:t> </a:t>
            </a:r>
            <a:endParaRPr lang="en-US" sz="4444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1667" y="1615719"/>
            <a:ext cx="3771221" cy="4879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222" dirty="0">
                <a:latin typeface="NikoshBAN" pitchFamily="2" charset="0"/>
                <a:cs typeface="NikoshBAN" pitchFamily="2" charset="0"/>
              </a:rPr>
              <a:t>গরু ডাকে হাঁস ডাকে-ডাকে কবুতর</a:t>
            </a:r>
          </a:p>
          <a:p>
            <a:r>
              <a:rPr lang="bn-BD" sz="2222" dirty="0">
                <a:latin typeface="NikoshBAN" pitchFamily="2" charset="0"/>
                <a:cs typeface="NikoshBAN" pitchFamily="2" charset="0"/>
              </a:rPr>
              <a:t>গাছে ডাকে শত পাখি সারা দিনভর।</a:t>
            </a:r>
          </a:p>
          <a:p>
            <a:r>
              <a:rPr lang="bn-BD" sz="2222" dirty="0">
                <a:latin typeface="NikoshBAN" pitchFamily="2" charset="0"/>
                <a:cs typeface="NikoshBAN" pitchFamily="2" charset="0"/>
              </a:rPr>
              <a:t>মোরগের ডাক শুনি প্রতিদিন ভোরে</a:t>
            </a:r>
          </a:p>
          <a:p>
            <a:r>
              <a:rPr lang="bn-BD" sz="2222" dirty="0">
                <a:latin typeface="NikoshBAN" pitchFamily="2" charset="0"/>
                <a:cs typeface="NikoshBAN" pitchFamily="2" charset="0"/>
              </a:rPr>
              <a:t>নিশিরাতে কুকুরের দল ডাকে জোরে।</a:t>
            </a:r>
          </a:p>
          <a:p>
            <a:r>
              <a:rPr lang="bn-BD" sz="2222" dirty="0">
                <a:latin typeface="NikoshBAN" pitchFamily="2" charset="0"/>
                <a:cs typeface="NikoshBAN" pitchFamily="2" charset="0"/>
              </a:rPr>
              <a:t>দোয়েল চড়ুই মিলে কিচির মিচির</a:t>
            </a:r>
          </a:p>
          <a:p>
            <a:r>
              <a:rPr lang="bn-BD" sz="2222" dirty="0">
                <a:latin typeface="NikoshBAN" pitchFamily="2" charset="0"/>
                <a:cs typeface="NikoshBAN" pitchFamily="2" charset="0"/>
              </a:rPr>
              <a:t>গান শুনি ঘুঘু আর টুনটুনিটির।</a:t>
            </a:r>
          </a:p>
          <a:p>
            <a:r>
              <a:rPr lang="bn-BD" sz="2222" dirty="0">
                <a:latin typeface="NikoshBAN" pitchFamily="2" charset="0"/>
                <a:cs typeface="NikoshBAN" pitchFamily="2" charset="0"/>
              </a:rPr>
              <a:t>শহরের পাতি কাক ডাকে ঝাঁকে ঝাঁকে</a:t>
            </a:r>
          </a:p>
          <a:p>
            <a:r>
              <a:rPr lang="bn-BD" sz="2222" dirty="0">
                <a:latin typeface="NikoshBAN" pitchFamily="2" charset="0"/>
                <a:cs typeface="NikoshBAN" pitchFamily="2" charset="0"/>
              </a:rPr>
              <a:t>ঘুম দেয়া মুশকিল হর্ণের হাঁকে।</a:t>
            </a:r>
          </a:p>
          <a:p>
            <a:r>
              <a:rPr lang="bn-BD" sz="2222" dirty="0">
                <a:latin typeface="NikoshBAN" pitchFamily="2" charset="0"/>
                <a:cs typeface="NikoshBAN" pitchFamily="2" charset="0"/>
              </a:rPr>
              <a:t>সিডি চলে, টিভি চলে, বাজে টেলিফোন</a:t>
            </a:r>
          </a:p>
          <a:p>
            <a:r>
              <a:rPr lang="bn-BD" sz="2222" dirty="0">
                <a:latin typeface="NikoshBAN" pitchFamily="2" charset="0"/>
                <a:cs typeface="NikoshBAN" pitchFamily="2" charset="0"/>
              </a:rPr>
              <a:t>দরজায় বেল বাজে, কান পেতে শোন।</a:t>
            </a:r>
          </a:p>
          <a:p>
            <a:r>
              <a:rPr lang="bn-BD" sz="2222" dirty="0">
                <a:latin typeface="NikoshBAN" pitchFamily="2" charset="0"/>
                <a:cs typeface="NikoshBAN" pitchFamily="2" charset="0"/>
              </a:rPr>
              <a:t>গলিপথে ফেরিওলা হাঁকে আর হাঁটে</a:t>
            </a:r>
          </a:p>
          <a:p>
            <a:r>
              <a:rPr lang="bn-BD" sz="2222" dirty="0">
                <a:latin typeface="NikoshBAN" pitchFamily="2" charset="0"/>
                <a:cs typeface="NikoshBAN" pitchFamily="2" charset="0"/>
              </a:rPr>
              <a:t>ছোটদের হইচই ইশকুল মাঠে।</a:t>
            </a:r>
          </a:p>
          <a:p>
            <a:r>
              <a:rPr lang="bn-BD" sz="2222" dirty="0">
                <a:latin typeface="NikoshBAN" pitchFamily="2" charset="0"/>
                <a:cs typeface="NikoshBAN" pitchFamily="2" charset="0"/>
              </a:rPr>
              <a:t>পল্লির সেই সুরে ভরে যায় মন</a:t>
            </a:r>
          </a:p>
          <a:p>
            <a:r>
              <a:rPr lang="bn-BD" sz="2222" dirty="0">
                <a:latin typeface="NikoshBAN" pitchFamily="2" charset="0"/>
                <a:cs typeface="NikoshBAN" pitchFamily="2" charset="0"/>
              </a:rPr>
              <a:t>শহুরে জীবন জ্বালা-শব্দদূষণ।</a:t>
            </a:r>
            <a:endParaRPr lang="en-US" sz="2222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5747" y="1657248"/>
            <a:ext cx="4188394" cy="4879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222" dirty="0">
                <a:latin typeface="NikoshBAN" panose="02000000000000000000" pitchFamily="2" charset="0"/>
                <a:cs typeface="NikoshBAN" panose="02000000000000000000" pitchFamily="2" charset="0"/>
              </a:rPr>
              <a:t>মোরগের ডাক শুনি প্রতিদিন ভোরে</a:t>
            </a:r>
          </a:p>
          <a:p>
            <a:r>
              <a:rPr lang="bn-BD" sz="2222" dirty="0">
                <a:latin typeface="NikoshBAN" panose="02000000000000000000" pitchFamily="2" charset="0"/>
                <a:cs typeface="NikoshBAN" panose="02000000000000000000" pitchFamily="2" charset="0"/>
              </a:rPr>
              <a:t>গাছে ডাকে শত পাখি সারা দিনভর।</a:t>
            </a:r>
          </a:p>
          <a:p>
            <a:r>
              <a:rPr lang="bn-BD" sz="2222" dirty="0">
                <a:latin typeface="NikoshBAN" panose="02000000000000000000" pitchFamily="2" charset="0"/>
                <a:cs typeface="NikoshBAN" panose="02000000000000000000" pitchFamily="2" charset="0"/>
              </a:rPr>
              <a:t>গরু ডাকে হাঁস ডাকে-ডাকে কবুতর</a:t>
            </a:r>
          </a:p>
          <a:p>
            <a:r>
              <a:rPr lang="bn-BD" sz="2222" dirty="0">
                <a:latin typeface="NikoshBAN" panose="02000000000000000000" pitchFamily="2" charset="0"/>
                <a:cs typeface="NikoshBAN" panose="02000000000000000000" pitchFamily="2" charset="0"/>
              </a:rPr>
              <a:t>নিশিরাতে কুকুরের দল ডাকে জোরে।</a:t>
            </a:r>
          </a:p>
          <a:p>
            <a:r>
              <a:rPr lang="bn-BD" sz="2222" dirty="0">
                <a:latin typeface="NikoshBAN" panose="02000000000000000000" pitchFamily="2" charset="0"/>
                <a:cs typeface="NikoshBAN" panose="02000000000000000000" pitchFamily="2" charset="0"/>
              </a:rPr>
              <a:t>শহরের পাতি কাক ডাকে ঝাঁকে ঝাঁকে</a:t>
            </a:r>
          </a:p>
          <a:p>
            <a:r>
              <a:rPr lang="bn-BD" sz="2222" dirty="0">
                <a:latin typeface="NikoshBAN" panose="02000000000000000000" pitchFamily="2" charset="0"/>
                <a:cs typeface="NikoshBAN" panose="02000000000000000000" pitchFamily="2" charset="0"/>
              </a:rPr>
              <a:t>গান শুনি ঘুঘু আর টুনটুনিটির।</a:t>
            </a:r>
          </a:p>
          <a:p>
            <a:r>
              <a:rPr lang="bn-BD" sz="2222" dirty="0">
                <a:latin typeface="NikoshBAN" panose="02000000000000000000" pitchFamily="2" charset="0"/>
                <a:cs typeface="NikoshBAN" panose="02000000000000000000" pitchFamily="2" charset="0"/>
              </a:rPr>
              <a:t>দোয়েল চড়ুই মিলে কিচির মিচির</a:t>
            </a:r>
          </a:p>
          <a:p>
            <a:r>
              <a:rPr lang="bn-BD" sz="2222" dirty="0">
                <a:latin typeface="NikoshBAN" panose="02000000000000000000" pitchFamily="2" charset="0"/>
                <a:cs typeface="NikoshBAN" panose="02000000000000000000" pitchFamily="2" charset="0"/>
              </a:rPr>
              <a:t>ঘুম দেয়া মুশকিল হর্ণের হাঁকে।</a:t>
            </a:r>
          </a:p>
          <a:p>
            <a:r>
              <a:rPr lang="bn-BD" sz="2222" dirty="0">
                <a:latin typeface="NikoshBAN" panose="02000000000000000000" pitchFamily="2" charset="0"/>
                <a:cs typeface="NikoshBAN" panose="02000000000000000000" pitchFamily="2" charset="0"/>
              </a:rPr>
              <a:t>সিডি চলে, টিভি চলে, বাজে টেলিফোন</a:t>
            </a:r>
          </a:p>
          <a:p>
            <a:r>
              <a:rPr lang="bn-BD" sz="2222" dirty="0">
                <a:latin typeface="NikoshBAN" panose="02000000000000000000" pitchFamily="2" charset="0"/>
                <a:cs typeface="NikoshBAN" panose="02000000000000000000" pitchFamily="2" charset="0"/>
              </a:rPr>
              <a:t>ছোটদের হইচই ইশকুল মাঠে।</a:t>
            </a:r>
          </a:p>
          <a:p>
            <a:r>
              <a:rPr lang="bn-BD" sz="2222" dirty="0">
                <a:latin typeface="NikoshBAN" panose="02000000000000000000" pitchFamily="2" charset="0"/>
                <a:cs typeface="NikoshBAN" panose="02000000000000000000" pitchFamily="2" charset="0"/>
              </a:rPr>
              <a:t>দরজায় বেল বাজে, কান পেতে শোন।</a:t>
            </a:r>
          </a:p>
          <a:p>
            <a:r>
              <a:rPr lang="bn-BD" sz="2222" dirty="0">
                <a:latin typeface="NikoshBAN" panose="02000000000000000000" pitchFamily="2" charset="0"/>
                <a:cs typeface="NikoshBAN" panose="02000000000000000000" pitchFamily="2" charset="0"/>
              </a:rPr>
              <a:t>পল্লির সেই সুরে ভরে যায় মন</a:t>
            </a:r>
          </a:p>
          <a:p>
            <a:r>
              <a:rPr lang="bn-BD" sz="2222" dirty="0">
                <a:latin typeface="NikoshBAN" panose="02000000000000000000" pitchFamily="2" charset="0"/>
                <a:cs typeface="NikoshBAN" panose="02000000000000000000" pitchFamily="2" charset="0"/>
              </a:rPr>
              <a:t>শহুরে জীবন জ্বালা-শব্দদূষণ।</a:t>
            </a:r>
          </a:p>
          <a:p>
            <a:r>
              <a:rPr lang="bn-BD" sz="2222" dirty="0">
                <a:latin typeface="NikoshBAN" panose="02000000000000000000" pitchFamily="2" charset="0"/>
                <a:cs typeface="NikoshBAN" panose="02000000000000000000" pitchFamily="2" charset="0"/>
              </a:rPr>
              <a:t>গলিপথে ফেরিওলা হাঁকে আর হাঁটে </a:t>
            </a:r>
            <a:endParaRPr lang="en-US" sz="2222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2668" y="2623408"/>
            <a:ext cx="42332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6643">
              <a:defRPr/>
            </a:pPr>
            <a:endParaRPr lang="en-US" sz="1667" kern="0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7" descr="Writing-CatalinPet_2405246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944" y="337872"/>
            <a:ext cx="1340556" cy="1361718"/>
          </a:xfrm>
          <a:prstGeom prst="ellipse">
            <a:avLst/>
          </a:prstGeom>
          <a:ln w="76200" cap="rnd">
            <a:solidFill>
              <a:srgbClr val="1B55D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Writing-CatalinPet_2405246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8333" y="337873"/>
            <a:ext cx="1270000" cy="1361718"/>
          </a:xfrm>
          <a:prstGeom prst="ellipse">
            <a:avLst/>
          </a:prstGeom>
          <a:ln w="76200" cap="rnd">
            <a:solidFill>
              <a:srgbClr val="1B55D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196205" y="219373"/>
            <a:ext cx="7196667" cy="861774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IN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62164" y="2370189"/>
            <a:ext cx="47716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6600" dirty="0" err="1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বিতাটির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বক্তব্য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7" y="1828802"/>
            <a:ext cx="5480044" cy="32454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097627" y="169453"/>
            <a:ext cx="7337778" cy="861774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0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IN" sz="5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7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2778" y="393339"/>
            <a:ext cx="7831667" cy="1346202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148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8148" b="1" dirty="0">
                <a:latin typeface="NikoshBAN" pitchFamily="2" charset="0"/>
                <a:cs typeface="NikoshBAN" pitchFamily="2" charset="0"/>
              </a:rPr>
              <a:t>বাইকে ধন্যবাদ</a:t>
            </a:r>
            <a:endParaRPr lang="en-US" sz="8148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27" y="1652595"/>
            <a:ext cx="9560278" cy="452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1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86667" y="422181"/>
            <a:ext cx="4586111" cy="861774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000" b="1" dirty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IN" sz="5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907" y="3711222"/>
            <a:ext cx="5715000" cy="214392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33" dirty="0">
                <a:latin typeface="NikoshBAN" pitchFamily="2" charset="0"/>
                <a:cs typeface="NikoshBAN" pitchFamily="2" charset="0"/>
              </a:rPr>
              <a:t>ফাতেমা আক্তার</a:t>
            </a:r>
          </a:p>
          <a:p>
            <a:r>
              <a:rPr lang="bn-IN" sz="3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3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sz="333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r>
              <a:rPr lang="bn-IN" sz="3333" dirty="0">
                <a:latin typeface="NikoshBAN" pitchFamily="2" charset="0"/>
                <a:cs typeface="NikoshBAN" pitchFamily="2" charset="0"/>
              </a:rPr>
              <a:t>ধলিয়া সরকারি প্রাথমিক বিদ্যালয়</a:t>
            </a:r>
          </a:p>
          <a:p>
            <a:r>
              <a:rPr lang="bn-IN" sz="3333" dirty="0">
                <a:latin typeface="NikoshBAN" pitchFamily="2" charset="0"/>
                <a:cs typeface="NikoshBAN" pitchFamily="2" charset="0"/>
              </a:rPr>
              <a:t>মাটিরাঙ্গা, খাগড়াছড়ি।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20555" y="3539217"/>
            <a:ext cx="4797778" cy="2656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333" dirty="0"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r>
              <a:rPr lang="bn-IN" sz="3333" dirty="0">
                <a:latin typeface="NikoshBAN" pitchFamily="2" charset="0"/>
                <a:cs typeface="NikoshBAN" pitchFamily="2" charset="0"/>
              </a:rPr>
              <a:t>বিষয়ঃ বাংলা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  <a:p>
            <a:r>
              <a:rPr lang="bn-IN" sz="3333" dirty="0" smtClean="0">
                <a:latin typeface="NikoshBAN" pitchFamily="2" charset="0"/>
                <a:cs typeface="NikoshBAN" pitchFamily="2" charset="0"/>
              </a:rPr>
              <a:t>অধ্যায়-৯</a:t>
            </a:r>
            <a:r>
              <a:rPr lang="en-US" sz="3333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333" dirty="0" smtClean="0">
                <a:latin typeface="NikoshBAN" pitchFamily="2" charset="0"/>
                <a:cs typeface="NikoshBAN" pitchFamily="2" charset="0"/>
              </a:rPr>
              <a:t>শব্দ দূষণ।</a:t>
            </a:r>
            <a:endParaRPr lang="bn-IN" sz="3333" dirty="0">
              <a:latin typeface="NikoshBAN" pitchFamily="2" charset="0"/>
              <a:cs typeface="NikoshBAN" pitchFamily="2" charset="0"/>
            </a:endParaRPr>
          </a:p>
          <a:p>
            <a:r>
              <a:rPr lang="en-US" sz="3333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333" dirty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3333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  <a:p>
            <a:r>
              <a:rPr lang="en-US" sz="3333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33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dirty="0" smtClean="0">
                <a:latin typeface="NikoshBAN" pitchFamily="2" charset="0"/>
                <a:cs typeface="NikoshBAN" pitchFamily="2" charset="0"/>
              </a:rPr>
              <a:t>02/09/২০২1</a:t>
            </a:r>
            <a:r>
              <a:rPr lang="bn-IN" sz="3333" dirty="0" smtClean="0">
                <a:latin typeface="NikoshBAN" pitchFamily="2" charset="0"/>
                <a:cs typeface="NikoshBAN" pitchFamily="2" charset="0"/>
              </a:rPr>
              <a:t>ইং</a:t>
            </a:r>
            <a:endParaRPr lang="bn-IN" sz="3333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111" y="1108935"/>
            <a:ext cx="1763889" cy="2197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3851"/>
          <a:stretch/>
        </p:blipFill>
        <p:spPr>
          <a:xfrm>
            <a:off x="1464119" y="587137"/>
            <a:ext cx="3133714" cy="304048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450951" y="1446626"/>
            <a:ext cx="528098" cy="4533259"/>
            <a:chOff x="5838091" y="1291883"/>
            <a:chExt cx="689318" cy="4377396"/>
          </a:xfrm>
        </p:grpSpPr>
        <p:grpSp>
          <p:nvGrpSpPr>
            <p:cNvPr id="15" name="Group 14"/>
            <p:cNvGrpSpPr/>
            <p:nvPr/>
          </p:nvGrpSpPr>
          <p:grpSpPr>
            <a:xfrm>
              <a:off x="5838091" y="1828800"/>
              <a:ext cx="239151" cy="3221502"/>
              <a:chOff x="5751342" y="1561514"/>
              <a:chExt cx="241495" cy="3697458"/>
            </a:xfrm>
            <a:solidFill>
              <a:srgbClr val="002060"/>
            </a:solidFill>
          </p:grpSpPr>
          <p:cxnSp>
            <p:nvCxnSpPr>
              <p:cNvPr id="24" name="Straight Connector 23"/>
              <p:cNvCxnSpPr/>
              <p:nvPr/>
            </p:nvCxnSpPr>
            <p:spPr>
              <a:xfrm flipH="1">
                <a:off x="5866228" y="1744394"/>
                <a:ext cx="14067" cy="3348111"/>
              </a:xfrm>
              <a:prstGeom prst="line">
                <a:avLst/>
              </a:prstGeom>
              <a:grpFill/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5753686" y="1561514"/>
                <a:ext cx="239151" cy="43609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51342" y="4822874"/>
                <a:ext cx="239151" cy="43609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016284" y="1291883"/>
              <a:ext cx="286043" cy="4377396"/>
              <a:chOff x="5751342" y="1561514"/>
              <a:chExt cx="241495" cy="3697458"/>
            </a:xfrm>
            <a:solidFill>
              <a:srgbClr val="002060"/>
            </a:solidFill>
          </p:grpSpPr>
          <p:cxnSp>
            <p:nvCxnSpPr>
              <p:cNvPr id="21" name="Straight Connector 20"/>
              <p:cNvCxnSpPr/>
              <p:nvPr/>
            </p:nvCxnSpPr>
            <p:spPr>
              <a:xfrm flipH="1">
                <a:off x="5866228" y="1744394"/>
                <a:ext cx="14067" cy="3348111"/>
              </a:xfrm>
              <a:prstGeom prst="line">
                <a:avLst/>
              </a:prstGeom>
              <a:grpFill/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5753686" y="1561514"/>
                <a:ext cx="239151" cy="43609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751342" y="4822874"/>
                <a:ext cx="239151" cy="43609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260123" y="1842868"/>
              <a:ext cx="267286" cy="3179298"/>
              <a:chOff x="5751342" y="1561514"/>
              <a:chExt cx="241495" cy="3697458"/>
            </a:xfrm>
            <a:solidFill>
              <a:srgbClr val="002060"/>
            </a:solidFill>
          </p:grpSpPr>
          <p:cxnSp>
            <p:nvCxnSpPr>
              <p:cNvPr id="18" name="Straight Connector 17"/>
              <p:cNvCxnSpPr/>
              <p:nvPr/>
            </p:nvCxnSpPr>
            <p:spPr>
              <a:xfrm flipH="1">
                <a:off x="5866228" y="1744394"/>
                <a:ext cx="14067" cy="3348111"/>
              </a:xfrm>
              <a:prstGeom prst="line">
                <a:avLst/>
              </a:prstGeom>
              <a:grpFill/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5753686" y="1561514"/>
                <a:ext cx="239151" cy="43609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751342" y="4822874"/>
                <a:ext cx="239151" cy="43609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2458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c 24"/>
          <p:cNvSpPr/>
          <p:nvPr/>
        </p:nvSpPr>
        <p:spPr>
          <a:xfrm>
            <a:off x="-2432680" y="1019582"/>
            <a:ext cx="4921047" cy="5394960"/>
          </a:xfrm>
          <a:prstGeom prst="arc">
            <a:avLst>
              <a:gd name="adj1" fmla="val 16163812"/>
              <a:gd name="adj2" fmla="val 5484957"/>
            </a:avLst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3490" y="855888"/>
            <a:ext cx="7909293" cy="11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66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704" dirty="0">
                <a:latin typeface="NikoshBAN" panose="02000000000000000000" pitchFamily="2" charset="0"/>
                <a:cs typeface="NikoshBAN" panose="02000000000000000000" pitchFamily="2" charset="0"/>
              </a:rPr>
              <a:t>ই পাঠ শেষে শিক্ষার্থীরা</a:t>
            </a:r>
            <a:r>
              <a:rPr lang="bn-IN" sz="3704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296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4040" y="147246"/>
            <a:ext cx="2601920" cy="861774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000" dirty="0">
                <a:ln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IN" sz="5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 rot="3000000">
            <a:off x="0" y="1839036"/>
            <a:ext cx="477672" cy="4396854"/>
            <a:chOff x="109182" y="2084695"/>
            <a:chExt cx="507242" cy="4396854"/>
          </a:xfrm>
        </p:grpSpPr>
        <p:sp>
          <p:nvSpPr>
            <p:cNvPr id="22" name="Isosceles Triangle 21"/>
            <p:cNvSpPr/>
            <p:nvPr/>
          </p:nvSpPr>
          <p:spPr>
            <a:xfrm flipH="1">
              <a:off x="109182" y="2084695"/>
              <a:ext cx="504967" cy="219729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 flipH="1" flipV="1">
              <a:off x="111457" y="4284259"/>
              <a:ext cx="504967" cy="219729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0" y="3737753"/>
            <a:ext cx="508000" cy="5353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798820" y="1858780"/>
            <a:ext cx="974361" cy="884419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১</a:t>
            </a:r>
            <a:r>
              <a:rPr lang="bn-I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.১.১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4086" y="1786448"/>
            <a:ext cx="8585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948721" y="3162925"/>
            <a:ext cx="974361" cy="884419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১.১.২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04046" y="3330436"/>
            <a:ext cx="895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বলতে 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815548" y="4422099"/>
            <a:ext cx="1032584" cy="884419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২.২.৪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9096" y="4589610"/>
            <a:ext cx="9088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শব্দদূষণ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পল্লি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শান্তিময়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6396335"/>
            <a:ext cx="333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Fatema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 </a:t>
            </a:r>
            <a:r>
              <a:rPr lang="en-US" sz="24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Akter</a:t>
            </a:r>
            <a:endParaRPr lang="en-US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4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40" y="1517385"/>
            <a:ext cx="3341909" cy="3111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68" y="1517385"/>
            <a:ext cx="3515348" cy="3111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93" y="1517385"/>
            <a:ext cx="3394828" cy="3111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22500" y="254000"/>
            <a:ext cx="6985000" cy="776238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44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444" b="1" dirty="0">
                <a:latin typeface="NikoshBAN" panose="02000000000000000000" pitchFamily="2" charset="0"/>
                <a:cs typeface="NikoshBAN" panose="02000000000000000000" pitchFamily="2" charset="0"/>
              </a:rPr>
              <a:t>সো কিছু ছবি দেখি </a:t>
            </a:r>
            <a:endParaRPr lang="en-US" sz="444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1303" y="4981222"/>
            <a:ext cx="7340311" cy="6052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33" b="1" dirty="0">
                <a:latin typeface="NikoshBAN" pitchFamily="2" charset="0"/>
                <a:cs typeface="NikoshBAN" pitchFamily="2" charset="0"/>
              </a:rPr>
              <a:t> ছবি দেখে তোমরা কী বুঝতে পার</a:t>
            </a:r>
            <a:r>
              <a:rPr lang="bn-IN" sz="3333" b="1" dirty="0">
                <a:latin typeface="NikoshBAN" pitchFamily="2" charset="0"/>
                <a:cs typeface="NikoshBAN" pitchFamily="2" charset="0"/>
              </a:rPr>
              <a:t>লে?</a:t>
            </a:r>
            <a:endParaRPr lang="bn-BD" sz="3333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4514" y="5016979"/>
            <a:ext cx="5573889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33" b="1" dirty="0">
                <a:latin typeface="NikoshBAN" pitchFamily="2" charset="0"/>
                <a:cs typeface="NikoshBAN" pitchFamily="2" charset="0"/>
              </a:rPr>
              <a:t>এখানে শব্দ দুষণ হচ্ছে।</a:t>
            </a:r>
            <a:endParaRPr lang="en-US" sz="3333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78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allAtOnce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55" y="1534410"/>
            <a:ext cx="7337778" cy="3880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33889" y="554236"/>
            <a:ext cx="5785556" cy="8617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5000" dirty="0">
                <a:latin typeface="NikoshBAN" pitchFamily="2" charset="0"/>
                <a:cs typeface="NikoshBAN" pitchFamily="2" charset="0"/>
              </a:rPr>
              <a:t>টিতে কি দেখতে</a:t>
            </a:r>
            <a:r>
              <a:rPr lang="bn-BD" sz="5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000" dirty="0">
                <a:latin typeface="NikoshBAN" pitchFamily="2" charset="0"/>
                <a:cs typeface="NikoshBAN" pitchFamily="2" charset="0"/>
              </a:rPr>
              <a:t>পাচ্ছ?</a:t>
            </a:r>
            <a:endParaRPr lang="bn-BD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2222" y="5545667"/>
            <a:ext cx="5715000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33" b="1" dirty="0">
                <a:latin typeface="NikoshBAN" pitchFamily="2" charset="0"/>
                <a:cs typeface="NikoshBAN" pitchFamily="2" charset="0"/>
              </a:rPr>
              <a:t>শব্দ দুষণের কারণে ঘুমের ব্যাঘাত ঘটছে।</a:t>
            </a:r>
            <a:endParaRPr lang="en-US" sz="3333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9445" y="669065"/>
            <a:ext cx="3951111" cy="92333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09" r="-1"/>
          <a:stretch/>
        </p:blipFill>
        <p:spPr>
          <a:xfrm>
            <a:off x="1316632" y="1652789"/>
            <a:ext cx="8796737" cy="387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23131" y="4457140"/>
            <a:ext cx="2799663" cy="107721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শব্দদূষণ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সুকুমার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বড়ুয়া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0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49990" y="425462"/>
            <a:ext cx="2848556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0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50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978" y="826024"/>
            <a:ext cx="3316111" cy="11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33" dirty="0">
                <a:latin typeface="NikoshBAN" pitchFamily="2" charset="0"/>
                <a:cs typeface="NikoshBAN" pitchFamily="2" charset="0"/>
              </a:rPr>
              <a:t>শব্দ দুষণ </a:t>
            </a:r>
          </a:p>
          <a:p>
            <a:pPr algn="ctr"/>
            <a:r>
              <a:rPr lang="bn-IN" sz="3333" dirty="0">
                <a:latin typeface="NikoshBAN" pitchFamily="2" charset="0"/>
                <a:cs typeface="NikoshBAN" pitchFamily="2" charset="0"/>
              </a:rPr>
              <a:t>সুকুমার রায়।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333" y="2464920"/>
            <a:ext cx="5944017" cy="373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963" dirty="0">
                <a:latin typeface="NikoshBAN" pitchFamily="2" charset="0"/>
                <a:cs typeface="NikoshBAN" pitchFamily="2" charset="0"/>
              </a:rPr>
              <a:t>গরু ডাকে,হাস ডাকে,ডাকে কবুতর</a:t>
            </a:r>
          </a:p>
          <a:p>
            <a:r>
              <a:rPr lang="bn-IN" sz="2963" dirty="0">
                <a:latin typeface="NikoshBAN" pitchFamily="2" charset="0"/>
                <a:cs typeface="NikoshBAN" pitchFamily="2" charset="0"/>
              </a:rPr>
              <a:t>গাছে ডাকে শত পাখি সারা দিনভর।</a:t>
            </a:r>
          </a:p>
          <a:p>
            <a:r>
              <a:rPr lang="bn-IN" sz="2963" dirty="0">
                <a:latin typeface="NikoshBAN" pitchFamily="2" charset="0"/>
                <a:cs typeface="NikoshBAN" pitchFamily="2" charset="0"/>
              </a:rPr>
              <a:t>মোরগের ডাক শুনি প্রতিদিন ভোরে</a:t>
            </a:r>
          </a:p>
          <a:p>
            <a:r>
              <a:rPr lang="bn-IN" sz="2963" dirty="0">
                <a:latin typeface="NikoshBAN" pitchFamily="2" charset="0"/>
                <a:cs typeface="NikoshBAN" pitchFamily="2" charset="0"/>
              </a:rPr>
              <a:t>নিশিরাতে কুকুরের দল ডাকে জোরে।</a:t>
            </a:r>
          </a:p>
          <a:p>
            <a:r>
              <a:rPr lang="bn-IN" sz="2963" dirty="0">
                <a:latin typeface="NikoshBAN" pitchFamily="2" charset="0"/>
                <a:cs typeface="NikoshBAN" pitchFamily="2" charset="0"/>
              </a:rPr>
              <a:t>দোয়েল চড়ুই মিলে কিচির মিচির </a:t>
            </a:r>
          </a:p>
          <a:p>
            <a:r>
              <a:rPr lang="bn-IN" sz="2963" dirty="0">
                <a:latin typeface="NikoshBAN" pitchFamily="2" charset="0"/>
                <a:cs typeface="NikoshBAN" pitchFamily="2" charset="0"/>
              </a:rPr>
              <a:t>গান শুনি ঘুঘু আর টুনটুনিটির।</a:t>
            </a:r>
          </a:p>
          <a:p>
            <a:r>
              <a:rPr lang="bn-IN" sz="2963" dirty="0">
                <a:latin typeface="NikoshBAN" pitchFamily="2" charset="0"/>
                <a:cs typeface="NikoshBAN" pitchFamily="2" charset="0"/>
              </a:rPr>
              <a:t>শহরের পাতি কাক ডাকে আর ডাকে</a:t>
            </a:r>
          </a:p>
          <a:p>
            <a:r>
              <a:rPr lang="bn-IN" sz="2963" dirty="0">
                <a:latin typeface="NikoshBAN" pitchFamily="2" charset="0"/>
                <a:cs typeface="NikoshBAN" pitchFamily="2" charset="0"/>
              </a:rPr>
              <a:t>ঘুম দেয়া মুশকিল হর্ণের হাঁকে।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423334" y="1980458"/>
            <a:ext cx="4630064" cy="40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সিডি চলে,টিভিচলে, বাজে টেলিফোন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দরজায় বেল বাজে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কান পেতে শোন। 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গলিপথে ফেরিওয়ালা হাঁকে আর হাটে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ছোটদের হইচই ইসকুল মাঠে।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পল্লীর সেই সুরে ভরে যায় মন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শহুরে জীবনজ্বালা -শব্দদুষণ</a:t>
            </a:r>
            <a:r>
              <a:rPr lang="bn-IN" sz="3333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23334" y="762777"/>
            <a:ext cx="4374444" cy="5442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212" y="1562636"/>
            <a:ext cx="5715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952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2" grpId="2"/>
      <p:bldP spid="3" grpId="0"/>
      <p:bldP spid="3" grpId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8638" y="297685"/>
            <a:ext cx="42333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1362735"/>
            <a:ext cx="6985001" cy="4801902"/>
          </a:xfrm>
          <a:prstGeom prst="rect">
            <a:avLst/>
          </a:prstGeom>
          <a:noFill/>
          <a:ln w="571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4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334" y="387837"/>
            <a:ext cx="33866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492" y="1390476"/>
            <a:ext cx="2743438" cy="22740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359" y="4700789"/>
            <a:ext cx="6349283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প্রমিত উচ্চারণে আবৃত্তি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608</Words>
  <Application>Microsoft Office PowerPoint</Application>
  <PresentationFormat>Custom</PresentationFormat>
  <Paragraphs>127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Blackadder ITC</vt:lpstr>
      <vt:lpstr>Calibri</vt:lpstr>
      <vt:lpstr>Calibri Light</vt:lpstr>
      <vt:lpstr>NikoshBAN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account</cp:lastModifiedBy>
  <cp:revision>33</cp:revision>
  <dcterms:created xsi:type="dcterms:W3CDTF">2020-04-11T11:27:50Z</dcterms:created>
  <dcterms:modified xsi:type="dcterms:W3CDTF">2021-09-05T13:07:51Z</dcterms:modified>
</cp:coreProperties>
</file>