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2" r:id="rId2"/>
    <p:sldId id="300" r:id="rId3"/>
    <p:sldId id="299" r:id="rId4"/>
    <p:sldId id="301" r:id="rId5"/>
    <p:sldId id="266" r:id="rId6"/>
    <p:sldId id="282" r:id="rId7"/>
    <p:sldId id="303" r:id="rId8"/>
    <p:sldId id="293" r:id="rId9"/>
    <p:sldId id="281" r:id="rId10"/>
    <p:sldId id="291" r:id="rId11"/>
    <p:sldId id="284" r:id="rId12"/>
    <p:sldId id="285" r:id="rId13"/>
    <p:sldId id="294" r:id="rId14"/>
    <p:sldId id="297" r:id="rId15"/>
    <p:sldId id="296" r:id="rId16"/>
    <p:sldId id="295" r:id="rId17"/>
    <p:sldId id="29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6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3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7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9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3B0D-4BB6-414A-99B0-E96B9BCA81CA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FBB5-C1C7-404D-83A0-9358C0E74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4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940159"/>
            <a:ext cx="11706895" cy="57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3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জন্মকথা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থেকে এক শ বছর আগেও কারও কোনো স্পষ্ট ধারণা ছিল না বাংলা ভাষার ইতিহাস সম্পর্কে।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কেউ জানত না কত বয়স এ ভাষার।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অনেক শব্দ ব্যবহৃত হয় বাংলা ভাষায়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লোক মনে করতেন ওই সংস্কৃত ভাষাই বাংলার জননী।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সংস্কৃতের মেয়ে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দুষ্টু মেয়ে, যে মায়ের কথামতো চলেনি। না চলে চলে অন্য রকম হয়ে গেছে।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তবে উনিশ শতকেই আরেক দল লোক ছিলেন, যাঁরা মনে করতেন বাংলার সাথে সংস্কৃতের সম্পর্ক বেশ দূরের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মতে, বাংলা ঠিক সংস্কৃতের কন্যা নয়। অর্থাৎ সরাসরি সংস্কৃত ভাষা থেকে উৎপত্তি ঘটেনি বাংলার। ঘটেছে অন্য কোনো ভাষা থেকে।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 ছিল সমাজের উঁচুশ্রেণির মানুষের লেখার ভাষা। তা কথ্য ছিল না</a:t>
            </a: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কথা বলত মানুষেরা নানা রকম ‘প্রাকৃত’ ভাষায়।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 ভাষা হচ্ছে সাধারণ মানুষের দৈনন্দিন জীবনের কথ্য ভাষা।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তাঁরা বিশ্বাস করতেন যে, সংস্কৃত থেকে নয়, প্রাকৃত ভাষা থেকেই উদ্ভব ঘটেছে বাংলা ভাষার।</a:t>
            </a: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জন্মকথা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উৎপত্তি নিয়ে পণ্ডিতদের মধ্যে মতভেদ রয়েছে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ধারণা সংস্কৃত ভাষা থেকেই বাংলা ভাষার উদ্ভব, তবে আধুনিক ভাষাবিদগণ এ মতের বিরোধী । তাঁদের মতে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মানুষের মুখের ভাষা তথা প্রাকৃত ভাষা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থেকেই বাংলা ভাষার উৎপত্তি।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 শব্দের শাব্দিক অর্থ </a:t>
            </a:r>
            <a:r>
              <a:rPr lang="as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স্বাভাবিক।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 ভাষা থেকে সৃষ্ট ভাষাকে দুভাগে ভাগ করা যায় </a:t>
            </a:r>
            <a:r>
              <a:rPr lang="as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১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অপভ্রংশ ও </a:t>
            </a:r>
            <a:r>
              <a:rPr lang="as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 যুগে অপভ্রংশ ভাষা থেকে নতুন নতুন ভাষা সৃষ্টি হতে থাকে । এভাবেই অপভ্র্রংশ ভাষা থেকে সৃষ্টি হয় বাংলা ভাষা ।</a:t>
            </a: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উৎপত্তি সম্পর্কে ভাষাতাত্ত্বিকগনের অভিমত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জর্জ আব্রাহাম গ্রিয়ারসন এর মতে-মাগধী প্রাকৃতের কোনো পূর্বাঞ্চলীয় রূপ থেকে জন্ম নিয়েছে বাংলা ভাষা।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ডক্টর সুনীতিকুমার চট্টোপাধ্যায় এর মতে-পূর্ব মাগধী অপভ্রংশ থেকে উদ্ভব হয়েছে বাংলা,আসামি ও ওড়িয়া ভাষা। তাই বাংলার সাথে খুব ঘনিষ্ঠ সম্পর্ক আসামি ও ওড়িয়ার। আরও কয়েকটি ভাষার ঘনিষ্ঠ আত্মীয়তা রয়েছে বাংলার সঙ্গে;কেননা সেগুলোও জন্মেছিল মাগধী অপভ্রংশের অন্য দুটি শাখা থেকে। ওই ভাষাগুলো হচ্ছে-মৈথিলি,মাগধি ,ভোজপুরিয়া।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ডক্টর মুহম্মদ শহীদুল্লাহ্ এর মতে-গৌড়ী প্রাকৃতের পরিণত অবস্থা গৌড়ী অপভ্রংশ থেকে উৎপত্তি হয়েছে বাংলা ভাষার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 কোন গ্রামে জন্মগ্রহণ করেন?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বৈশিষ্ট্য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ড. সুনীতিকুমার চট্টোপাধ্যায়ের মতে পূর্ব-মাগধী অপভ্রংশ থেকে উদ্ভূত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কোন কোন পরিবর্তন ঘটে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শ্লোক বলতে 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 ভাষা কী হিসেবে ব্যবহৃত হত?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3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োড়ায়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।‘ভাষার ধর্মই বদলে যাওয়া ‘-ব্যাখ্যা কর।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২।’বাংলা ঠিক সংস্কৃতের মেয়ে নয়’।–কেন?-ব্যাখ্যা কর।</a:t>
            </a: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হুমায়ুন আজাদের কাব্যগ্রন্থ?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অলৌকিক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ইস্টিমার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লালনীল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দীপাবলি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কতো নদী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সরোবর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বাক্যতত্ত্ব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উত্তর: (ক) অলৌকিক ইস্টিমার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অপভ্রংশ থেকে উৎপন্ন অন্যতম ভাষা হলো-</a:t>
            </a:r>
          </a:p>
          <a:p>
            <a:pPr marL="0" indent="0" algn="just">
              <a:buNone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গুজরাটি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উর্দু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প্রাকৃত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উত্তর: (ঘ) প্রাকৃত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সুনীতিকুমার চট্টোপাধ্যায় ছিলেন একজন-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নাট্যকার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ঔপন্যাসিক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কবি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উত্তর: (খ) গবেষক</a:t>
            </a: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1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ড. মুহম্মদ শহীদুল্লাহ্‌র মতে, বাংলা ভাষার জন্ম হয়-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মাগধী প্রাকৃত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পূর্ব মাগধী প্রাকৃত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গৌড়ী প্রাকৃত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ওড়িয়া থেকে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উত্তর: (গ) গৌড়ী প্রাকৃত থেকে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উঁচু শ্রেণির মানুষের লেখার ভাষা ছিল?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মৈথিলি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উত্তর: (খ) সংস্কৃত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অনেকেই কোন ভাষাকে বাংলার জননী মনে করত?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গুজরাটি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l-GR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ঘ) মারাঠি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উত্তর: (গ) সংস্কৃত</a:t>
            </a: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algn="just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উৎপত্তি সম্পর্কে ভাষাতাত্ত্বিকগনের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ামত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940159"/>
            <a:ext cx="10689465" cy="42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সবাইকে ধন্যবাদ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056067"/>
            <a:ext cx="11475076" cy="5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940159"/>
            <a:ext cx="4327302" cy="56924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বিলকিস আকতার</a:t>
            </a:r>
          </a:p>
          <a:p>
            <a:pPr marL="0" indent="0" algn="just">
              <a:buNone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(বাংলা) </a:t>
            </a:r>
          </a:p>
          <a:p>
            <a:pPr marL="0" indent="0" algn="just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অংকুর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সোসাইটি বালিকা উচ্চ বিদ্যালয়  </a:t>
            </a:r>
          </a:p>
          <a:p>
            <a:pPr marL="0" indent="0" algn="just">
              <a:buNone/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নাসিরাবাদ,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8030839" y="4443211"/>
            <a:ext cx="3907876" cy="2189410"/>
          </a:xfrm>
          <a:prstGeom prst="heptagon">
            <a:avLst/>
          </a:prstGeom>
          <a:solidFill>
            <a:srgbClr val="C096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শ্রেণি:৮ম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839" y="347730"/>
            <a:ext cx="3907875" cy="4095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2" y="862886"/>
            <a:ext cx="2279561" cy="57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algn="just"/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862887"/>
            <a:ext cx="11706894" cy="576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82" y="1030309"/>
            <a:ext cx="4855335" cy="20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04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298879" y="734096"/>
            <a:ext cx="6671255" cy="1339403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জন্মকথা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3820" y="2073499"/>
            <a:ext cx="6400800" cy="955297"/>
          </a:xfrm>
          <a:prstGeom prst="ellipse">
            <a:avLst/>
          </a:prstGeom>
          <a:solidFill>
            <a:srgbClr val="C096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3106069"/>
            <a:ext cx="11706894" cy="34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218941"/>
            <a:ext cx="11732653" cy="811369"/>
          </a:xfr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just"/>
            <a:r>
              <a:rPr lang="en-US" sz="8000" dirty="0" smtClean="0"/>
              <a:t>                      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442434"/>
            <a:ext cx="11590986" cy="5190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.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360608" y="1184856"/>
            <a:ext cx="11590986" cy="5331854"/>
          </a:xfrm>
          <a:prstGeom prst="verticalScroll">
            <a:avLst/>
          </a:prstGeom>
          <a:solidFill>
            <a:srgbClr val="C096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পাঠশেষে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–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উৎপত্তি সম্পর্কে জানতে পারবে।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ধর্ম ও বৈশিষ্ট্য সম্পর্কে জানতে পারবে।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 যে সাধারণ মানুষের কথ্যভাষা সে সম্পর্কে সম্যক ধারণা লাভ করতে পারবে।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বাংলার প্রতি গভীর মমত্ববোধ জাগ্রত হবে।</a:t>
            </a:r>
          </a:p>
        </p:txBody>
      </p:sp>
    </p:spTree>
    <p:extLst>
      <p:ext uri="{BB962C8B-B14F-4D97-AF65-F5344CB8AC3E}">
        <p14:creationId xmlns:p14="http://schemas.microsoft.com/office/powerpoint/2010/main" val="348449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218942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লেখক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(হুমায়ুন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901522"/>
            <a:ext cx="10547797" cy="569246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:২৪ এপ্রিল ,১৯৪৭ খ্রিঃ। মুন্সীগঞ্জ জেলার শ্রীনগর থানার রাড়িখাল গ্রামে।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কর্মজীবন:তিনি  ঢাকা বিশ্ববিদ্যালয়ের বাংলা বিভাগে অধ্যাপক হিসেবে নিয়োজিত ছিলেন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ওসাহিত্যের একজন গবেষক হিসেবেও তিনি খ্যাতি অর্জন করেছেন।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শত্রুমিত্র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শিল্পকলার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বিমান বিকীরণ ও অন্যান্য প্রবন্ধ ইত্যাদি।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গবেষণাগ্রন্থ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রাহমান:নিঃসঙ্গ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শেরপা,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পাঠ্য গ্রন্থ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নীল দীপাবলি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কতো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 সরোবর।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অলৌকিক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ইস্টিমার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জ্বলো 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চিতাবাঘ ইত্যাদি।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ছাপ্পান্ন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বর্গমাইল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জাদুকরের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 ইত্যাদি।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অবদানের জন্য  ১৯৮৭ খ্রি: তিনি বাংলা একাডেমি পুরস্কার লাভ করেন।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আগস্ট ২০০৪খ্রি: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জার্মানির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মিউনিখ শহরে তিনি মৃত্যুবরণ করেন।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616" y="218942"/>
            <a:ext cx="1159097" cy="20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‘বাংলা ভাষার জন্মকথা’ প্রবন্ধটি হুমায়ুন আজাদের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‘কতো নদী সরোবর বা বাঙলা ভাষার জীবনী’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গ্রন্থ থেকে সংকলন করা হয়েছে। এ প্রবন্ধে লেখক বাংলা ভাষার উৎপত্তি সম্পর্কে আলোচনা করেছেন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ধর্মই হচ্ছে বদলে যাওয়া। মানুষের মুখে মুখে বদলে যায় ভাষার ধ্বনি। শব্দেরও বদল ঘটে এবং সে সঙ্গে শব্দের অর্থেরও। 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ধারণা করা হতো বাংলা এসেছে সংস্কৃত থেকে।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তখনকার দিনে সংস্কৃত ছিল </a:t>
            </a: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লেখার ভাষা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সাধারণ মানুষ কথা বলত প্রাকৃত ভাষায় আর এ প্রাকৃত থেকে বাংলা ভাষার জন্ম।এ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 ভাষাগুলোর বিকৃত রূপ হচ্ছে অপভ্রংশ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ইন্দো-ইউরোপীয় ভাষাবংশের একটি হচ্ছে প্রাচীন ভারতীয় আর্যভাষা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ডক্টর সুনীতিকুমার চট্টোপাধ্যায় মনে করেন,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পূর্ব-মাগধী অপ্ভ্রংশ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বাংলা ভাষার উৎপত্তি হয়েছে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ডক্টর মুহম্মদ শহীদুল্লাহর মতে গৌড়ী প্রাকৃতের পরিবর্তিত রূপ গৌড়ী অপভ্রংশ। গৌড়ী অপভ্রংশ থেকেই জন্ম নিয়েছে বাংলা ভাষা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17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–	বৃক্ষ, গাছ।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ভাষাতাত্ত্বিক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	ভাষার উৎপত্তি ও ক্রমবিকাশ সম্পর্কে যাঁরা গবেষণা করেন।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	একশ বছর।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শ্লোক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	সংস্কৃত ভাষায় রচিত দুই চরণে অন্ত্যমিলযুক্ত এবং প্রায়শই চার লাইনে বিভক্ত কবিতা বা কবিতাংশ 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দুর্বোধ্য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	যা বোঝা কঠিন, সহজে বোঝা যায় না এমন।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বিধিবদ্ধ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	নিয়ম দ্বারা শাসিত, নিয়মের অধীন।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ঘনিষ্ঠ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–	নিকট, নিবিড়, খুব কাছের।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উদ্ভূত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	উৎপন্ন, জাত।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	সূচনা, শুরু, জন্ম।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–	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অভ্যুদয়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উৎপত্তি ।</a:t>
            </a:r>
          </a:p>
          <a:p>
            <a:pPr marL="0" indent="0" algn="just">
              <a:buNone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96B8"/>
            </a:gs>
            <a:gs pos="60195">
              <a:schemeClr val="accent4">
                <a:lumMod val="20000"/>
                <a:lumOff val="80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180306"/>
            <a:ext cx="11706895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জন্মকথা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940159"/>
            <a:ext cx="11706895" cy="56924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এসেছে আমাদের বাংলা ভাষা ? ভাষা কি জন্ম নেয় মানুষের মতো 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 যেমন বীজ থেকে গাছ জন্মে তেমনভাবে জন্ম নেয় ভাষা 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না, ভাষা মানুষ বা তরুর মতো জন্ম নেয় না।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ভাষাও মানুষ বা তরুর মতো জন্ম নেয়নি, কোনো কল্পিত স্বর্গ থেকেও আসেনি।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যে বাংলা ভাষা বলি এক হাজার বছর আগে তা ঠিক এমন ছিল না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বছর পরও ঠিক এমন থাকবে না।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ধর্মই বদলে যাওয়া।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আগেও এদেশে ভাষা ছিল।সে ভাষায় এদেশের মানুষ কথা বলত, গান গাইত, কবিতা বানাত।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মুখে মুখে বদলে যায় ভাষার ধ্বনি</a:t>
            </a: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 যায় শব্দের, বদল ঘটে অর্থের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অনেকদিন কেটে গেলে মনে হয়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ভাষা হয়ে উঠেছে। আর সে ভাষার বদল ঘটেই জন্ম হয়েছে বাংলা ভাষার।</a:t>
            </a:r>
          </a:p>
          <a:p>
            <a:pPr algn="just"/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7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1148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আজকের ক্লাসে সবাইকে স্বাগত</vt:lpstr>
      <vt:lpstr> পরিচিতি</vt:lpstr>
      <vt:lpstr>ছবিটি দেখে আজকের পাঠ শিরোনামটি বলার চেষ্টা কর</vt:lpstr>
      <vt:lpstr>আমাদের আজকের পাঠ</vt:lpstr>
      <vt:lpstr>                       শিখনফল</vt:lpstr>
      <vt:lpstr>লেখক পরিচিতি (হুমায়ুন আজাদ)</vt:lpstr>
      <vt:lpstr>পাঠ পরিচিতি</vt:lpstr>
      <vt:lpstr>শব্দার্থ</vt:lpstr>
      <vt:lpstr>বাংলা ভাষার জন্মকথা</vt:lpstr>
      <vt:lpstr>বাংলা ভাষার জন্মকথা</vt:lpstr>
      <vt:lpstr>বাংলা ভাষার জন্মকথা</vt:lpstr>
      <vt:lpstr>বাংলা ভাষার উৎপত্তি সম্পর্কে ভাষাতাত্ত্বিকগনের অভিমত</vt:lpstr>
      <vt:lpstr>একক কাজ</vt:lpstr>
      <vt:lpstr>জোড়ায় কাজ</vt:lpstr>
      <vt:lpstr>মূল্যায়ন</vt:lpstr>
      <vt:lpstr>মূল্যায়ন</vt:lpstr>
      <vt:lpstr>বাড়ির কাজ</vt:lpstr>
      <vt:lpstr>আজকের ক্লাসে অংশগ্রহণের জন্য 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115</cp:revision>
  <dcterms:created xsi:type="dcterms:W3CDTF">2020-09-07T18:42:39Z</dcterms:created>
  <dcterms:modified xsi:type="dcterms:W3CDTF">2021-09-05T06:35:46Z</dcterms:modified>
</cp:coreProperties>
</file>