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y PC" initials="MP" lastIdx="1" clrIdx="0">
    <p:extLst>
      <p:ext uri="{19B8F6BF-5375-455C-9EA6-DF929625EA0E}">
        <p15:presenceInfo xmlns:p15="http://schemas.microsoft.com/office/powerpoint/2012/main" userId="My P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9-04T21:25:44.458" idx="1">
    <p:pos x="7578" y="224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2194F-F1EF-4E2C-A981-B3235238E9C7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AF56F-706C-4530-8BC2-07A2BD7B7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AF56F-706C-4530-8BC2-07A2BD7B78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43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7EA7-CC43-4291-A8BA-4443114B03A9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FB6E-1E4F-439C-BA71-541147CDD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36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7EA7-CC43-4291-A8BA-4443114B03A9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FB6E-1E4F-439C-BA71-541147CDD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7EA7-CC43-4291-A8BA-4443114B03A9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FB6E-1E4F-439C-BA71-541147CDD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7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7EA7-CC43-4291-A8BA-4443114B03A9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FB6E-1E4F-439C-BA71-541147CDD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2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7EA7-CC43-4291-A8BA-4443114B03A9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FB6E-1E4F-439C-BA71-541147CDD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18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7EA7-CC43-4291-A8BA-4443114B03A9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FB6E-1E4F-439C-BA71-541147CDD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90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7EA7-CC43-4291-A8BA-4443114B03A9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FB6E-1E4F-439C-BA71-541147CDD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47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7EA7-CC43-4291-A8BA-4443114B03A9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FB6E-1E4F-439C-BA71-541147CDD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94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7EA7-CC43-4291-A8BA-4443114B03A9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FB6E-1E4F-439C-BA71-541147CDD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27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7EA7-CC43-4291-A8BA-4443114B03A9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FB6E-1E4F-439C-BA71-541147CDD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59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27EA7-CC43-4291-A8BA-4443114B03A9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FB6E-1E4F-439C-BA71-541147CDD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57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27EA7-CC43-4291-A8BA-4443114B03A9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7FB6E-1E4F-439C-BA71-541147CDD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0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1881" y="178130"/>
            <a:ext cx="11815948" cy="65314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315" y="1041305"/>
            <a:ext cx="2981202" cy="9693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855" y="2390001"/>
            <a:ext cx="4762006" cy="348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08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5631"/>
            <a:ext cx="12192000" cy="70183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8440" y="516576"/>
            <a:ext cx="11845637" cy="65848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89413" y="1543792"/>
            <a:ext cx="85858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ক্ষতি</a:t>
            </a:r>
            <a:r>
              <a:rPr lang="en-US" sz="3600" dirty="0" smtClean="0">
                <a:solidFill>
                  <a:srgbClr val="002060"/>
                </a:solidFill>
                <a:latin typeface="Nikosh ban"/>
              </a:rPr>
              <a:t>= </a:t>
            </a:r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ক্রয়মুল্য</a:t>
            </a:r>
            <a:r>
              <a:rPr lang="en-US" sz="3600" dirty="0" smtClean="0">
                <a:solidFill>
                  <a:srgbClr val="002060"/>
                </a:solidFill>
                <a:latin typeface="Nikosh ban"/>
              </a:rPr>
              <a:t>- </a:t>
            </a:r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বিক্রয়মুল্য</a:t>
            </a:r>
            <a:endParaRPr lang="en-US" sz="3600" dirty="0" smtClean="0">
              <a:solidFill>
                <a:srgbClr val="002060"/>
              </a:solidFill>
              <a:latin typeface="Nikosh ban"/>
            </a:endParaRPr>
          </a:p>
          <a:p>
            <a:r>
              <a:rPr lang="en-US" sz="3600" dirty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Nikosh ban"/>
              </a:rPr>
              <a:t>    =(৪৫০০-৪০৫০) </a:t>
            </a:r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টাকা</a:t>
            </a:r>
            <a:r>
              <a:rPr lang="en-US" sz="3600" dirty="0" smtClean="0">
                <a:solidFill>
                  <a:srgbClr val="002060"/>
                </a:solidFill>
                <a:latin typeface="Nikosh ban"/>
              </a:rPr>
              <a:t>=৪৫০ </a:t>
            </a:r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টাকা</a:t>
            </a:r>
            <a:endParaRPr lang="en-US" sz="3600" dirty="0" smtClean="0">
              <a:solidFill>
                <a:srgbClr val="002060"/>
              </a:solidFill>
              <a:latin typeface="Nikosh ban"/>
            </a:endParaRPr>
          </a:p>
          <a:p>
            <a:r>
              <a:rPr lang="en-US" sz="3600" dirty="0" smtClean="0">
                <a:solidFill>
                  <a:srgbClr val="002060"/>
                </a:solidFill>
                <a:latin typeface="Nikosh ban"/>
              </a:rPr>
              <a:t>৪৫০০ </a:t>
            </a:r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টাকায়</a:t>
            </a:r>
            <a:r>
              <a:rPr lang="en-US" sz="36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ক্ষতি</a:t>
            </a:r>
            <a:r>
              <a:rPr lang="en-US" sz="36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হয়</a:t>
            </a:r>
            <a:r>
              <a:rPr lang="en-US" sz="3600" dirty="0" smtClean="0">
                <a:solidFill>
                  <a:srgbClr val="002060"/>
                </a:solidFill>
                <a:latin typeface="Nikosh ban"/>
              </a:rPr>
              <a:t>= ৪৫০ </a:t>
            </a:r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টাকা</a:t>
            </a:r>
            <a:endParaRPr lang="en-US" sz="3600" dirty="0" smtClean="0">
              <a:solidFill>
                <a:srgbClr val="002060"/>
              </a:solidFill>
              <a:latin typeface="Nikosh ban"/>
            </a:endParaRPr>
          </a:p>
          <a:p>
            <a:pPr marL="514350" indent="-514350">
              <a:buAutoNum type="arabicPlain"/>
            </a:pPr>
            <a:r>
              <a:rPr lang="en-US" sz="3600" dirty="0" smtClean="0">
                <a:solidFill>
                  <a:srgbClr val="002060"/>
                </a:solidFill>
                <a:latin typeface="Nikosh ban"/>
              </a:rPr>
              <a:t>“       “    “ =(৪৫০÷৪৫০০) </a:t>
            </a:r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টাকা</a:t>
            </a:r>
            <a:endParaRPr lang="en-US" sz="3600" dirty="0" smtClean="0">
              <a:solidFill>
                <a:srgbClr val="002060"/>
              </a:solidFill>
              <a:latin typeface="Nikosh ban"/>
            </a:endParaRPr>
          </a:p>
          <a:p>
            <a:r>
              <a:rPr lang="en-US" sz="3600" dirty="0" smtClean="0">
                <a:solidFill>
                  <a:srgbClr val="002060"/>
                </a:solidFill>
                <a:latin typeface="Nikosh ban"/>
              </a:rPr>
              <a:t>১০০ </a:t>
            </a:r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টাকায়</a:t>
            </a:r>
            <a:r>
              <a:rPr lang="en-US" sz="36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ক্ষতি</a:t>
            </a:r>
            <a:r>
              <a:rPr lang="en-US" sz="36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 ban"/>
              </a:rPr>
              <a:t>হয়</a:t>
            </a:r>
            <a:r>
              <a:rPr lang="en-US" sz="3600" dirty="0" smtClean="0">
                <a:solidFill>
                  <a:srgbClr val="002060"/>
                </a:solidFill>
                <a:latin typeface="Nikosh ban"/>
              </a:rPr>
              <a:t>=(৪৫০</a:t>
            </a:r>
            <a:r>
              <a:rPr lang="en-US" sz="3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÷৪৫০০)×১০০ </a:t>
            </a:r>
            <a:r>
              <a:rPr lang="en-US" sz="36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টাকা</a:t>
            </a:r>
            <a:endParaRPr lang="en-US" sz="360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=১০ </a:t>
            </a:r>
            <a:r>
              <a:rPr lang="en-US" sz="36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টাকা</a:t>
            </a:r>
            <a:r>
              <a:rPr lang="en-US" sz="3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।</a:t>
            </a:r>
          </a:p>
          <a:p>
            <a:r>
              <a:rPr lang="en-US" sz="36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উত্তরঃ</a:t>
            </a:r>
            <a:r>
              <a:rPr lang="en-US" sz="3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১০% </a:t>
            </a:r>
            <a:r>
              <a:rPr lang="en-US" sz="36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ক্ষতি</a:t>
            </a:r>
            <a:endParaRPr lang="en-US" sz="3600" dirty="0" smtClean="0">
              <a:solidFill>
                <a:srgbClr val="002060"/>
              </a:solidFill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41215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878" y="0"/>
            <a:ext cx="12085122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41465" y="166255"/>
            <a:ext cx="11815948" cy="63532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286992" y="985652"/>
            <a:ext cx="1745673" cy="866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632" y="2119312"/>
            <a:ext cx="1743075" cy="26193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6270" y="617517"/>
            <a:ext cx="1710047" cy="581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</a:rPr>
              <a:t>একক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কাজ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88977" y="831273"/>
            <a:ext cx="961901" cy="534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899" y="617517"/>
            <a:ext cx="2466975" cy="18478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38151" y="2956956"/>
            <a:ext cx="2161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ক্রয়</a:t>
            </a:r>
            <a:r>
              <a:rPr lang="en-US" sz="2400" dirty="0" smtClean="0"/>
              <a:t> </a:t>
            </a:r>
            <a:r>
              <a:rPr lang="en-US" sz="2400" dirty="0" err="1" smtClean="0"/>
              <a:t>মুল্য</a:t>
            </a:r>
            <a:r>
              <a:rPr lang="en-US" sz="2400" dirty="0" smtClean="0"/>
              <a:t>=৫০০ </a:t>
            </a:r>
            <a:r>
              <a:rPr lang="en-US" sz="2400" dirty="0" err="1" smtClean="0"/>
              <a:t>টাকা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291449" y="3418621"/>
            <a:ext cx="2446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বিক্রয়</a:t>
            </a:r>
            <a:r>
              <a:rPr lang="en-US" sz="2400" dirty="0" smtClean="0"/>
              <a:t> </a:t>
            </a:r>
            <a:r>
              <a:rPr lang="en-US" sz="2400" dirty="0" err="1" smtClean="0"/>
              <a:t>মুল্য</a:t>
            </a:r>
            <a:r>
              <a:rPr lang="en-US" sz="2400" dirty="0" smtClean="0"/>
              <a:t>= ৬২৫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018805" y="5415148"/>
            <a:ext cx="4429496" cy="534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</a:rPr>
              <a:t>কত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টাকা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লাভ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বা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ক্ষতি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হবে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বইটিতে</a:t>
            </a:r>
            <a:r>
              <a:rPr lang="en-US" sz="2800" dirty="0" smtClean="0">
                <a:solidFill>
                  <a:srgbClr val="002060"/>
                </a:solidFill>
              </a:rPr>
              <a:t>?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27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6878" y="118755"/>
            <a:ext cx="11887200" cy="64958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42556" y="1175657"/>
            <a:ext cx="2042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 ban"/>
              </a:rPr>
              <a:t>একনজরে</a:t>
            </a:r>
            <a:r>
              <a:rPr lang="en-US" sz="3600" dirty="0" smtClean="0">
                <a:latin typeface="Nikosh ban"/>
              </a:rPr>
              <a:t> </a:t>
            </a:r>
            <a:endParaRPr lang="en-US" sz="3600" dirty="0">
              <a:latin typeface="Nikosh 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0" y="2470068"/>
            <a:ext cx="17812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 ban"/>
              </a:rPr>
              <a:t>১। </a:t>
            </a:r>
            <a:r>
              <a:rPr lang="en-US" sz="3200" dirty="0" err="1" smtClean="0">
                <a:latin typeface="Nikosh ban"/>
              </a:rPr>
              <a:t>ক্রয়মুল্য</a:t>
            </a:r>
            <a:endParaRPr lang="en-US" sz="3200" dirty="0" smtClean="0">
              <a:latin typeface="Nikosh ban"/>
            </a:endParaRPr>
          </a:p>
          <a:p>
            <a:r>
              <a:rPr lang="en-US" sz="3200" dirty="0" smtClean="0">
                <a:latin typeface="Nikosh ban"/>
              </a:rPr>
              <a:t>২। </a:t>
            </a:r>
            <a:r>
              <a:rPr lang="en-US" sz="3200" dirty="0" err="1" smtClean="0">
                <a:latin typeface="Nikosh ban"/>
              </a:rPr>
              <a:t>বিক্রয়মুল্য</a:t>
            </a:r>
            <a:endParaRPr lang="en-US" sz="3200" dirty="0" smtClean="0">
              <a:latin typeface="Nikosh ban"/>
            </a:endParaRPr>
          </a:p>
          <a:p>
            <a:r>
              <a:rPr lang="en-US" sz="3200" dirty="0" smtClean="0">
                <a:latin typeface="Nikosh ban"/>
              </a:rPr>
              <a:t>৩।লাভ</a:t>
            </a:r>
          </a:p>
          <a:p>
            <a:r>
              <a:rPr lang="en-US" sz="3200" dirty="0" smtClean="0">
                <a:latin typeface="Nikosh ban"/>
              </a:rPr>
              <a:t>৪। </a:t>
            </a:r>
            <a:r>
              <a:rPr lang="en-US" sz="3200" dirty="0" err="1" smtClean="0">
                <a:latin typeface="Nikosh ban"/>
              </a:rPr>
              <a:t>ক্ষতি</a:t>
            </a:r>
            <a:endParaRPr lang="en-US" sz="3200" dirty="0" smtClean="0">
              <a:latin typeface="Nikosh ban"/>
            </a:endParaRPr>
          </a:p>
          <a:p>
            <a:r>
              <a:rPr lang="en-US" sz="3200" dirty="0" smtClean="0">
                <a:latin typeface="Nikosh ban"/>
              </a:rPr>
              <a:t>৫। </a:t>
            </a:r>
            <a:r>
              <a:rPr lang="en-US" sz="3200" dirty="0" err="1" smtClean="0">
                <a:latin typeface="Nikosh ban"/>
              </a:rPr>
              <a:t>শতকরা</a:t>
            </a:r>
            <a:endParaRPr lang="en-US" sz="3200" dirty="0">
              <a:latin typeface="Nikosh b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6899" y="4025735"/>
            <a:ext cx="42988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50"/>
                </a:solidFill>
                <a:latin typeface="Nikosh ban"/>
              </a:rPr>
              <a:t>লাভ</a:t>
            </a:r>
            <a:r>
              <a:rPr lang="en-US" sz="2800" dirty="0" smtClean="0">
                <a:solidFill>
                  <a:srgbClr val="00B050"/>
                </a:solidFill>
                <a:latin typeface="Nikosh ban"/>
              </a:rPr>
              <a:t>= </a:t>
            </a:r>
            <a:r>
              <a:rPr lang="en-US" sz="2800" dirty="0" err="1" smtClean="0">
                <a:solidFill>
                  <a:srgbClr val="00B050"/>
                </a:solidFill>
                <a:latin typeface="Nikosh ban"/>
              </a:rPr>
              <a:t>বিক্রয়মুল্য</a:t>
            </a:r>
            <a:r>
              <a:rPr lang="en-US" sz="2800" dirty="0" smtClean="0">
                <a:solidFill>
                  <a:srgbClr val="00B050"/>
                </a:solidFill>
                <a:latin typeface="Nikosh ban"/>
              </a:rPr>
              <a:t>- </a:t>
            </a:r>
            <a:r>
              <a:rPr lang="en-US" sz="2800" dirty="0" err="1" smtClean="0">
                <a:solidFill>
                  <a:srgbClr val="00B050"/>
                </a:solidFill>
                <a:latin typeface="Nikosh ban"/>
              </a:rPr>
              <a:t>ক্রয়মুল্য</a:t>
            </a:r>
            <a:endParaRPr lang="en-US" sz="2800" dirty="0" smtClean="0">
              <a:solidFill>
                <a:srgbClr val="00B050"/>
              </a:solidFill>
              <a:latin typeface="Nikosh ban"/>
            </a:endParaRPr>
          </a:p>
          <a:p>
            <a:r>
              <a:rPr lang="en-US" sz="2800" dirty="0" err="1" smtClean="0">
                <a:solidFill>
                  <a:srgbClr val="00B050"/>
                </a:solidFill>
                <a:latin typeface="Nikosh ban"/>
              </a:rPr>
              <a:t>ক্ষতি</a:t>
            </a:r>
            <a:r>
              <a:rPr lang="en-US" sz="2800" dirty="0" smtClean="0">
                <a:solidFill>
                  <a:srgbClr val="00B050"/>
                </a:solidFill>
                <a:latin typeface="Nikosh ban"/>
              </a:rPr>
              <a:t>= </a:t>
            </a:r>
            <a:r>
              <a:rPr lang="en-US" sz="2800" dirty="0" err="1" smtClean="0">
                <a:solidFill>
                  <a:srgbClr val="00B050"/>
                </a:solidFill>
                <a:latin typeface="Nikosh ban"/>
              </a:rPr>
              <a:t>ক্রয়মুল্য</a:t>
            </a:r>
            <a:r>
              <a:rPr lang="en-US" sz="2800" dirty="0" smtClean="0">
                <a:solidFill>
                  <a:srgbClr val="00B050"/>
                </a:solidFill>
                <a:latin typeface="Nikosh ban"/>
              </a:rPr>
              <a:t>- </a:t>
            </a:r>
            <a:r>
              <a:rPr lang="en-US" sz="2800" dirty="0" err="1" smtClean="0">
                <a:solidFill>
                  <a:srgbClr val="00B050"/>
                </a:solidFill>
                <a:latin typeface="Nikosh ban"/>
              </a:rPr>
              <a:t>বিক্রয়মুল্য</a:t>
            </a:r>
            <a:endParaRPr lang="en-US" sz="2800" dirty="0">
              <a:solidFill>
                <a:srgbClr val="00B050"/>
              </a:solidFill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400070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6255" y="178130"/>
            <a:ext cx="11863449" cy="65314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21" y="2706026"/>
            <a:ext cx="1514475" cy="30194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85112" y="1021278"/>
            <a:ext cx="1911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জোড়ায়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কাজ</a:t>
            </a:r>
            <a:endParaRPr lang="en-US" sz="3200" dirty="0">
              <a:solidFill>
                <a:srgbClr val="002060"/>
              </a:solidFill>
              <a:latin typeface="Nikosh ban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68" y="1021278"/>
            <a:ext cx="3286125" cy="147254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66358" y="3800104"/>
            <a:ext cx="5403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 ban"/>
              </a:rPr>
              <a:t>ঘড়ি</a:t>
            </a:r>
            <a:r>
              <a:rPr lang="en-US" sz="2800" dirty="0" smtClean="0">
                <a:latin typeface="Nikosh ban"/>
              </a:rPr>
              <a:t> </a:t>
            </a:r>
            <a:r>
              <a:rPr lang="en-US" sz="2800" dirty="0" err="1" smtClean="0">
                <a:latin typeface="Nikosh ban"/>
              </a:rPr>
              <a:t>টির</a:t>
            </a:r>
            <a:r>
              <a:rPr lang="en-US" sz="2800" dirty="0" smtClean="0">
                <a:latin typeface="Nikosh ban"/>
              </a:rPr>
              <a:t> </a:t>
            </a:r>
            <a:r>
              <a:rPr lang="en-US" sz="2800" dirty="0" err="1" smtClean="0">
                <a:latin typeface="Nikosh ban"/>
              </a:rPr>
              <a:t>ক্রয়মুল্য</a:t>
            </a:r>
            <a:r>
              <a:rPr lang="en-US" sz="2800" dirty="0" smtClean="0">
                <a:latin typeface="Nikosh ban"/>
              </a:rPr>
              <a:t> ৬৫০ </a:t>
            </a:r>
            <a:r>
              <a:rPr lang="en-US" sz="2800" dirty="0" err="1" smtClean="0">
                <a:latin typeface="Nikosh ban"/>
              </a:rPr>
              <a:t>টাকা</a:t>
            </a:r>
            <a:r>
              <a:rPr lang="en-US" sz="2800" dirty="0" smtClean="0">
                <a:latin typeface="Nikosh ban"/>
              </a:rPr>
              <a:t> ৫% </a:t>
            </a:r>
            <a:r>
              <a:rPr lang="en-US" sz="2800" dirty="0" err="1" smtClean="0">
                <a:latin typeface="Nikosh ban"/>
              </a:rPr>
              <a:t>লাভ</a:t>
            </a:r>
            <a:r>
              <a:rPr lang="en-US" sz="2800" dirty="0" smtClean="0">
                <a:latin typeface="Nikosh ban"/>
              </a:rPr>
              <a:t> </a:t>
            </a:r>
            <a:r>
              <a:rPr lang="en-US" sz="2800" dirty="0" err="1" smtClean="0">
                <a:latin typeface="Nikosh ban"/>
              </a:rPr>
              <a:t>করতে</a:t>
            </a:r>
            <a:r>
              <a:rPr lang="en-US" sz="2800" dirty="0" smtClean="0">
                <a:latin typeface="Nikosh ban"/>
              </a:rPr>
              <a:t> </a:t>
            </a:r>
            <a:r>
              <a:rPr lang="en-US" sz="2800" dirty="0" err="1" smtClean="0">
                <a:latin typeface="Nikosh ban"/>
              </a:rPr>
              <a:t>হলে</a:t>
            </a:r>
            <a:r>
              <a:rPr lang="en-US" sz="2800" dirty="0" smtClean="0">
                <a:latin typeface="Nikosh ban"/>
              </a:rPr>
              <a:t> </a:t>
            </a:r>
            <a:r>
              <a:rPr lang="en-US" sz="2800" dirty="0" err="1" smtClean="0">
                <a:latin typeface="Nikosh ban"/>
              </a:rPr>
              <a:t>ঘড়িটি</a:t>
            </a:r>
            <a:r>
              <a:rPr lang="en-US" sz="2800" dirty="0" smtClean="0">
                <a:latin typeface="Nikosh ban"/>
              </a:rPr>
              <a:t> </a:t>
            </a:r>
            <a:r>
              <a:rPr lang="en-US" sz="2800" dirty="0" err="1" smtClean="0">
                <a:latin typeface="Nikosh ban"/>
              </a:rPr>
              <a:t>কত</a:t>
            </a:r>
            <a:r>
              <a:rPr lang="en-US" sz="2800" dirty="0" smtClean="0">
                <a:latin typeface="Nikosh ban"/>
              </a:rPr>
              <a:t> </a:t>
            </a:r>
            <a:r>
              <a:rPr lang="en-US" sz="2800" dirty="0" err="1" smtClean="0">
                <a:latin typeface="Nikosh ban"/>
              </a:rPr>
              <a:t>টাকায়</a:t>
            </a:r>
            <a:r>
              <a:rPr lang="en-US" sz="2800" dirty="0" smtClean="0">
                <a:latin typeface="Nikosh ban"/>
              </a:rPr>
              <a:t> </a:t>
            </a:r>
            <a:r>
              <a:rPr lang="en-US" sz="2800" dirty="0" err="1" smtClean="0">
                <a:latin typeface="Nikosh ban"/>
              </a:rPr>
              <a:t>বিক্রি</a:t>
            </a:r>
            <a:r>
              <a:rPr lang="en-US" sz="2800" dirty="0" smtClean="0">
                <a:latin typeface="Nikosh ban"/>
              </a:rPr>
              <a:t> </a:t>
            </a:r>
            <a:r>
              <a:rPr lang="en-US" sz="2800" dirty="0" err="1" smtClean="0">
                <a:latin typeface="Nikosh ban"/>
              </a:rPr>
              <a:t>করতে</a:t>
            </a:r>
            <a:r>
              <a:rPr lang="en-US" sz="2800" dirty="0" smtClean="0">
                <a:latin typeface="Nikosh ban"/>
              </a:rPr>
              <a:t> </a:t>
            </a:r>
            <a:r>
              <a:rPr lang="en-US" sz="2800" dirty="0" err="1" smtClean="0">
                <a:latin typeface="Nikosh ban"/>
              </a:rPr>
              <a:t>হবে</a:t>
            </a:r>
            <a:r>
              <a:rPr lang="en-US" sz="2800" dirty="0" smtClean="0">
                <a:latin typeface="Nikosh ban"/>
              </a:rPr>
              <a:t>?</a:t>
            </a:r>
            <a:endParaRPr lang="en-US" sz="28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183358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2504"/>
            <a:ext cx="12192000" cy="6715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1881" y="368135"/>
            <a:ext cx="11815948" cy="62939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Nikosh 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0052" y="1187532"/>
            <a:ext cx="1543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দলীয়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কাজ</a:t>
            </a:r>
            <a:endParaRPr lang="en-US" sz="3200" dirty="0">
              <a:solidFill>
                <a:srgbClr val="002060"/>
              </a:solidFill>
              <a:latin typeface="Nikosh b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440" y="1187532"/>
            <a:ext cx="3692979" cy="20680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180" y="3515096"/>
            <a:ext cx="2771775" cy="16478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75761" y="4624312"/>
            <a:ext cx="5557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 ban"/>
              </a:rPr>
              <a:t>ইলিশ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গুলো</a:t>
            </a:r>
            <a:r>
              <a:rPr lang="en-US" sz="3200" dirty="0" smtClean="0">
                <a:latin typeface="Nikosh ban"/>
              </a:rPr>
              <a:t> ৪২০০ </a:t>
            </a:r>
            <a:r>
              <a:rPr lang="en-US" sz="3200" dirty="0" err="1" smtClean="0">
                <a:latin typeface="Nikosh ban"/>
              </a:rPr>
              <a:t>টাকায়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ক্রয়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করে</a:t>
            </a:r>
            <a:r>
              <a:rPr lang="en-US" sz="3200" dirty="0" smtClean="0">
                <a:latin typeface="Nikosh ban"/>
              </a:rPr>
              <a:t> ৫% </a:t>
            </a:r>
            <a:r>
              <a:rPr lang="en-US" sz="3200" dirty="0" err="1" smtClean="0">
                <a:latin typeface="Nikosh ban"/>
              </a:rPr>
              <a:t>লাভে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বিক্রয়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করলে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বিক্রয়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মুল্য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কত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হবে</a:t>
            </a:r>
            <a:r>
              <a:rPr lang="en-US" sz="3200" dirty="0" smtClean="0">
                <a:latin typeface="Nikosh ban"/>
              </a:rPr>
              <a:t>?</a:t>
            </a:r>
            <a:endParaRPr lang="en-US" sz="32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162172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127"/>
            <a:ext cx="12192000" cy="6774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0005" y="130628"/>
            <a:ext cx="11780322" cy="65314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91396" y="688769"/>
            <a:ext cx="1199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2">
                    <a:lumMod val="75000"/>
                  </a:schemeClr>
                </a:solidFill>
                <a:latin typeface="Nikosh ban"/>
              </a:rPr>
              <a:t>মুল্যায়ণ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Nikosh 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9418" y="2113808"/>
            <a:ext cx="552202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 ban"/>
              </a:rPr>
              <a:t>১। </a:t>
            </a:r>
            <a:r>
              <a:rPr lang="en-US" sz="3600" dirty="0" err="1" smtClean="0">
                <a:latin typeface="Nikosh ban"/>
              </a:rPr>
              <a:t>বিক্রয়মুল্য</a:t>
            </a:r>
            <a:r>
              <a:rPr lang="en-US" sz="3600" dirty="0" smtClean="0">
                <a:latin typeface="Nikosh ban"/>
              </a:rPr>
              <a:t> =?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ক)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ক্রয়মুল্য-লাভ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(খ)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ক্রয়মুল্য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+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লাভ</a:t>
            </a:r>
            <a:endParaRPr lang="en-US" sz="3200" dirty="0" smtClean="0">
              <a:solidFill>
                <a:srgbClr val="002060"/>
              </a:solidFill>
              <a:latin typeface="Nikosh ban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(গ)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ক্ষতি-ক্রয়মুল্য</a:t>
            </a:r>
            <a:endParaRPr lang="en-US" sz="3200" dirty="0">
              <a:solidFill>
                <a:srgbClr val="002060"/>
              </a:solidFill>
              <a:latin typeface="Nikosh b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54727" y="4523732"/>
            <a:ext cx="72320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Nikosh ban"/>
              </a:rPr>
              <a:t>২। </a:t>
            </a:r>
            <a:r>
              <a:rPr lang="en-US" sz="3200" dirty="0" err="1" smtClean="0">
                <a:solidFill>
                  <a:srgbClr val="0070C0"/>
                </a:solidFill>
                <a:latin typeface="Nikosh ban"/>
              </a:rPr>
              <a:t>একটি</a:t>
            </a:r>
            <a:r>
              <a:rPr lang="en-US" sz="3200" dirty="0" smtClean="0">
                <a:solidFill>
                  <a:srgbClr val="0070C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 ban"/>
              </a:rPr>
              <a:t>কলম</a:t>
            </a:r>
            <a:r>
              <a:rPr lang="en-US" sz="3200" dirty="0" smtClean="0">
                <a:solidFill>
                  <a:srgbClr val="0070C0"/>
                </a:solidFill>
                <a:latin typeface="Nikosh ban"/>
              </a:rPr>
              <a:t> ২০ </a:t>
            </a:r>
            <a:r>
              <a:rPr lang="en-US" sz="3200" dirty="0" err="1" smtClean="0">
                <a:solidFill>
                  <a:srgbClr val="0070C0"/>
                </a:solidFill>
                <a:latin typeface="Nikosh ban"/>
              </a:rPr>
              <a:t>টাকায়</a:t>
            </a:r>
            <a:r>
              <a:rPr lang="en-US" sz="3200" dirty="0" smtClean="0">
                <a:solidFill>
                  <a:srgbClr val="0070C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 ban"/>
              </a:rPr>
              <a:t>ক্রয়</a:t>
            </a:r>
            <a:r>
              <a:rPr lang="en-US" sz="3200" dirty="0" smtClean="0">
                <a:solidFill>
                  <a:srgbClr val="0070C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 ban"/>
              </a:rPr>
              <a:t>করে</a:t>
            </a:r>
            <a:r>
              <a:rPr lang="en-US" sz="3200" dirty="0" smtClean="0">
                <a:solidFill>
                  <a:srgbClr val="0070C0"/>
                </a:solidFill>
                <a:latin typeface="Nikosh ban"/>
              </a:rPr>
              <a:t> ২৫ </a:t>
            </a:r>
            <a:r>
              <a:rPr lang="en-US" sz="3200" dirty="0" err="1" smtClean="0">
                <a:solidFill>
                  <a:srgbClr val="0070C0"/>
                </a:solidFill>
                <a:latin typeface="Nikosh ban"/>
              </a:rPr>
              <a:t>টাকায়</a:t>
            </a:r>
            <a:r>
              <a:rPr lang="en-US" sz="3200" dirty="0" smtClean="0">
                <a:solidFill>
                  <a:srgbClr val="0070C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 ban"/>
              </a:rPr>
              <a:t>বিক্রয়</a:t>
            </a:r>
            <a:r>
              <a:rPr lang="en-US" sz="3200" dirty="0" smtClean="0">
                <a:solidFill>
                  <a:srgbClr val="0070C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 ban"/>
              </a:rPr>
              <a:t>করলে</a:t>
            </a:r>
            <a:r>
              <a:rPr lang="en-US" sz="3200" dirty="0" smtClean="0">
                <a:solidFill>
                  <a:srgbClr val="0070C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 ban"/>
              </a:rPr>
              <a:t>কত</a:t>
            </a:r>
            <a:r>
              <a:rPr lang="en-US" sz="3200" dirty="0" smtClean="0">
                <a:solidFill>
                  <a:srgbClr val="0070C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 ban"/>
              </a:rPr>
              <a:t>লাভ</a:t>
            </a:r>
            <a:r>
              <a:rPr lang="en-US" sz="3200" dirty="0" smtClean="0">
                <a:solidFill>
                  <a:srgbClr val="0070C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 ban"/>
              </a:rPr>
              <a:t>বা</a:t>
            </a:r>
            <a:r>
              <a:rPr lang="en-US" sz="3200" dirty="0" smtClean="0">
                <a:solidFill>
                  <a:srgbClr val="0070C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 ban"/>
              </a:rPr>
              <a:t>ক্ষতি</a:t>
            </a:r>
            <a:r>
              <a:rPr lang="en-US" sz="3200" dirty="0" smtClean="0">
                <a:solidFill>
                  <a:srgbClr val="0070C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 ban"/>
              </a:rPr>
              <a:t>হবে</a:t>
            </a:r>
            <a:r>
              <a:rPr lang="en-US" sz="3200" dirty="0" smtClean="0">
                <a:solidFill>
                  <a:srgbClr val="0070C0"/>
                </a:solidFill>
                <a:latin typeface="Nikosh ban"/>
              </a:rPr>
              <a:t>?</a:t>
            </a:r>
          </a:p>
          <a:p>
            <a:r>
              <a:rPr lang="en-US" sz="3200" dirty="0" smtClean="0">
                <a:latin typeface="Nikosh ban"/>
              </a:rPr>
              <a:t>(ক) ৫ </a:t>
            </a:r>
            <a:r>
              <a:rPr lang="en-US" sz="3200" dirty="0" err="1" smtClean="0">
                <a:latin typeface="Nikosh ban"/>
              </a:rPr>
              <a:t>টাকা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ক্ষতি</a:t>
            </a:r>
            <a:r>
              <a:rPr lang="en-US" sz="3200" dirty="0" smtClean="0">
                <a:latin typeface="Nikosh ban"/>
              </a:rPr>
              <a:t> (খ) ৫ </a:t>
            </a:r>
            <a:r>
              <a:rPr lang="en-US" sz="3200" dirty="0" err="1" smtClean="0">
                <a:latin typeface="Nikosh ban"/>
              </a:rPr>
              <a:t>টাকা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লাভ</a:t>
            </a:r>
            <a:r>
              <a:rPr lang="en-US" sz="3200" dirty="0" smtClean="0">
                <a:latin typeface="Nikosh ban"/>
              </a:rPr>
              <a:t> (গ) ১০ </a:t>
            </a:r>
            <a:r>
              <a:rPr lang="en-US" sz="3200" dirty="0" err="1" smtClean="0">
                <a:latin typeface="Nikosh ban"/>
              </a:rPr>
              <a:t>টাকা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লাভ</a:t>
            </a:r>
            <a:endParaRPr lang="en-US" sz="32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239203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377" y="1"/>
            <a:ext cx="12132623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49382" y="178130"/>
            <a:ext cx="11697195" cy="65551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81" y="1025545"/>
            <a:ext cx="3526415" cy="23466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67055" y="1270660"/>
            <a:ext cx="2113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  <a:latin typeface="Nikosh ban"/>
              </a:rPr>
              <a:t>বাড়ীর</a:t>
            </a:r>
            <a:r>
              <a:rPr lang="en-US" sz="3600" dirty="0" smtClean="0">
                <a:solidFill>
                  <a:srgbClr val="7030A0"/>
                </a:solidFill>
                <a:latin typeface="Nikosh ban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 ban"/>
              </a:rPr>
              <a:t>কাজ</a:t>
            </a:r>
            <a:endParaRPr lang="en-US" sz="3600" dirty="0">
              <a:solidFill>
                <a:srgbClr val="7030A0"/>
              </a:solidFill>
              <a:latin typeface="Nikosh ban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36" y="4465503"/>
            <a:ext cx="1763207" cy="163656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38847" y="4750130"/>
            <a:ext cx="71133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ঘড়ি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টি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৭০০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টাকায়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কিনে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৬২৫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টাকায়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বিক্রয়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করলে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শতকরা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কত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ক্ষতি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 ban"/>
              </a:rPr>
              <a:t>হবে</a:t>
            </a:r>
            <a:r>
              <a:rPr lang="en-US" sz="3200" dirty="0" smtClean="0">
                <a:solidFill>
                  <a:srgbClr val="002060"/>
                </a:solidFill>
                <a:latin typeface="Nikosh ban"/>
              </a:rPr>
              <a:t>?</a:t>
            </a:r>
            <a:endParaRPr lang="en-US" sz="3200" dirty="0">
              <a:solidFill>
                <a:srgbClr val="002060"/>
              </a:solidFill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239020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5003"/>
            <a:ext cx="12191999" cy="6762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4379" y="261257"/>
            <a:ext cx="11851574" cy="64364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23804" y="1377538"/>
            <a:ext cx="28382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  <a:latin typeface="Nikosh ban"/>
              </a:rPr>
              <a:t>গণিত</a:t>
            </a:r>
            <a:r>
              <a:rPr lang="en-US" sz="3600" dirty="0" smtClean="0">
                <a:solidFill>
                  <a:srgbClr val="00B050"/>
                </a:solidFill>
                <a:latin typeface="Nikosh ban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 ban"/>
              </a:rPr>
              <a:t>কে</a:t>
            </a:r>
            <a:r>
              <a:rPr lang="en-US" sz="3600" dirty="0" smtClean="0">
                <a:solidFill>
                  <a:srgbClr val="00B050"/>
                </a:solidFill>
                <a:latin typeface="Nikosh ban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 ban"/>
              </a:rPr>
              <a:t>নয়</a:t>
            </a:r>
            <a:r>
              <a:rPr lang="en-US" sz="3600" dirty="0" smtClean="0">
                <a:solidFill>
                  <a:srgbClr val="00B050"/>
                </a:solidFill>
                <a:latin typeface="Nikosh ban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 ban"/>
              </a:rPr>
              <a:t>ভয়</a:t>
            </a:r>
            <a:endParaRPr lang="en-US" sz="3600" dirty="0" smtClean="0">
              <a:solidFill>
                <a:srgbClr val="00B050"/>
              </a:solidFill>
              <a:latin typeface="Nikosh ban"/>
            </a:endParaRPr>
          </a:p>
          <a:p>
            <a:r>
              <a:rPr lang="en-US" sz="3600" dirty="0" err="1" smtClean="0">
                <a:solidFill>
                  <a:srgbClr val="00B050"/>
                </a:solidFill>
                <a:latin typeface="Nikosh ban"/>
              </a:rPr>
              <a:t>চর্চা</a:t>
            </a:r>
            <a:r>
              <a:rPr lang="en-US" sz="3600" dirty="0" smtClean="0">
                <a:solidFill>
                  <a:srgbClr val="00B050"/>
                </a:solidFill>
                <a:latin typeface="Nikosh ban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 ban"/>
              </a:rPr>
              <a:t>করে</a:t>
            </a:r>
            <a:r>
              <a:rPr lang="en-US" sz="3600" dirty="0" smtClean="0">
                <a:solidFill>
                  <a:srgbClr val="00B050"/>
                </a:solidFill>
                <a:latin typeface="Nikosh ban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 ban"/>
              </a:rPr>
              <a:t>করব</a:t>
            </a:r>
            <a:r>
              <a:rPr lang="en-US" sz="3600" dirty="0" smtClean="0">
                <a:solidFill>
                  <a:srgbClr val="00B050"/>
                </a:solidFill>
                <a:latin typeface="Nikosh ban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 ban"/>
              </a:rPr>
              <a:t>জয়</a:t>
            </a:r>
            <a:endParaRPr lang="en-US" sz="3600" dirty="0">
              <a:solidFill>
                <a:srgbClr val="00B050"/>
              </a:solidFill>
              <a:latin typeface="Nikosh 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93818" y="4286992"/>
            <a:ext cx="18763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  <a:latin typeface="Nikosh ban"/>
              </a:rPr>
              <a:t>ধন্যবাদ</a:t>
            </a:r>
            <a:endParaRPr lang="en-US" sz="5400" dirty="0">
              <a:solidFill>
                <a:srgbClr val="002060"/>
              </a:solidFill>
              <a:latin typeface="Nikosh b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2084" y="2404938"/>
            <a:ext cx="3728852" cy="312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77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003" y="95003"/>
            <a:ext cx="12096997" cy="6762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8654" y="82552"/>
            <a:ext cx="11649694" cy="64483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619" y="3642180"/>
            <a:ext cx="3810330" cy="23227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997" y="1125187"/>
            <a:ext cx="1793174" cy="173973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897" y="809431"/>
            <a:ext cx="1646031" cy="205549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815447" y="3772516"/>
            <a:ext cx="200693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 ban"/>
              </a:rPr>
              <a:t>৭ম </a:t>
            </a:r>
            <a:r>
              <a:rPr lang="en-US" sz="3200" dirty="0" err="1" smtClean="0">
                <a:latin typeface="Nikosh ban"/>
              </a:rPr>
              <a:t>শ্রেণি</a:t>
            </a:r>
            <a:endParaRPr lang="en-US" sz="3200" dirty="0" smtClean="0">
              <a:latin typeface="Nikosh ban"/>
            </a:endParaRPr>
          </a:p>
          <a:p>
            <a:r>
              <a:rPr lang="en-US" sz="3200" dirty="0" err="1" smtClean="0">
                <a:latin typeface="Nikosh ban"/>
              </a:rPr>
              <a:t>বিষয়ঃগণিত</a:t>
            </a:r>
            <a:endParaRPr lang="en-US" sz="3200" dirty="0" smtClean="0">
              <a:latin typeface="Nikosh ban"/>
            </a:endParaRPr>
          </a:p>
          <a:p>
            <a:r>
              <a:rPr lang="en-US" sz="3200" dirty="0" err="1" smtClean="0">
                <a:latin typeface="Nikosh ban"/>
              </a:rPr>
              <a:t>অধ্যায়ঃ</a:t>
            </a:r>
            <a:r>
              <a:rPr lang="en-US" sz="3200" dirty="0" smtClean="0">
                <a:latin typeface="Nikosh ban"/>
              </a:rPr>
              <a:t> ২য়</a:t>
            </a:r>
          </a:p>
          <a:p>
            <a:r>
              <a:rPr lang="en-US" sz="3200" dirty="0" err="1" smtClean="0">
                <a:latin typeface="Nikosh ban"/>
              </a:rPr>
              <a:t>সময়ঃ</a:t>
            </a:r>
            <a:r>
              <a:rPr lang="en-US" sz="3200" dirty="0" smtClean="0">
                <a:latin typeface="Nikosh ban"/>
              </a:rPr>
              <a:t> ৪৫ </a:t>
            </a:r>
            <a:r>
              <a:rPr lang="en-US" sz="3200" dirty="0" err="1" smtClean="0">
                <a:latin typeface="Nikosh ban"/>
              </a:rPr>
              <a:t>মিঃ</a:t>
            </a:r>
            <a:endParaRPr lang="en-US" sz="32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217870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3963" y="192975"/>
            <a:ext cx="11804073" cy="64720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65016" y="776191"/>
            <a:ext cx="3420094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ছবিতে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কি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দেখা</a:t>
            </a:r>
            <a:r>
              <a:rPr lang="en-US" sz="3600" dirty="0" smtClean="0"/>
              <a:t> </a:t>
            </a:r>
            <a:r>
              <a:rPr lang="en-US" sz="3600" dirty="0" err="1" smtClean="0"/>
              <a:t>যাচ্ছে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585" y="2100011"/>
            <a:ext cx="8015844" cy="395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9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127" y="0"/>
            <a:ext cx="12108873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85008" y="83128"/>
                <a:ext cx="11720945" cy="65314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B39C3F78-755F-48D6-A0C0-1434DFB4BCB1}" type="mathplaceholder">
                        <a:rPr lang="en-US" i="1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008" y="83128"/>
                <a:ext cx="11720945" cy="65314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232561" y="1745673"/>
            <a:ext cx="22919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B050"/>
                </a:solidFill>
              </a:rPr>
              <a:t>লাভ</a:t>
            </a:r>
            <a:r>
              <a:rPr lang="en-US" sz="4400" dirty="0" smtClean="0"/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ক্ষতি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82295" y="3444389"/>
            <a:ext cx="7679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%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7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127" y="106878"/>
            <a:ext cx="12108873" cy="6751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13756" y="237506"/>
            <a:ext cx="11827823" cy="64245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64478" y="724395"/>
            <a:ext cx="1852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</a:rPr>
              <a:t>শিখনফল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9314" y="2708341"/>
            <a:ext cx="701831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এই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পাঠ</a:t>
            </a:r>
            <a:r>
              <a:rPr lang="en-US" sz="3600" dirty="0" smtClean="0"/>
              <a:t> </a:t>
            </a:r>
            <a:r>
              <a:rPr lang="en-US" sz="3600" dirty="0" err="1" smtClean="0"/>
              <a:t>শেষে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শিক্ষার্থীরা</a:t>
            </a:r>
            <a:r>
              <a:rPr lang="en-US" sz="3600" dirty="0" smtClean="0"/>
              <a:t>-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১।লাভ </a:t>
            </a:r>
            <a:r>
              <a:rPr lang="en-US" sz="3200" dirty="0" err="1" smtClean="0">
                <a:solidFill>
                  <a:srgbClr val="002060"/>
                </a:solidFill>
              </a:rPr>
              <a:t>ক্ষতি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কি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তা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বলতে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পারবে</a:t>
            </a:r>
            <a:r>
              <a:rPr lang="en-US" sz="3200" dirty="0" smtClean="0">
                <a:solidFill>
                  <a:srgbClr val="002060"/>
                </a:solidFill>
              </a:rPr>
              <a:t>।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২।শতকরা </a:t>
            </a:r>
            <a:r>
              <a:rPr lang="en-US" sz="3200" dirty="0" err="1" smtClean="0">
                <a:solidFill>
                  <a:srgbClr val="7030A0"/>
                </a:solidFill>
              </a:rPr>
              <a:t>লাভ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ক্ষতি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নির্নয়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করতে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পারবে</a:t>
            </a:r>
            <a:r>
              <a:rPr lang="en-US" sz="3200" dirty="0" smtClean="0">
                <a:solidFill>
                  <a:srgbClr val="7030A0"/>
                </a:solidFill>
              </a:rPr>
              <a:t>।</a:t>
            </a:r>
          </a:p>
          <a:p>
            <a:r>
              <a:rPr lang="en-US" sz="3200" dirty="0" smtClean="0">
                <a:solidFill>
                  <a:srgbClr val="00B0F0"/>
                </a:solidFill>
              </a:rPr>
              <a:t>৩।লাভ </a:t>
            </a:r>
            <a:r>
              <a:rPr lang="en-US" sz="3200" dirty="0" err="1" smtClean="0">
                <a:solidFill>
                  <a:srgbClr val="00B0F0"/>
                </a:solidFill>
              </a:rPr>
              <a:t>ক্ষতি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থেকে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ক্রয়মুল্য</a:t>
            </a:r>
            <a:r>
              <a:rPr lang="en-US" sz="3200" dirty="0" smtClean="0">
                <a:solidFill>
                  <a:srgbClr val="00B0F0"/>
                </a:solidFill>
              </a:rPr>
              <a:t> ও </a:t>
            </a:r>
            <a:r>
              <a:rPr lang="en-US" sz="3200" dirty="0" err="1" smtClean="0">
                <a:solidFill>
                  <a:srgbClr val="00B0F0"/>
                </a:solidFill>
              </a:rPr>
              <a:t>বিক্রয়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মুল্য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নির্নয়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করতে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পারবে</a:t>
            </a:r>
            <a:r>
              <a:rPr lang="en-US" sz="3200" dirty="0" smtClean="0">
                <a:solidFill>
                  <a:srgbClr val="00B0F0"/>
                </a:solidFill>
              </a:rPr>
              <a:t>।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96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127" y="118753"/>
            <a:ext cx="12108873" cy="6739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0634" y="320634"/>
            <a:ext cx="11709070" cy="63057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004" y="1599953"/>
            <a:ext cx="3349875" cy="29839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38151" y="2137558"/>
            <a:ext cx="2422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</a:rPr>
              <a:t>ক্রয়মুল্য</a:t>
            </a:r>
            <a:r>
              <a:rPr lang="en-US" sz="2400" dirty="0" smtClean="0">
                <a:solidFill>
                  <a:srgbClr val="002060"/>
                </a:solidFill>
              </a:rPr>
              <a:t>=৫০০০ </a:t>
            </a:r>
            <a:r>
              <a:rPr lang="en-US" sz="2400" dirty="0" err="1" smtClean="0">
                <a:solidFill>
                  <a:srgbClr val="002060"/>
                </a:solidFill>
              </a:rPr>
              <a:t>টাকা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84623" y="1900052"/>
            <a:ext cx="2220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2060"/>
                </a:solidFill>
              </a:rPr>
              <a:t>বিক্রয়মুল্য</a:t>
            </a:r>
            <a:r>
              <a:rPr lang="en-US" sz="2000" dirty="0" smtClean="0">
                <a:solidFill>
                  <a:srgbClr val="002060"/>
                </a:solidFill>
              </a:rPr>
              <a:t>= ৬০০০ </a:t>
            </a:r>
            <a:r>
              <a:rPr lang="en-US" sz="2000" dirty="0" err="1" smtClean="0">
                <a:solidFill>
                  <a:srgbClr val="002060"/>
                </a:solidFill>
              </a:rPr>
              <a:t>টাকা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58192" y="5593278"/>
            <a:ext cx="1282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লাভ</a:t>
            </a:r>
            <a:r>
              <a:rPr lang="en-US" sz="2400" dirty="0" smtClean="0"/>
              <a:t> =?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933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878"/>
            <a:ext cx="12192000" cy="6751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8025" y="252351"/>
            <a:ext cx="11815949" cy="64601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770" y="1464993"/>
            <a:ext cx="2288198" cy="20382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17" y="2322224"/>
            <a:ext cx="2924175" cy="1562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486" y="1936378"/>
            <a:ext cx="2924175" cy="12291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486" y="3201020"/>
            <a:ext cx="2924175" cy="15621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1278" y="994900"/>
            <a:ext cx="1805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ক্রয়মুল্য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8288977" y="795293"/>
            <a:ext cx="1240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বিক্রয়মুল্য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923803" y="5700156"/>
            <a:ext cx="1448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লাভ</a:t>
            </a:r>
            <a:r>
              <a:rPr lang="en-US" sz="2800" dirty="0" smtClean="0"/>
              <a:t>=</a:t>
            </a:r>
            <a:endParaRPr lang="en-US" sz="28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393" y="4976256"/>
            <a:ext cx="31623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48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4379"/>
            <a:ext cx="12100956" cy="6614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61257" y="320634"/>
            <a:ext cx="11661569" cy="63295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7517" y="855023"/>
            <a:ext cx="5379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</a:rPr>
              <a:t>চেয়ার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টি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তে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শতকরা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কত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লাভ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হয়</a:t>
            </a:r>
            <a:r>
              <a:rPr lang="en-US" sz="3600" dirty="0" smtClean="0">
                <a:solidFill>
                  <a:srgbClr val="002060"/>
                </a:solidFill>
              </a:rPr>
              <a:t>?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93818" y="2434442"/>
            <a:ext cx="54626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৫০০০ </a:t>
            </a:r>
            <a:r>
              <a:rPr lang="en-US" sz="3200" dirty="0" err="1" smtClean="0"/>
              <a:t>টাকায়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লাভ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= ১০০০ </a:t>
            </a:r>
            <a:r>
              <a:rPr lang="en-US" sz="3200" dirty="0" err="1" smtClean="0"/>
              <a:t>টাকা</a:t>
            </a:r>
            <a:endParaRPr lang="en-US" sz="3200" dirty="0" smtClean="0"/>
          </a:p>
          <a:p>
            <a:pPr marL="514350" indent="-514350">
              <a:buAutoNum type="arabicPlain"/>
            </a:pPr>
            <a:r>
              <a:rPr lang="en-US" sz="3200" dirty="0" smtClean="0"/>
              <a:t>“         “  “ =(১০০০÷৫০০০) </a:t>
            </a:r>
            <a:r>
              <a:rPr lang="en-US" sz="3200" dirty="0" err="1" smtClean="0"/>
              <a:t>টাকা</a:t>
            </a:r>
            <a:endParaRPr lang="en-US" sz="3200" dirty="0" smtClean="0"/>
          </a:p>
          <a:p>
            <a:r>
              <a:rPr lang="en-US" sz="3200" dirty="0" smtClean="0"/>
              <a:t>১০০ “        “  “ =(১০০০÷৫০০০)×১০০ “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             =২০ </a:t>
            </a:r>
            <a:r>
              <a:rPr lang="en-US" sz="3200" dirty="0" err="1" smtClean="0"/>
              <a:t>টাকা</a:t>
            </a:r>
            <a:r>
              <a:rPr lang="en-US" sz="3200" dirty="0" smtClean="0"/>
              <a:t>।</a:t>
            </a:r>
          </a:p>
          <a:p>
            <a:r>
              <a:rPr lang="en-US" sz="3200" dirty="0" err="1" smtClean="0"/>
              <a:t>উত্তরঃ</a:t>
            </a:r>
            <a:r>
              <a:rPr lang="en-US" sz="3200" dirty="0" smtClean="0"/>
              <a:t> ২০% </a:t>
            </a:r>
            <a:r>
              <a:rPr lang="en-US" sz="3200" dirty="0" err="1" smtClean="0"/>
              <a:t>লাভ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7482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6462" y="163286"/>
            <a:ext cx="11899076" cy="65314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44" y="1189606"/>
            <a:ext cx="3808995" cy="26962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06390" y="1802080"/>
            <a:ext cx="51182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 ban"/>
              </a:rPr>
              <a:t>চেয়ার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টির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ক্রয়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মুল্য</a:t>
            </a:r>
            <a:r>
              <a:rPr lang="en-US" sz="3200" dirty="0" smtClean="0">
                <a:latin typeface="Nikosh ban"/>
              </a:rPr>
              <a:t> ৪৫০০ </a:t>
            </a:r>
            <a:r>
              <a:rPr lang="en-US" sz="3200" dirty="0" err="1" smtClean="0">
                <a:latin typeface="Nikosh ban"/>
              </a:rPr>
              <a:t>টাকা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বিক্রয়মুল্য</a:t>
            </a:r>
            <a:r>
              <a:rPr lang="en-US" sz="3200" dirty="0" smtClean="0">
                <a:latin typeface="Nikosh ban"/>
              </a:rPr>
              <a:t> ৪০৫০ </a:t>
            </a:r>
            <a:r>
              <a:rPr lang="en-US" sz="3200" dirty="0" err="1" smtClean="0">
                <a:latin typeface="Nikosh ban"/>
              </a:rPr>
              <a:t>টাকা</a:t>
            </a:r>
            <a:r>
              <a:rPr lang="en-US" sz="3200" dirty="0" smtClean="0">
                <a:latin typeface="Nikosh ban"/>
              </a:rPr>
              <a:t>। </a:t>
            </a:r>
            <a:r>
              <a:rPr lang="en-US" sz="3200" dirty="0" err="1" smtClean="0">
                <a:latin typeface="Nikosh ban"/>
              </a:rPr>
              <a:t>চেয়ার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টিতে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শতকরা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কত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ক্ষতি</a:t>
            </a:r>
            <a:r>
              <a:rPr lang="en-US" sz="3200" dirty="0" smtClean="0">
                <a:latin typeface="Nikosh ban"/>
              </a:rPr>
              <a:t> </a:t>
            </a:r>
            <a:r>
              <a:rPr lang="en-US" sz="3200" dirty="0" err="1" smtClean="0">
                <a:latin typeface="Nikosh ban"/>
              </a:rPr>
              <a:t>হয়</a:t>
            </a:r>
            <a:r>
              <a:rPr lang="en-US" sz="3200" dirty="0" smtClean="0">
                <a:latin typeface="Nikosh ban"/>
              </a:rPr>
              <a:t>?</a:t>
            </a:r>
            <a:endParaRPr lang="en-US" sz="3200" dirty="0">
              <a:latin typeface="Nikosh ban"/>
            </a:endParaRPr>
          </a:p>
        </p:txBody>
      </p:sp>
    </p:spTree>
    <p:extLst>
      <p:ext uri="{BB962C8B-B14F-4D97-AF65-F5344CB8AC3E}">
        <p14:creationId xmlns:p14="http://schemas.microsoft.com/office/powerpoint/2010/main" val="147582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320</Words>
  <Application>Microsoft Office PowerPoint</Application>
  <PresentationFormat>Widescreen</PresentationFormat>
  <Paragraphs>61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Nikosh 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PC</dc:creator>
  <cp:lastModifiedBy>My PC</cp:lastModifiedBy>
  <cp:revision>29</cp:revision>
  <dcterms:created xsi:type="dcterms:W3CDTF">2021-09-04T14:33:03Z</dcterms:created>
  <dcterms:modified xsi:type="dcterms:W3CDTF">2021-09-05T16:52:02Z</dcterms:modified>
</cp:coreProperties>
</file>