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3" r:id="rId2"/>
    <p:sldId id="277" r:id="rId3"/>
    <p:sldId id="296" r:id="rId4"/>
    <p:sldId id="279" r:id="rId5"/>
    <p:sldId id="280" r:id="rId6"/>
    <p:sldId id="262" r:id="rId7"/>
    <p:sldId id="263" r:id="rId8"/>
    <p:sldId id="282" r:id="rId9"/>
    <p:sldId id="283" r:id="rId10"/>
    <p:sldId id="284" r:id="rId11"/>
    <p:sldId id="285" r:id="rId12"/>
    <p:sldId id="289" r:id="rId13"/>
    <p:sldId id="295" r:id="rId14"/>
    <p:sldId id="264" r:id="rId15"/>
    <p:sldId id="265" r:id="rId16"/>
    <p:sldId id="266" r:id="rId17"/>
    <p:sldId id="271" r:id="rId18"/>
    <p:sldId id="291" r:id="rId19"/>
    <p:sldId id="292" r:id="rId20"/>
    <p:sldId id="273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9DF"/>
    <a:srgbClr val="09FF09"/>
    <a:srgbClr val="A10F19"/>
    <a:srgbClr val="7DFF7D"/>
    <a:srgbClr val="FBFBFB"/>
    <a:srgbClr val="6DD9FF"/>
    <a:srgbClr val="E325DA"/>
    <a:srgbClr val="74A1FC"/>
    <a:srgbClr val="6292BE"/>
    <a:srgbClr val="967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62CB2-FE28-46DC-9032-62DE0BD8CDC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33BC7-4CA4-4987-ACF0-FE9C329F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2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24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6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19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333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29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125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686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917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5873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71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34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1B1D-DF46-4DA4-A284-837F6EB13B0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hyperlink" Target="mailto:foizahmedrana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304800"/>
            <a:ext cx="12093263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6215" y="609600"/>
            <a:ext cx="11462196" cy="5638800"/>
          </a:xfrm>
          <a:prstGeom prst="frame">
            <a:avLst>
              <a:gd name="adj1" fmla="val 1153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4" y="366544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90" y="3685512"/>
            <a:ext cx="1336911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839" y="3852555"/>
            <a:ext cx="49969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915" y="1516087"/>
            <a:ext cx="6379359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403"/>
              </a:avLst>
            </a:prstTxWarp>
            <a:spAutoFit/>
          </a:bodyPr>
          <a:lstStyle/>
          <a:p>
            <a:pPr algn="ctr" defTabSz="685800"/>
            <a:r>
              <a:rPr lang="bn-BD" sz="32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32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32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2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5" y="1293828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65" y="1293830"/>
            <a:ext cx="1269843" cy="18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0308" y="5883444"/>
            <a:ext cx="884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1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1.72331 2.96296E-6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92" y="715111"/>
            <a:ext cx="5709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648" y="2318217"/>
            <a:ext cx="1118126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পরিসীমা = ২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(দৈর্ঘ্য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+ প্রস্থ )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 			  = ২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(৮০+৬০)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মিটার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</a:p>
          <a:p>
            <a:pPr lvl="0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   			  = ২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১৪০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মিটার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	   			  = ২৮০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মিটার</a:t>
            </a:r>
            <a:endParaRPr lang="bn-I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3014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108" y="794212"/>
            <a:ext cx="4705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16064" y="278402"/>
            <a:ext cx="5603600" cy="2774056"/>
            <a:chOff x="5416064" y="278402"/>
            <a:chExt cx="5603600" cy="2774056"/>
          </a:xfrm>
        </p:grpSpPr>
        <p:sp>
          <p:nvSpPr>
            <p:cNvPr id="4" name="Rectangle 3"/>
            <p:cNvSpPr/>
            <p:nvPr/>
          </p:nvSpPr>
          <p:spPr>
            <a:xfrm>
              <a:off x="5990492" y="937846"/>
              <a:ext cx="4255477" cy="1676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6064" y="759043"/>
              <a:ext cx="78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A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45018" y="2212696"/>
              <a:ext cx="78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B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34218" y="770767"/>
              <a:ext cx="78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D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40464" y="2221461"/>
              <a:ext cx="78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C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2214" y="1414195"/>
              <a:ext cx="679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b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9281" y="278402"/>
              <a:ext cx="78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6049" y="1724648"/>
            <a:ext cx="614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3200" dirty="0"/>
              <a:t>,  ABCD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3E3824-856E-40BA-9298-392130CF31F9}"/>
              </a:ext>
            </a:extLst>
          </p:cNvPr>
          <p:cNvSpPr txBox="1"/>
          <p:nvPr/>
        </p:nvSpPr>
        <p:spPr>
          <a:xfrm>
            <a:off x="474781" y="2924816"/>
            <a:ext cx="7405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AD=a  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 = b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∴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/>
              <a:t>=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/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= (AD × AB)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/>
              <a:t> </a:t>
            </a:r>
          </a:p>
          <a:p>
            <a:r>
              <a:rPr lang="en-US" sz="3200" dirty="0"/>
              <a:t>	 </a:t>
            </a:r>
            <a:r>
              <a:rPr lang="en-US" sz="3200" dirty="0" smtClean="0"/>
              <a:t>      	= </a:t>
            </a:r>
            <a:r>
              <a:rPr lang="en-US" sz="3200" dirty="0" err="1" smtClean="0"/>
              <a:t>ab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/>
          </a:p>
        </p:txBody>
      </p:sp>
    </p:spTree>
    <p:extLst>
      <p:ext uri="{BB962C8B-B14F-4D97-AF65-F5344CB8AC3E}">
        <p14:creationId xmlns:p14="http://schemas.microsoft.com/office/powerpoint/2010/main" val="256684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2" y="257909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003" y="5756681"/>
            <a:ext cx="6698992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66365" y="1088905"/>
            <a:ext cx="8181020" cy="4146206"/>
            <a:chOff x="7574355" y="1319000"/>
            <a:chExt cx="4238386" cy="2209691"/>
          </a:xfrm>
        </p:grpSpPr>
        <p:sp>
          <p:nvSpPr>
            <p:cNvPr id="10" name="Rectangle 9"/>
            <p:cNvSpPr/>
            <p:nvPr/>
          </p:nvSpPr>
          <p:spPr>
            <a:xfrm>
              <a:off x="7943960" y="1713321"/>
              <a:ext cx="3868781" cy="181537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64408" y="1319000"/>
              <a:ext cx="1395046" cy="344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7214509" y="2241855"/>
              <a:ext cx="1054540" cy="33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০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4047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53A130-9DA7-4950-B819-FA0F009E9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9091" r="8693" b="28856"/>
          <a:stretch/>
        </p:blipFill>
        <p:spPr>
          <a:xfrm>
            <a:off x="470997" y="778660"/>
            <a:ext cx="5145470" cy="429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766" y="1348159"/>
            <a:ext cx="780549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=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 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∴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/>
              <a:t>=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/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= 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dirty="0"/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=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6064" y="5829156"/>
            <a:ext cx="7496151" cy="769441"/>
          </a:xfrm>
          <a:prstGeom prst="rect">
            <a:avLst/>
          </a:prstGeom>
          <a:noFill/>
          <a:ln w="28575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∴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নির্নেয়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০০০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56131" y="586011"/>
            <a:ext cx="4895192" cy="2942681"/>
            <a:chOff x="7156131" y="586011"/>
            <a:chExt cx="4895192" cy="2942681"/>
          </a:xfrm>
        </p:grpSpPr>
        <p:sp>
          <p:nvSpPr>
            <p:cNvPr id="4" name="Rectangle 3"/>
            <p:cNvSpPr/>
            <p:nvPr/>
          </p:nvSpPr>
          <p:spPr>
            <a:xfrm>
              <a:off x="7690338" y="1348159"/>
              <a:ext cx="4360985" cy="2180533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487509" y="778660"/>
              <a:ext cx="2790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6084251" y="1657891"/>
              <a:ext cx="2790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০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7966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46523" y="5955632"/>
            <a:ext cx="893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746500" y="584200"/>
            <a:ext cx="4699000" cy="812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E32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</a:t>
            </a:r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66900"/>
            <a:ext cx="1098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 একটি আয়তাকার মাঠের দৈর্ঘ্য ৬০ মিটার, প্রস্থ ৪০ মিটার। এর ভিতরের চারদিকে ৩ মিটার চওড়া একটি রাস্থা আছে। রাস্থার ক্ষত্রফল কত?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3530600"/>
            <a:ext cx="9144000" cy="22467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ক্ষেত্রে ৩ টি ধাপে সমস্যাটির সমাধান করতে হবে-</a:t>
            </a:r>
          </a:p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রাস্থাসহ মাঠের ক্ষেত্রফল বের করতে হবে।</a:t>
            </a:r>
          </a:p>
          <a:p>
            <a:pPr lvl="0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রাস্থাবাদে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ক্ষেত্রফল বের করতে হবে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মাঠের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থেকে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বিয়োগ করতে হবে। </a:t>
            </a:r>
            <a:endParaRPr lang="b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82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1.72136 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58246" y="5859380"/>
            <a:ext cx="892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584200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261" y="3302000"/>
            <a:ext cx="66948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ধাপ- 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মাঠের দৈর্ঘ্য = ৬০ মিটার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মাঠের প্রস্থ = ৪০ মিটার </a:t>
            </a:r>
          </a:p>
          <a:p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ক্ষেত্র = (৬০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 ৪০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বর্গমিটার</a:t>
            </a:r>
          </a:p>
          <a:p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= ২৪০০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0789" y="429847"/>
            <a:ext cx="5175335" cy="3388551"/>
            <a:chOff x="3882982" y="429847"/>
            <a:chExt cx="5175335" cy="3388551"/>
          </a:xfrm>
        </p:grpSpPr>
        <p:sp>
          <p:nvSpPr>
            <p:cNvPr id="3" name="Rectangle 2"/>
            <p:cNvSpPr/>
            <p:nvPr/>
          </p:nvSpPr>
          <p:spPr>
            <a:xfrm>
              <a:off x="4573952" y="971059"/>
              <a:ext cx="3934072" cy="22596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78350" y="1437081"/>
              <a:ext cx="2926080" cy="137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8058652" y="1638026"/>
              <a:ext cx="1414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18200" y="429847"/>
              <a:ext cx="225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৬০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7292" y="3172067"/>
              <a:ext cx="1762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৬০ মিটার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98662" y="1035537"/>
              <a:ext cx="1580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3599" y="2771529"/>
              <a:ext cx="1277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3415339" y="1719110"/>
              <a:ext cx="1520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239387" y="1784571"/>
              <a:ext cx="1300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7586305" y="1766987"/>
              <a:ext cx="12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815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1.71341 -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3077" y="5979696"/>
            <a:ext cx="896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46100"/>
            <a:ext cx="7734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ধাপ-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দৈর্ঘ্য = {৬০ – (৩+৩)} মিটার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 = (৬০ - ৬) মিটার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 = ৫৪ মিটার 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{৪০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(৩+৩)} মিটার 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   = (৪০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৬) মিটার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   =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৩৪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 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(৫৪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 ৩৪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বর্গমিটার 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= ১৮৩৬ বর্গমিটার </a:t>
            </a:r>
          </a:p>
          <a:p>
            <a:pPr lvl="0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ধাপ-</a:t>
            </a:r>
          </a:p>
          <a:p>
            <a:pPr lvl="0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রাস্থার ক্ষেত্রফল = (২৪০০ - ১৮৩৬) বর্গমিটার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= ৫৬৪ বর্গমিটার (উত্তর)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71638" y="1273903"/>
            <a:ext cx="5175335" cy="3388551"/>
            <a:chOff x="3882982" y="429847"/>
            <a:chExt cx="5175335" cy="3388551"/>
          </a:xfrm>
        </p:grpSpPr>
        <p:sp>
          <p:nvSpPr>
            <p:cNvPr id="5" name="Rectangle 4"/>
            <p:cNvSpPr/>
            <p:nvPr/>
          </p:nvSpPr>
          <p:spPr>
            <a:xfrm>
              <a:off x="4573952" y="971059"/>
              <a:ext cx="3934072" cy="22596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78350" y="1437081"/>
              <a:ext cx="2926080" cy="137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8058652" y="1638026"/>
              <a:ext cx="1414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18200" y="429847"/>
              <a:ext cx="225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৬০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87292" y="3172067"/>
              <a:ext cx="1762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৬০ মিটার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98662" y="1035537"/>
              <a:ext cx="1580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599" y="2771529"/>
              <a:ext cx="1277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415339" y="1719110"/>
              <a:ext cx="1520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239387" y="1784571"/>
              <a:ext cx="1300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586305" y="1766987"/>
              <a:ext cx="12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018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1.7194 2.59259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63754" y="5931569"/>
            <a:ext cx="8822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55282" y="1180119"/>
            <a:ext cx="5175335" cy="3388551"/>
            <a:chOff x="3882982" y="429847"/>
            <a:chExt cx="5175335" cy="3388551"/>
          </a:xfrm>
        </p:grpSpPr>
        <p:sp>
          <p:nvSpPr>
            <p:cNvPr id="7" name="Rectangle 6"/>
            <p:cNvSpPr/>
            <p:nvPr/>
          </p:nvSpPr>
          <p:spPr>
            <a:xfrm>
              <a:off x="4573952" y="971059"/>
              <a:ext cx="3934072" cy="22596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8350" y="1437081"/>
              <a:ext cx="2926080" cy="137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7991733" y="1716667"/>
              <a:ext cx="1548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18200" y="429847"/>
              <a:ext cx="225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87292" y="3172067"/>
              <a:ext cx="1762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98662" y="1035537"/>
              <a:ext cx="1580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3599" y="2771529"/>
              <a:ext cx="1277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415339" y="1719110"/>
              <a:ext cx="1520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239387" y="1784571"/>
              <a:ext cx="1300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586305" y="1766987"/>
              <a:ext cx="12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0EA24E-480F-4C3A-BB1B-EE655193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08" y="391886"/>
            <a:ext cx="4261473" cy="36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2168773"/>
            <a:ext cx="47973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2492" y="5158154"/>
            <a:ext cx="623423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25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1.71537 -1.48148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1" y="926135"/>
                <a:ext cx="7727746" cy="726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পাড়সহ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৪০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পাড়সহ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৩০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পাড়সহ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(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dirty="0">
                        <a:latin typeface="NikoshBAN" pitchFamily="2" charset="0"/>
                        <a:cs typeface="NikoshBAN" pitchFamily="2" charset="0"/>
                      </a:rPr>
                      <m:t>প্রস্থ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    = (৪০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৩০)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    = ১২০০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926135"/>
                <a:ext cx="7727746" cy="7263527"/>
              </a:xfrm>
              <a:prstGeom prst="rect">
                <a:avLst/>
              </a:prstGeom>
              <a:blipFill rotWithShape="1">
                <a:blip r:embed="rId2"/>
                <a:stretch>
                  <a:fillRect l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684779" y="1180119"/>
            <a:ext cx="5175335" cy="3388551"/>
            <a:chOff x="3882982" y="429847"/>
            <a:chExt cx="5175335" cy="3388551"/>
          </a:xfrm>
        </p:grpSpPr>
        <p:sp>
          <p:nvSpPr>
            <p:cNvPr id="4" name="Rectangle 3"/>
            <p:cNvSpPr/>
            <p:nvPr/>
          </p:nvSpPr>
          <p:spPr>
            <a:xfrm>
              <a:off x="4573952" y="971059"/>
              <a:ext cx="3934072" cy="22596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78350" y="1437081"/>
              <a:ext cx="2926080" cy="137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7991733" y="1716667"/>
              <a:ext cx="1548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18200" y="429847"/>
              <a:ext cx="225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7292" y="3172067"/>
              <a:ext cx="1762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8662" y="1035537"/>
              <a:ext cx="1580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599" y="2771529"/>
              <a:ext cx="1277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415339" y="1719110"/>
              <a:ext cx="1520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239387" y="1784571"/>
              <a:ext cx="1300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586305" y="1766987"/>
              <a:ext cx="12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4849B8-F881-4FEA-8890-DC6135FF812E}"/>
              </a:ext>
            </a:extLst>
          </p:cNvPr>
          <p:cNvSpPr txBox="1"/>
          <p:nvPr/>
        </p:nvSpPr>
        <p:spPr>
          <a:xfrm>
            <a:off x="639711" y="667252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78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353" y="1500554"/>
                <a:ext cx="8276493" cy="430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পাড়বাদে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{৪০-(২+২)}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		  =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(৪০ – ৪)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		  = ৩৬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পাড়বাদে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{৩০-(২+২)}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= (৩০ – ৪)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		= ২৬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পাড়বাদে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পুকুরের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(৩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৬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২৬)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      = ৯৩৬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3" y="1500554"/>
                <a:ext cx="8276493" cy="4308872"/>
              </a:xfrm>
              <a:prstGeom prst="rect">
                <a:avLst/>
              </a:prstGeom>
              <a:blipFill rotWithShape="1">
                <a:blip r:embed="rId2"/>
                <a:stretch>
                  <a:fillRect l="-1841" t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719948" y="1180119"/>
            <a:ext cx="5175335" cy="3388551"/>
            <a:chOff x="3882982" y="429847"/>
            <a:chExt cx="5175335" cy="3388551"/>
          </a:xfrm>
        </p:grpSpPr>
        <p:sp>
          <p:nvSpPr>
            <p:cNvPr id="4" name="Rectangle 3"/>
            <p:cNvSpPr/>
            <p:nvPr/>
          </p:nvSpPr>
          <p:spPr>
            <a:xfrm>
              <a:off x="4573952" y="971059"/>
              <a:ext cx="3934072" cy="22596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78350" y="1437081"/>
              <a:ext cx="2926080" cy="1371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7991733" y="1716667"/>
              <a:ext cx="1548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18200" y="429847"/>
              <a:ext cx="225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7292" y="3172067"/>
              <a:ext cx="1762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8662" y="1035537"/>
              <a:ext cx="1580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599" y="2771529"/>
              <a:ext cx="1277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415339" y="1719110"/>
              <a:ext cx="1520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মিটার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239387" y="1784571"/>
              <a:ext cx="1300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586305" y="1766987"/>
              <a:ext cx="121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মিটার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85295" y="5580182"/>
            <a:ext cx="6234238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নির্নেয়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৯৩৬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96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2622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5363" y="3554563"/>
            <a:ext cx="3598114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 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০৫/০৯/২১  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261636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08" y="671938"/>
            <a:ext cx="2556860" cy="2649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799" y="3314241"/>
            <a:ext cx="5257800" cy="32004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1938"/>
            <a:ext cx="2743200" cy="2466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65169" y="5907506"/>
            <a:ext cx="922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43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1.72136 7.40741E-7 " pathEditMode="relative" rAng="0" ptsTypes="AA">
                                      <p:cBhvr>
                                        <p:cTn id="3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3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0308" y="5883443"/>
            <a:ext cx="884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4589462" y="546100"/>
            <a:ext cx="3013076" cy="825500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" y="1835636"/>
                <a:ext cx="10934700" cy="4055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</a:t>
                </a:r>
                <a:r>
                  <a:rPr lang="bn-IN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 ক্ষেত্রফলের সূত্র?  </a:t>
                </a:r>
              </a:p>
              <a:p>
                <a:pPr>
                  <a:lnSpc>
                    <a:spcPct val="150000"/>
                  </a:lnSpc>
                </a:pP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দৈর্ঘ্য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প্রস্থ 	  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২ (দৈর্ঘ্য + প্রস্থ)   (গ)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একবাহু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(ঘ) ৪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একবাহুর দৈর্ঘ্য </a:t>
                </a:r>
                <a:endParaRPr lang="bn-IN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আয়তাকার ঘরের মেঝের দৈর্ঘ্য ২০ মিটার এবং প্রস্থ ৮ মিটার হলে, এর ক্ষেত্রফল কত? </a:t>
                </a:r>
              </a:p>
              <a:p>
                <a:pPr>
                  <a:lnSpc>
                    <a:spcPct val="150000"/>
                  </a:lnSpc>
                </a:pP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১৬০ বর্গমিটার 	   (খ) ৫৬ মিটার         (গ) ১৬০ মিটার 	      (ঘ) ৩২০ বর্গমিটার 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bn-IN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</a:t>
                </a:r>
                <a:r>
                  <a:rPr lang="en-US" sz="28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কার </a:t>
                </a:r>
                <a:r>
                  <a:rPr lang="bn-IN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 ক্ষেত্রফলের সূত্র?  </a:t>
                </a:r>
              </a:p>
              <a:p>
                <a:pPr>
                  <a:lnSpc>
                    <a:spcPct val="150000"/>
                  </a:lnSpc>
                </a:pP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দৈর্ঘ্য </a:t>
                </a:r>
                <a:r>
                  <a:rPr lang="bn-BD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প্রস্থ 	  </a:t>
                </a: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২ (দৈর্ঘ্য + প্রস্থ)   (গ)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একবাহু</m:t>
                        </m:r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(ঘ) ৪ </a:t>
                </a:r>
                <a:r>
                  <a:rPr lang="bn-BD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একবাহুর দৈর্ঘ্য </a:t>
                </a:r>
                <a:endParaRPr lang="bn-I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35636"/>
                <a:ext cx="10934700" cy="4055213"/>
              </a:xfrm>
              <a:prstGeom prst="rect">
                <a:avLst/>
              </a:prstGeom>
              <a:blipFill rotWithShape="1">
                <a:blip r:embed="rId2"/>
                <a:stretch>
                  <a:fillRect l="-117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-1003300" y="1587500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4100" y="4005080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100" y="5354585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4100" y="2715846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1.72331 2.96296E-6 " pathEditMode="relative" rAng="0" ptsTypes="AA">
                                      <p:cBhvr>
                                        <p:cTn id="36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26" y="1012722"/>
            <a:ext cx="3756547" cy="1935635"/>
          </a:xfrm>
          <a:prstGeom prst="rect">
            <a:avLst/>
          </a:prstGeom>
          <a:solidFill>
            <a:srgbClr val="09FF09"/>
          </a:solidFill>
        </p:spPr>
      </p:pic>
      <p:sp>
        <p:nvSpPr>
          <p:cNvPr id="5" name="TextBox 4"/>
          <p:cNvSpPr txBox="1"/>
          <p:nvPr/>
        </p:nvSpPr>
        <p:spPr>
          <a:xfrm>
            <a:off x="4510585" y="129832"/>
            <a:ext cx="3170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57908" y="2643558"/>
            <a:ext cx="11019692" cy="3921365"/>
          </a:xfrm>
          <a:prstGeom prst="horizontalScroll">
            <a:avLst/>
          </a:prstGeom>
          <a:gradFill flip="none" rotWithShape="1">
            <a:gsLst>
              <a:gs pos="0">
                <a:srgbClr val="7DFF7D">
                  <a:tint val="66000"/>
                  <a:satMod val="160000"/>
                </a:srgbClr>
              </a:gs>
              <a:gs pos="50000">
                <a:srgbClr val="7DFF7D">
                  <a:tint val="44500"/>
                  <a:satMod val="160000"/>
                </a:srgbClr>
              </a:gs>
              <a:gs pos="100000">
                <a:srgbClr val="7DFF7D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একটি বাগানের দৈর্ঘ্য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মিটার এবং প্রস্থ 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মিটার। এর ভিতরের চারিদিকে ৪ মিটার চওড়া একটি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আছে।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পরিশিমা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ক্ষত্রফল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ক্ষত্রফল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4011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8897" y="-3"/>
            <a:ext cx="11943104" cy="6858002"/>
            <a:chOff x="248897" y="-3"/>
            <a:chExt cx="11943104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296" y="228598"/>
              <a:ext cx="3465583" cy="30083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26418" y="108887"/>
              <a:ext cx="3465583" cy="30083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80" y="3849616"/>
              <a:ext cx="3465583" cy="30083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26417" y="3621017"/>
              <a:ext cx="3465583" cy="30083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74645" y="753889"/>
              <a:ext cx="6603090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endParaRPr lang="en-US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4575" y="2817255"/>
              <a:ext cx="595387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876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2525" r="4782" b="10669"/>
          <a:stretch/>
        </p:blipFill>
        <p:spPr>
          <a:xfrm>
            <a:off x="269631" y="2425868"/>
            <a:ext cx="5076091" cy="277437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486270" y="2237313"/>
            <a:ext cx="6705730" cy="3785766"/>
            <a:chOff x="5486270" y="2237313"/>
            <a:chExt cx="6705730" cy="37857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F37A4DA-E7CC-4013-9127-76A1804C91A1}"/>
                </a:ext>
              </a:extLst>
            </p:cNvPr>
            <p:cNvSpPr/>
            <p:nvPr/>
          </p:nvSpPr>
          <p:spPr>
            <a:xfrm>
              <a:off x="10005392" y="4803879"/>
              <a:ext cx="2186608" cy="121920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xmlns="" id="{4A6564C5-A16B-40DA-9266-2AFF8178F159}"/>
                </a:ext>
              </a:extLst>
            </p:cNvPr>
            <p:cNvSpPr/>
            <p:nvPr/>
          </p:nvSpPr>
          <p:spPr>
            <a:xfrm>
              <a:off x="6009505" y="2737435"/>
              <a:ext cx="5249298" cy="2167796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DCB8FBE3-E7B6-4377-B854-8B27E9F3C725}"/>
                </a:ext>
              </a:extLst>
            </p:cNvPr>
            <p:cNvGrpSpPr/>
            <p:nvPr/>
          </p:nvGrpSpPr>
          <p:grpSpPr>
            <a:xfrm>
              <a:off x="8310939" y="2598529"/>
              <a:ext cx="125688" cy="525687"/>
              <a:chOff x="4809213" y="2301488"/>
              <a:chExt cx="112644" cy="398892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F29948DF-3CDA-47D7-9FB8-B67E448C473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809213" y="2301488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18071CF2-D475-4349-AD00-3ECCB9D3E8E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921857" y="2334620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E924777E-61E9-4773-8B80-568BFF2021C7}"/>
                </a:ext>
              </a:extLst>
            </p:cNvPr>
            <p:cNvGrpSpPr/>
            <p:nvPr/>
          </p:nvGrpSpPr>
          <p:grpSpPr>
            <a:xfrm>
              <a:off x="7956466" y="4759666"/>
              <a:ext cx="125688" cy="525687"/>
              <a:chOff x="4809213" y="2301488"/>
              <a:chExt cx="112644" cy="39889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CD71E0EA-2BFA-476C-8E23-ECAD6602F19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809213" y="2301488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B7817DD7-D912-410F-8708-3C5A349E0FB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921857" y="2334620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E8A5744-BA59-4170-9A96-36E5CDFC059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95846" y="3719382"/>
              <a:ext cx="0" cy="408114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005F3C9-7DF4-4985-8DF8-FE472D79189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332266" y="3721465"/>
              <a:ext cx="0" cy="408114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3BBF334-3308-442B-8948-96D79E9D81C6}"/>
                </a:ext>
              </a:extLst>
            </p:cNvPr>
            <p:cNvSpPr txBox="1"/>
            <p:nvPr/>
          </p:nvSpPr>
          <p:spPr>
            <a:xfrm>
              <a:off x="5486270" y="4918377"/>
              <a:ext cx="1272400" cy="77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9FB0825-3CFA-4D59-9E79-4976260D3EFD}"/>
                </a:ext>
              </a:extLst>
            </p:cNvPr>
            <p:cNvSpPr txBox="1"/>
            <p:nvPr/>
          </p:nvSpPr>
          <p:spPr>
            <a:xfrm>
              <a:off x="5554172" y="2270125"/>
              <a:ext cx="1174875" cy="77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7DE4D53-458E-40CC-AEEE-5783ED3D83B4}"/>
                </a:ext>
              </a:extLst>
            </p:cNvPr>
            <p:cNvSpPr txBox="1"/>
            <p:nvPr/>
          </p:nvSpPr>
          <p:spPr>
            <a:xfrm>
              <a:off x="10682953" y="4817712"/>
              <a:ext cx="1272400" cy="77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3BC8364-B710-4A9C-B550-D91588108D92}"/>
                </a:ext>
              </a:extLst>
            </p:cNvPr>
            <p:cNvSpPr txBox="1"/>
            <p:nvPr/>
          </p:nvSpPr>
          <p:spPr>
            <a:xfrm>
              <a:off x="10622603" y="2237313"/>
              <a:ext cx="1272400" cy="77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593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1263" y="4333630"/>
            <a:ext cx="9050214" cy="11079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5626100"/>
            <a:ext cx="134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AD9D24-8AEA-4C43-842E-F76EDC77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12449" r="12309" b="20940"/>
          <a:stretch/>
        </p:blipFill>
        <p:spPr>
          <a:xfrm>
            <a:off x="1686593" y="2496354"/>
            <a:ext cx="7809099" cy="136053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61912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t="1398" r="8135" b="1983"/>
          <a:stretch/>
        </p:blipFill>
        <p:spPr>
          <a:xfrm>
            <a:off x="1956954" y="1376605"/>
            <a:ext cx="8898615" cy="51488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00400" y="1312987"/>
            <a:ext cx="4161693" cy="1323439"/>
            <a:chOff x="3200400" y="1312987"/>
            <a:chExt cx="4161693" cy="1323439"/>
          </a:xfrm>
        </p:grpSpPr>
        <p:sp>
          <p:nvSpPr>
            <p:cNvPr id="2" name="TextBox 1"/>
            <p:cNvSpPr txBox="1"/>
            <p:nvPr/>
          </p:nvSpPr>
          <p:spPr>
            <a:xfrm>
              <a:off x="3200400" y="1312987"/>
              <a:ext cx="41616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আয়তক্ষেত্র</a:t>
              </a:r>
              <a:endParaRPr lang="en-US" sz="1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516923" y="2321168"/>
              <a:ext cx="3446584" cy="820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1089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24493" y="5859380"/>
            <a:ext cx="936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846" y="2874108"/>
            <a:ext cx="11652739" cy="28321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শিক্ষার্থীরা-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সূত্র বলতে পারবে।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077" y="649754"/>
            <a:ext cx="5017476" cy="184665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49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1.71146 -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88615" y="5907506"/>
            <a:ext cx="9197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সুরজি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কূমার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নন্দী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খালিয়া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ইনস্টিটিঊশন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মোবাইল-০১</a:t>
            </a:r>
            <a:r>
              <a:rPr lang="en-US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৭৩৩১৫৯৫৩৯</a:t>
            </a:r>
            <a:r>
              <a:rPr lang="bn-IN" sz="2000" b="1" dirty="0">
                <a:solidFill>
                  <a:srgbClr val="A1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A10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82619" y="720969"/>
            <a:ext cx="8706334" cy="6985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ক্ষেত্রের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পরিসীমা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 সূত্র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908" y="4405919"/>
            <a:ext cx="9038492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ক্ষেত্রের ক্ষত্রফল = (দৈর্ঘ্য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 প্রস্থ ) বর্গ একক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ক্ষেত্রের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পরিসীমা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+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প্রস্থ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একক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1" y="1711569"/>
            <a:ext cx="3985846" cy="212187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6450" y="2345172"/>
            <a:ext cx="233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77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1.71537 7.40741E-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  <p:bldP spid="5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299" y="793551"/>
            <a:ext cx="9212964" cy="5301139"/>
            <a:chOff x="-2262544" y="349384"/>
            <a:chExt cx="9212964" cy="5301139"/>
          </a:xfrm>
        </p:grpSpPr>
        <p:sp>
          <p:nvSpPr>
            <p:cNvPr id="3" name="Rectangle 2"/>
            <p:cNvSpPr/>
            <p:nvPr/>
          </p:nvSpPr>
          <p:spPr>
            <a:xfrm>
              <a:off x="211028" y="1899137"/>
              <a:ext cx="5832218" cy="2649418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4712708" y="2790096"/>
              <a:ext cx="3552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প্রস্থ </a:t>
              </a:r>
              <a:r>
                <a:rPr lang="en-US" sz="5400" dirty="0">
                  <a:latin typeface="NikoshBAN" pitchFamily="2" charset="0"/>
                  <a:cs typeface="NikoshBAN" pitchFamily="2" charset="0"/>
                  <a:sym typeface="Symbol" panose="05050102010706020507" pitchFamily="18" charset="2"/>
                </a:rPr>
                <a:t>৪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০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25825" y="4727193"/>
              <a:ext cx="3552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9475" y="2773906"/>
              <a:ext cx="23563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আয়ত</a:t>
              </a:r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262544" y="349384"/>
              <a:ext cx="17717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দৃশ্যকল্প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452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54" y="386863"/>
            <a:ext cx="3118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3669" y="1475714"/>
            <a:ext cx="8311662" cy="356520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57993" y="1655767"/>
            <a:ext cx="355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87630" y="2743204"/>
            <a:ext cx="355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প্রস্থ </a:t>
            </a:r>
            <a:r>
              <a:rPr lang="en-US" sz="5400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065" y="5172668"/>
            <a:ext cx="6698992" cy="830997"/>
          </a:xfrm>
          <a:prstGeom prst="rect">
            <a:avLst/>
          </a:prstGeom>
          <a:noFill/>
          <a:ln w="57150">
            <a:solidFill>
              <a:srgbClr val="E749D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34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698</Words>
  <Application>Microsoft Office PowerPoint</Application>
  <PresentationFormat>Custom</PresentationFormat>
  <Paragraphs>188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kri</cp:lastModifiedBy>
  <cp:revision>295</cp:revision>
  <dcterms:created xsi:type="dcterms:W3CDTF">2021-06-04T17:34:12Z</dcterms:created>
  <dcterms:modified xsi:type="dcterms:W3CDTF">2021-09-05T00:25:51Z</dcterms:modified>
</cp:coreProperties>
</file>