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333" r:id="rId2"/>
    <p:sldId id="311" r:id="rId3"/>
    <p:sldId id="308" r:id="rId4"/>
    <p:sldId id="332" r:id="rId5"/>
    <p:sldId id="316" r:id="rId6"/>
    <p:sldId id="289" r:id="rId7"/>
    <p:sldId id="320" r:id="rId8"/>
    <p:sldId id="321" r:id="rId9"/>
    <p:sldId id="318" r:id="rId10"/>
    <p:sldId id="334" r:id="rId11"/>
    <p:sldId id="327" r:id="rId12"/>
    <p:sldId id="273" r:id="rId13"/>
    <p:sldId id="319" r:id="rId14"/>
    <p:sldId id="326" r:id="rId15"/>
    <p:sldId id="329" r:id="rId16"/>
    <p:sldId id="33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606" autoAdjust="0"/>
  </p:normalViewPr>
  <p:slideViewPr>
    <p:cSldViewPr>
      <p:cViewPr>
        <p:scale>
          <a:sx n="70" d="100"/>
          <a:sy n="70" d="100"/>
        </p:scale>
        <p:origin x="-72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6ABA6-FF50-440F-B102-20BCE1AFD82B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41E4E-471F-487C-B918-6D15CCC2E3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059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41E4E-471F-487C-B918-6D15CCC2E3B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AC90-C479-4B3A-8BEF-F1069D97AA85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8D19-05CA-4AA6-A64B-2B46468DD4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AC90-C479-4B3A-8BEF-F1069D97AA85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8D19-05CA-4AA6-A64B-2B46468DD4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AC90-C479-4B3A-8BEF-F1069D97AA85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8D19-05CA-4AA6-A64B-2B46468DD4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AC90-C479-4B3A-8BEF-F1069D97AA85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8D19-05CA-4AA6-A64B-2B46468DD4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AC90-C479-4B3A-8BEF-F1069D97AA85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8D19-05CA-4AA6-A64B-2B46468DD4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AC90-C479-4B3A-8BEF-F1069D97AA85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8D19-05CA-4AA6-A64B-2B46468DD4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AC90-C479-4B3A-8BEF-F1069D97AA85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8D19-05CA-4AA6-A64B-2B46468DD4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AC90-C479-4B3A-8BEF-F1069D97AA85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8D19-05CA-4AA6-A64B-2B46468DD4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AC90-C479-4B3A-8BEF-F1069D97AA85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8D19-05CA-4AA6-A64B-2B46468DD4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AC90-C479-4B3A-8BEF-F1069D97AA85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8D19-05CA-4AA6-A64B-2B46468DD4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AC90-C479-4B3A-8BEF-F1069D97AA85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8D19-05CA-4AA6-A64B-2B46468DD4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EDB92-5938-465E-B4EF-F4B60F499B91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CFDC2-E3AB-4CC6-8A7E-7945FD2156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ame 6">
            <a:extLst>
              <a:ext uri="{FF2B5EF4-FFF2-40B4-BE49-F238E27FC236}">
                <a16:creationId xmlns="" xmlns:a16="http://schemas.microsoft.com/office/drawing/2014/main" id="{3528F01B-4CF7-45EF-B9C1-F1D27D0D8A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2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="" xmlns:a16="http://schemas.microsoft.com/office/drawing/2014/main" id="{1A502DC1-C255-44BA-A396-60416337C207}"/>
              </a:ext>
            </a:extLst>
          </p:cNvPr>
          <p:cNvSpPr/>
          <p:nvPr userDrawn="1"/>
        </p:nvSpPr>
        <p:spPr>
          <a:xfrm>
            <a:off x="228600" y="228600"/>
            <a:ext cx="11734800" cy="6400800"/>
          </a:xfrm>
          <a:prstGeom prst="frame">
            <a:avLst>
              <a:gd name="adj1" fmla="val 852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9.jpeg"/><Relationship Id="rId4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7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11430000" cy="613208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5000" y="3352800"/>
            <a:ext cx="3581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atin typeface="Nikosh ban"/>
              </a:rPr>
              <a:t>সকলকে</a:t>
            </a:r>
            <a:r>
              <a:rPr lang="en-US" sz="6600" b="1" dirty="0" smtClean="0">
                <a:latin typeface="Nikosh ban"/>
              </a:rPr>
              <a:t> </a:t>
            </a:r>
            <a:r>
              <a:rPr lang="en-US" sz="6600" b="1" dirty="0" err="1" smtClean="0">
                <a:latin typeface="Nikosh ban"/>
              </a:rPr>
              <a:t>শুভেচ্ছা</a:t>
            </a:r>
            <a:endParaRPr lang="en-US" sz="6600" b="1" dirty="0">
              <a:latin typeface="Nikosh b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023116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00600" y="1524000"/>
            <a:ext cx="4663440" cy="609398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যাদের জীবন নাই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2286000"/>
            <a:ext cx="4389120" cy="6093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জড় খাদ্য গ্রহণ করে না।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3048000"/>
            <a:ext cx="438912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জড় পানি পান করে না।  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3733800"/>
            <a:ext cx="579120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জড় চলাফেরা করতে পারে না।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W7\Desktop\images (2).jpg"/>
          <p:cNvPicPr>
            <a:picLocks noChangeAspect="1" noChangeArrowheads="1"/>
          </p:cNvPicPr>
          <p:nvPr/>
        </p:nvPicPr>
        <p:blipFill>
          <a:blip r:embed="rId2"/>
          <a:srcRect l="52595" t="16667" r="10611"/>
          <a:stretch>
            <a:fillRect/>
          </a:stretch>
        </p:blipFill>
        <p:spPr bwMode="auto">
          <a:xfrm>
            <a:off x="838200" y="1371600"/>
            <a:ext cx="3505200" cy="424872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410200" y="4648200"/>
            <a:ext cx="525780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জড় বংশবৃদ্ধি করতে পারে না।  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0231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D4E8B2E-4F62-406A-BCB8-2561B52A8595}"/>
              </a:ext>
            </a:extLst>
          </p:cNvPr>
          <p:cNvSpPr/>
          <p:nvPr/>
        </p:nvSpPr>
        <p:spPr>
          <a:xfrm>
            <a:off x="4419600" y="457200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42037">
                        <a14:foregroundMark x1="8342" y1="4745" x2="8451" y2="2920"/>
                        <a14:foregroundMark x1="3684" y1="1825" x2="3467" y2="3832"/>
                        <a14:foregroundMark x1="2059" y1="26277" x2="2384" y2="21898"/>
                        <a14:backgroundMark x1="17551" y1="74088" x2="17876" y2="62044"/>
                        <a14:backgroundMark x1="12351" y1="75182" x2="14735" y2="57664"/>
                        <a14:backgroundMark x1="8017" y1="74453" x2="6826" y2="65511"/>
                        <a14:backgroundMark x1="7042" y1="80109" x2="6501" y2="72628"/>
                        <a14:backgroundMark x1="14626" y1="83759" x2="14410" y2="73175"/>
                        <a14:backgroundMark x1="15926" y1="87591" x2="14735" y2="78467"/>
                        <a14:backgroundMark x1="26436" y1="77737" x2="27519" y2="65146"/>
                        <a14:backgroundMark x1="16576" y1="80292" x2="19068" y2="75182"/>
                        <a14:backgroundMark x1="22535" y1="87226" x2="22535" y2="67518"/>
                        <a14:backgroundMark x1="34886" y1="84124" x2="34886" y2="75547"/>
                        <a14:backgroundMark x1="38570" y1="84489" x2="38570" y2="75182"/>
                        <a14:backgroundMark x1="40412" y1="83759" x2="39437" y2="74453"/>
                        <a14:backgroundMark x1="33586" y1="83029" x2="33911" y2="72445"/>
                        <a14:backgroundMark x1="28711" y1="82299" x2="29036" y2="73358"/>
                        <a14:backgroundMark x1="31636" y1="74635" x2="32936" y2="68248"/>
                        <a14:backgroundMark x1="24377" y1="87409" x2="24919" y2="70438"/>
                        <a14:backgroundMark x1="20910" y1="89416" x2="20260" y2="78102"/>
                        <a14:backgroundMark x1="17660" y1="93796" x2="17768" y2="83759"/>
                        <a14:backgroundMark x1="22752" y1="94526" x2="21993" y2="83577"/>
                        <a14:backgroundMark x1="27844" y1="94526" x2="25352" y2="82664"/>
                        <a14:backgroundMark x1="24160" y1="96168" x2="25677" y2="89599"/>
                        <a14:backgroundMark x1="20152" y1="95073" x2="24160" y2="91058"/>
                        <a14:backgroundMark x1="19935" y1="98723" x2="22969" y2="89416"/>
                        <a14:backgroundMark x1="24269" y1="98358" x2="24485" y2="92336"/>
                        <a14:backgroundMark x1="17226" y1="98540" x2="18202" y2="88686"/>
                        <a14:backgroundMark x1="15168" y1="97628" x2="16035" y2="92336"/>
                        <a14:backgroundMark x1="13543" y1="93796" x2="16251" y2="89599"/>
                        <a14:backgroundMark x1="13976" y1="97445" x2="14626" y2="94708"/>
                        <a14:backgroundMark x1="12784" y1="96715" x2="13218" y2="93431"/>
                        <a14:backgroundMark x1="5309" y1="12409" x2="5309" y2="12774"/>
                        <a14:backgroundMark x1="33153" y1="2372" x2="33153" y2="2372"/>
                        <a14:backgroundMark x1="34453" y1="5109" x2="34670" y2="4380"/>
                        <a14:backgroundMark x1="36403" y1="730" x2="36403" y2="730"/>
                        <a14:backgroundMark x1="33478" y1="730" x2="33478" y2="730"/>
                        <a14:backgroundMark x1="17660" y1="730" x2="20043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 r="57704"/>
          <a:stretch/>
        </p:blipFill>
        <p:spPr>
          <a:xfrm>
            <a:off x="304800" y="174171"/>
            <a:ext cx="3562618" cy="63790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42037">
                        <a14:foregroundMark x1="8342" y1="4745" x2="8451" y2="2920"/>
                        <a14:foregroundMark x1="3684" y1="1825" x2="3467" y2="3832"/>
                        <a14:foregroundMark x1="2059" y1="26277" x2="2384" y2="21898"/>
                        <a14:backgroundMark x1="17551" y1="74088" x2="17876" y2="62044"/>
                        <a14:backgroundMark x1="12351" y1="75182" x2="14735" y2="57664"/>
                        <a14:backgroundMark x1="8017" y1="74453" x2="6826" y2="65511"/>
                        <a14:backgroundMark x1="7042" y1="80109" x2="6501" y2="72628"/>
                        <a14:backgroundMark x1="14626" y1="83759" x2="14410" y2="73175"/>
                        <a14:backgroundMark x1="15926" y1="87591" x2="14735" y2="78467"/>
                        <a14:backgroundMark x1="26436" y1="77737" x2="27519" y2="65146"/>
                        <a14:backgroundMark x1="16576" y1="80292" x2="19068" y2="75182"/>
                        <a14:backgroundMark x1="22535" y1="87226" x2="22535" y2="67518"/>
                        <a14:backgroundMark x1="34886" y1="84124" x2="34886" y2="75547"/>
                        <a14:backgroundMark x1="38570" y1="84489" x2="38570" y2="75182"/>
                        <a14:backgroundMark x1="40412" y1="83759" x2="39437" y2="74453"/>
                        <a14:backgroundMark x1="33586" y1="83029" x2="33911" y2="72445"/>
                        <a14:backgroundMark x1="28711" y1="82299" x2="29036" y2="73358"/>
                        <a14:backgroundMark x1="31636" y1="74635" x2="32936" y2="68248"/>
                        <a14:backgroundMark x1="24377" y1="87409" x2="24919" y2="70438"/>
                        <a14:backgroundMark x1="20910" y1="89416" x2="20260" y2="78102"/>
                        <a14:backgroundMark x1="17660" y1="93796" x2="17768" y2="83759"/>
                        <a14:backgroundMark x1="22752" y1="94526" x2="21993" y2="83577"/>
                        <a14:backgroundMark x1="27844" y1="94526" x2="25352" y2="82664"/>
                        <a14:backgroundMark x1="24160" y1="96168" x2="25677" y2="89599"/>
                        <a14:backgroundMark x1="20152" y1="95073" x2="24160" y2="91058"/>
                        <a14:backgroundMark x1="19935" y1="98723" x2="22969" y2="89416"/>
                        <a14:backgroundMark x1="24269" y1="98358" x2="24485" y2="92336"/>
                        <a14:backgroundMark x1="17226" y1="98540" x2="18202" y2="88686"/>
                        <a14:backgroundMark x1="15168" y1="97628" x2="16035" y2="92336"/>
                        <a14:backgroundMark x1="13543" y1="93796" x2="16251" y2="89599"/>
                        <a14:backgroundMark x1="13976" y1="97445" x2="14626" y2="94708"/>
                        <a14:backgroundMark x1="12784" y1="96715" x2="13218" y2="93431"/>
                        <a14:backgroundMark x1="5309" y1="12409" x2="5309" y2="12774"/>
                        <a14:backgroundMark x1="33153" y1="2372" x2="33153" y2="2372"/>
                        <a14:backgroundMark x1="34453" y1="5109" x2="34670" y2="4380"/>
                        <a14:backgroundMark x1="36403" y1="730" x2="36403" y2="730"/>
                        <a14:backgroundMark x1="33478" y1="730" x2="33478" y2="730"/>
                        <a14:backgroundMark x1="17660" y1="730" x2="20043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 r="57704"/>
          <a:stretch/>
        </p:blipFill>
        <p:spPr>
          <a:xfrm flipH="1">
            <a:off x="7620000" y="381000"/>
            <a:ext cx="4302672" cy="621211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3657600" y="457200"/>
            <a:ext cx="990600" cy="838200"/>
            <a:chOff x="7391400" y="1219200"/>
            <a:chExt cx="2667699" cy="168000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39762" y="1219200"/>
              <a:ext cx="1319337" cy="16800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91400" y="1273196"/>
              <a:ext cx="1374414" cy="162006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3048000" y="2362200"/>
            <a:ext cx="5791200" cy="60939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360" dirty="0" err="1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36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360" dirty="0" err="1" smtClean="0">
                <a:latin typeface="NikoshBAN" pitchFamily="2" charset="0"/>
                <a:cs typeface="NikoshBAN" pitchFamily="2" charset="0"/>
              </a:rPr>
              <a:t>জড়ের</a:t>
            </a:r>
            <a:r>
              <a:rPr lang="en-US" sz="3360" dirty="0" smtClean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336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36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36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336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4187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W7\Desktop\images (6).jpg"/>
          <p:cNvPicPr>
            <a:picLocks noChangeAspect="1" noChangeArrowheads="1"/>
          </p:cNvPicPr>
          <p:nvPr/>
        </p:nvPicPr>
        <p:blipFill>
          <a:blip r:embed="rId2"/>
          <a:srcRect t="4422"/>
          <a:stretch>
            <a:fillRect/>
          </a:stretch>
        </p:blipFill>
        <p:spPr bwMode="auto">
          <a:xfrm>
            <a:off x="4953000" y="1143000"/>
            <a:ext cx="2314575" cy="494061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14400" y="609600"/>
            <a:ext cx="10668000" cy="6093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তোমাদের প্রাথমিক বিজ্ঞান বইয়ের ৬ ও ৭ </a:t>
            </a:r>
            <a:r>
              <a:rPr lang="bn-IN" sz="336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পৃষ্ঠা খোলে</a:t>
            </a:r>
            <a:r>
              <a:rPr lang="bn-BD" sz="336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নিরবে পড়।  </a:t>
            </a:r>
            <a:endParaRPr lang="en-US" sz="336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4187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0" y="457200"/>
            <a:ext cx="4480560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ীয়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কাজ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2133600"/>
            <a:ext cx="8229600" cy="609398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নিচের ছকে জীব ও জড়ের তিনটি পার্থক্য লিখ ।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76400" y="3886200"/>
          <a:ext cx="82042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2100"/>
                <a:gridCol w="41021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জীব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84720" y="3886200"/>
            <a:ext cx="283464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84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জড়  </a:t>
            </a:r>
            <a:endParaRPr lang="en-US" sz="384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0231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267200" y="1143000"/>
            <a:ext cx="283464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4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384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95600" y="2819400"/>
            <a:ext cx="388620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4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bn-BD" sz="3840" dirty="0" smtClean="0">
                <a:latin typeface="NikoshBAN" pitchFamily="2" charset="0"/>
                <a:cs typeface="NikoshBAN" pitchFamily="2" charset="0"/>
              </a:rPr>
              <a:t>জড়</a:t>
            </a:r>
            <a:r>
              <a:rPr lang="en-US" sz="38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8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840" dirty="0" smtClean="0">
                <a:latin typeface="NikoshBAN" pitchFamily="2" charset="0"/>
                <a:cs typeface="NikoshBAN" pitchFamily="2" charset="0"/>
              </a:rPr>
              <a:t> ?</a:t>
            </a:r>
            <a:r>
              <a:rPr lang="bn-BD" sz="384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71800" y="2133600"/>
            <a:ext cx="388620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4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bn-BD" sz="3840" dirty="0" smtClean="0">
                <a:latin typeface="NikoshBAN" pitchFamily="2" charset="0"/>
                <a:cs typeface="NikoshBAN" pitchFamily="2" charset="0"/>
              </a:rPr>
              <a:t>জ</a:t>
            </a:r>
            <a:r>
              <a:rPr lang="en-US" sz="3840" dirty="0" err="1" smtClean="0">
                <a:latin typeface="NikoshBAN" pitchFamily="2" charset="0"/>
                <a:cs typeface="NikoshBAN" pitchFamily="2" charset="0"/>
              </a:rPr>
              <a:t>ীব</a:t>
            </a:r>
            <a:r>
              <a:rPr lang="en-US" sz="38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8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840" dirty="0" smtClean="0">
                <a:latin typeface="NikoshBAN" pitchFamily="2" charset="0"/>
                <a:cs typeface="NikoshBAN" pitchFamily="2" charset="0"/>
              </a:rPr>
              <a:t> ?</a:t>
            </a:r>
            <a:r>
              <a:rPr lang="bn-BD" sz="384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4187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W7\Desktop\528-5280228_coins-corners-bordures-garden-roses-hd-png-download.png"/>
          <p:cNvPicPr>
            <a:picLocks noChangeAspect="1" noChangeArrowheads="1"/>
          </p:cNvPicPr>
          <p:nvPr/>
        </p:nvPicPr>
        <p:blipFill>
          <a:blip r:embed="rId2"/>
          <a:srcRect l="4667" r="2667" b="3390"/>
          <a:stretch>
            <a:fillRect/>
          </a:stretch>
        </p:blipFill>
        <p:spPr bwMode="auto">
          <a:xfrm>
            <a:off x="304800" y="457200"/>
            <a:ext cx="11430000" cy="6096000"/>
          </a:xfrm>
          <a:prstGeom prst="rect">
            <a:avLst/>
          </a:prstGeom>
          <a:noFill/>
        </p:spPr>
      </p:pic>
      <p:sp>
        <p:nvSpPr>
          <p:cNvPr id="9" name="TextBox 3">
            <a:extLst>
              <a:ext uri="{FF2B5EF4-FFF2-40B4-BE49-F238E27FC236}">
                <a16:creationId xmlns="" xmlns:a16="http://schemas.microsoft.com/office/drawing/2014/main" id="{7FE872E7-0C5E-44E4-AF41-0AA13AF3F584}"/>
              </a:ext>
            </a:extLst>
          </p:cNvPr>
          <p:cNvSpPr txBox="1"/>
          <p:nvPr/>
        </p:nvSpPr>
        <p:spPr>
          <a:xfrm>
            <a:off x="2743200" y="2209800"/>
            <a:ext cx="8398041" cy="341632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762000"/>
            <a:ext cx="6454446" cy="1200329"/>
          </a:xfrm>
          <a:prstGeom prst="rect">
            <a:avLst/>
          </a:prstGeom>
          <a:solidFill>
            <a:schemeClr val="bg1"/>
          </a:solidFill>
          <a:ln w="28575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7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2" descr="C:\Users\W7\Desktop\gettyimages-183881669-612x6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457200"/>
            <a:ext cx="2174054" cy="1609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54187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52314" y="304800"/>
            <a:ext cx="11534885" cy="339829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265819" y="1011364"/>
            <a:ext cx="1666405" cy="1664309"/>
          </a:xfrm>
          <a:prstGeom prst="ellipse">
            <a:avLst/>
          </a:prstGeom>
          <a:gradFill>
            <a:gsLst>
              <a:gs pos="0">
                <a:schemeClr val="bg1"/>
              </a:gs>
              <a:gs pos="47000">
                <a:srgbClr val="FFFF00"/>
              </a:gs>
              <a:gs pos="76000">
                <a:srgbClr val="F1000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65762" y="3652196"/>
            <a:ext cx="11521438" cy="30098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2600" y="3886200"/>
            <a:ext cx="5943600" cy="8925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xmlns="" val="1054187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0208 L -0.0073 0.5074 " pathEditMode="relative" rAng="0" ptsTypes="AA">
                                      <p:cBhvr>
                                        <p:cTn id="6" dur="9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049000" y="27799"/>
            <a:ext cx="1371600" cy="277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7030A0"/>
                </a:solidFill>
                <a:latin typeface="Nikosh ban"/>
              </a:rPr>
              <a:t>কামরুন্নাহার</a:t>
            </a:r>
            <a:r>
              <a:rPr lang="as-IN" sz="1200" dirty="0" smtClean="0">
                <a:solidFill>
                  <a:srgbClr val="7030A0"/>
                </a:solidFill>
                <a:latin typeface="Nikosh ban"/>
              </a:rPr>
              <a:t> </a:t>
            </a:r>
            <a:endParaRPr lang="en-US" sz="1200" dirty="0">
              <a:solidFill>
                <a:srgbClr val="7030A0"/>
              </a:solidFill>
              <a:latin typeface="Nikosh ban"/>
            </a:endParaRPr>
          </a:p>
        </p:txBody>
      </p:sp>
      <p:pic>
        <p:nvPicPr>
          <p:cNvPr id="3" name="Picture 2" descr="imageu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1000" y="304800"/>
            <a:ext cx="11430000" cy="6172200"/>
          </a:xfrm>
          <a:prstGeom prst="rect">
            <a:avLst/>
          </a:prstGeom>
        </p:spPr>
      </p:pic>
      <p:pic>
        <p:nvPicPr>
          <p:cNvPr id="4" name="Picture 2" descr="C:\Users\W7\Downloads\LTDEZ (Nosrat)\153347319_3699617260127843_499963553471581551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371600"/>
            <a:ext cx="3829102" cy="40010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172200" y="1828800"/>
            <a:ext cx="4800600" cy="2344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কামরুন্নাহার</a:t>
            </a:r>
            <a:endParaRPr lang="en-US" sz="3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শ্রীরামপুর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পূর্বপাড়া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 স </a:t>
            </a:r>
            <a:r>
              <a:rPr lang="en-U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বি</a:t>
            </a:r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রায়পুরা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নরসিংদী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Ict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এম্ভাসেডর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নরসিংদী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023116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049000" y="27799"/>
            <a:ext cx="1371600" cy="277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7030A0"/>
                </a:solidFill>
                <a:latin typeface="Nikosh ban"/>
              </a:rPr>
              <a:t>কামরুন্নাহার</a:t>
            </a:r>
            <a:r>
              <a:rPr lang="as-IN" sz="1200" dirty="0" smtClean="0">
                <a:solidFill>
                  <a:srgbClr val="7030A0"/>
                </a:solidFill>
                <a:latin typeface="Nikosh ban"/>
              </a:rPr>
              <a:t> </a:t>
            </a:r>
            <a:endParaRPr lang="en-US" sz="1200" dirty="0">
              <a:solidFill>
                <a:srgbClr val="7030A0"/>
              </a:solidFill>
              <a:latin typeface="Nikosh 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304800"/>
            <a:ext cx="1828800" cy="6248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553200" y="2057400"/>
            <a:ext cx="4400006" cy="25545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প্রাথমিক বিজ্ঞান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C:\Users\ATAUR RAHMAN\Desktop\KHADDO 3\IMG_20150606_085535.jpg"/>
          <p:cNvPicPr>
            <a:picLocks noChangeAspect="1" noChangeArrowheads="1"/>
          </p:cNvPicPr>
          <p:nvPr/>
        </p:nvPicPr>
        <p:blipFill>
          <a:blip r:embed="rId3" cstate="print"/>
          <a:srcRect l="2593" t="7778" r="7037"/>
          <a:stretch>
            <a:fillRect/>
          </a:stretch>
        </p:blipFill>
        <p:spPr bwMode="auto">
          <a:xfrm>
            <a:off x="1371600" y="1524000"/>
            <a:ext cx="2962323" cy="3733800"/>
          </a:xfrm>
          <a:prstGeom prst="rect">
            <a:avLst/>
          </a:prstGeom>
          <a:noFill/>
          <a:ln>
            <a:solidFill>
              <a:srgbClr val="7030A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xmlns="" val="4140231162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7\Desktop\download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1" y="609601"/>
            <a:ext cx="8077200" cy="27431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00400" y="6019800"/>
            <a:ext cx="6553200" cy="6093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360" b="1" dirty="0">
                <a:latin typeface="NikoshBAN" pitchFamily="2" charset="0"/>
                <a:cs typeface="NikoshBAN" pitchFamily="2" charset="0"/>
              </a:rPr>
              <a:t>যাদের জীবন আছে তারাই জীব । </a:t>
            </a:r>
            <a:endParaRPr lang="en-US" sz="336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4876800"/>
            <a:ext cx="10363200" cy="6093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360" b="1" dirty="0">
                <a:latin typeface="NikoshBAN" pitchFamily="2" charset="0"/>
                <a:cs typeface="NikoshBAN" pitchFamily="2" charset="0"/>
              </a:rPr>
              <a:t>এদের কারো জীবন আছে আবার কারো জীবন নেই । </a:t>
            </a:r>
            <a:endParaRPr lang="en-US" sz="336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3886200"/>
            <a:ext cx="5577840" cy="6093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360" b="1" dirty="0">
                <a:latin typeface="NikoshBAN" pitchFamily="2" charset="0"/>
                <a:cs typeface="NikoshBAN" pitchFamily="2" charset="0"/>
              </a:rPr>
              <a:t>এদের সবার জীবন আছে কি ? </a:t>
            </a:r>
            <a:endParaRPr lang="en-US" sz="336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023116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049000" y="27799"/>
            <a:ext cx="1371600" cy="277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7030A0"/>
                </a:solidFill>
                <a:latin typeface="Nikosh ban"/>
              </a:rPr>
              <a:t>কামরুন্নাহার</a:t>
            </a:r>
            <a:r>
              <a:rPr lang="as-IN" sz="1200" dirty="0" smtClean="0">
                <a:solidFill>
                  <a:srgbClr val="7030A0"/>
                </a:solidFill>
                <a:latin typeface="Nikosh ban"/>
              </a:rPr>
              <a:t> </a:t>
            </a:r>
            <a:endParaRPr lang="en-US" sz="1200" dirty="0">
              <a:solidFill>
                <a:srgbClr val="7030A0"/>
              </a:solidFill>
              <a:latin typeface="Nikosh ban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xmlns="" id="{9BC83891-8401-4A37-96FF-CBF4C5A5EC36}"/>
              </a:ext>
            </a:extLst>
          </p:cNvPr>
          <p:cNvSpPr txBox="1"/>
          <p:nvPr/>
        </p:nvSpPr>
        <p:spPr>
          <a:xfrm>
            <a:off x="2590800" y="762000"/>
            <a:ext cx="6400800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</a:t>
            </a:r>
            <a:r>
              <a:rPr lang="en-US" sz="4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শিখব</a:t>
            </a:r>
            <a:endParaRPr lang="en-IN" sz="48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7692" b="92154" l="5755" r="96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l="6842" t="12256" r="5501" b="8262"/>
          <a:stretch/>
        </p:blipFill>
        <p:spPr>
          <a:xfrm>
            <a:off x="0" y="1905000"/>
            <a:ext cx="5791200" cy="4781032"/>
          </a:xfrm>
          <a:prstGeom prst="rect">
            <a:avLst/>
          </a:prstGeom>
        </p:spPr>
      </p:pic>
      <p:sp>
        <p:nvSpPr>
          <p:cNvPr id="15" name="TextBox 2">
            <a:extLst>
              <a:ext uri="{FF2B5EF4-FFF2-40B4-BE49-F238E27FC236}">
                <a16:creationId xmlns:a16="http://schemas.microsoft.com/office/drawing/2014/main" xmlns="" id="{9BC83891-8401-4A37-96FF-CBF4C5A5EC36}"/>
              </a:ext>
            </a:extLst>
          </p:cNvPr>
          <p:cNvSpPr txBox="1"/>
          <p:nvPr/>
        </p:nvSpPr>
        <p:spPr>
          <a:xfrm>
            <a:off x="1752600" y="2514600"/>
            <a:ext cx="3429000" cy="92333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5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জড়</a:t>
            </a:r>
            <a:endParaRPr lang="en-IN" sz="54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W7\Desktop\download (8).jpg"/>
          <p:cNvPicPr>
            <a:picLocks noChangeAspect="1" noChangeArrowheads="1"/>
          </p:cNvPicPr>
          <p:nvPr/>
        </p:nvPicPr>
        <p:blipFill>
          <a:blip r:embed="rId5"/>
          <a:srcRect l="12676" r="12676"/>
          <a:stretch>
            <a:fillRect/>
          </a:stretch>
        </p:blipFill>
        <p:spPr bwMode="auto">
          <a:xfrm>
            <a:off x="6934200" y="1981200"/>
            <a:ext cx="4038600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40231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  <p:bldP spid="15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590800"/>
            <a:ext cx="103936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</a:p>
          <a:p>
            <a:r>
              <a:rPr lang="bn-IN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২.১.১ নিকট পরিবেশ পর্যবেক্ষণের মাধ্যমে জীব ও জড়ের তালিকা তৈরি করতে পারবে।</a:t>
            </a:r>
          </a:p>
          <a:p>
            <a:r>
              <a:rPr lang="bn-IN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২.১.২ জীব ও জড়বস্তুর বৈশিষ্ট্য লিখতে পারবে।</a:t>
            </a:r>
          </a:p>
          <a:p>
            <a:r>
              <a:rPr lang="bn-IN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২.১.৩ জীব ও জড়ের পার্থক্য বর্ণনা করতে পারবে।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3429000" y="1143000"/>
            <a:ext cx="2757814" cy="6678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শিখনফল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315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914400"/>
            <a:ext cx="9585960" cy="6093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তোমার শ্রেণিকক্ষের ভেতরে ও বাইরে জীব এবং জড় লক্ষ কর </a:t>
            </a:r>
            <a:r>
              <a:rPr lang="bn-BD" sz="336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 descr="C:\Users\User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6" t="5703" r="2426" b="3077"/>
          <a:stretch>
            <a:fillRect/>
          </a:stretch>
        </p:blipFill>
        <p:spPr bwMode="auto">
          <a:xfrm>
            <a:off x="6096000" y="1676400"/>
            <a:ext cx="46482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W7\Desktop\download (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676400"/>
            <a:ext cx="4457700" cy="32467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40231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438400" y="3520440"/>
            <a:ext cx="274320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জড় </a:t>
            </a:r>
            <a:endParaRPr lang="en-US" sz="336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84720" y="3520440"/>
            <a:ext cx="283464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জীব  </a:t>
            </a:r>
            <a:endParaRPr lang="en-US" sz="336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1120" y="1508760"/>
            <a:ext cx="109728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মানুষ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12720" y="1508760"/>
            <a:ext cx="155448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চেয়ার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67200" y="1508760"/>
            <a:ext cx="182880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চড়ুইপাখি 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7440" y="1508760"/>
            <a:ext cx="173736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বইখাতা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16240" y="1508760"/>
            <a:ext cx="146304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পেনসিল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53600" y="1508760"/>
            <a:ext cx="109728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উদ্ভিদ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90560" y="2423160"/>
            <a:ext cx="109728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মুরগি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41120" y="2423160"/>
            <a:ext cx="109728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রাস্তা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95600" y="2423160"/>
            <a:ext cx="109728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গরু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41520" y="2452950"/>
            <a:ext cx="146304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জানালা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00" y="2452950"/>
            <a:ext cx="201168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কবুতর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662160" y="2423160"/>
            <a:ext cx="169164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ঘরবাড়ি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" y="609600"/>
            <a:ext cx="3108960" cy="707886"/>
          </a:xfrm>
          <a:prstGeom prst="rect">
            <a:avLst/>
          </a:prstGeom>
          <a:noFill/>
          <a:ln w="3175">
            <a:noFill/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00" y="6858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জড় ও জীব আলাদা করে নিচের ছকে লিখ</a:t>
            </a:r>
            <a:endParaRPr lang="en-US" sz="3200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657600" y="484140"/>
            <a:ext cx="510363" cy="808294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 rot="5400000">
            <a:off x="4762500" y="4838700"/>
            <a:ext cx="25146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40231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8 0.01273 C 0.00456 0.0169 0.01432 0.02107 0.02357 0.02685 C 0.03255 0.03935 0.04362 0.04051 0.05573 0.04329 C 0.05976 0.0463 0.06445 0.04722 0.06849 0.05023 C 0.08958 0.06644 0.07005 0.05648 0.08307 0.0625 C 0.09062 0.06968 0.08633 0.06644 0.09752 0.07222 C 0.09896 0.07292 0.10052 0.07338 0.10234 0.07408 C 0.1039 0.075 0.10716 0.07685 0.10716 0.07732 C 0.11536 0.08935 0.10781 0.08056 0.12005 0.08634 C 0.12943 0.09121 0.12344 0.09028 0.13125 0.09584 C 0.13607 0.09977 0.14206 0.10116 0.14726 0.10347 C 0.1556 0.11111 0.16393 0.11644 0.17304 0.12222 C 0.17513 0.12384 0.17721 0.12593 0.17929 0.12685 C 0.18242 0.12894 0.18906 0.13148 0.18906 0.13171 C 0.19713 0.13982 0.20195 0.14514 0.21159 0.14861 C 0.21875 0.15556 0.22435 0.16134 0.23242 0.16505 C 0.24427 0.17732 0.23802 0.17384 0.25013 0.17732 C 0.25547 0.18912 0.26211 0.19167 0.27083 0.1963 C 0.27513 0.20232 0.28021 0.20625 0.28541 0.21088 C 0.28984 0.22477 0.29049 0.22732 0.29987 0.23195 C 0.30247 0.24445 0.30976 0.24815 0.31745 0.25116 C 0.322 0.26204 0.32903 0.2625 0.33672 0.26852 C 0.33724 0.27037 0.33672 0.27408 0.33828 0.27546 C 0.3444 0.28264 0.35234 0.28588 0.35898 0.29213 C 0.36159 0.30347 0.36627 0.30764 0.3737 0.31134 C 0.37747 0.31505 0.38229 0.31574 0.38476 0.32107 C 0.38685 0.32477 0.38568 0.33171 0.38789 0.33542 C 0.38919 0.33658 0.40872 0.33982 0.41054 0.34005 C 0.41797 0.34421 0.4237 0.34676 0.43151 0.34954 C 0.45534 0.37685 0.45976 0.36621 0.49752 0.36621 " pathEditMode="relative" rAng="0" ptsTypes="AAAAAAAAAAAAAAAAAAAAAAAAA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30" y="177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9.65594E-7 C -0.00764 0.00833 -0.00886 0.02026 -0.01337 0.03274 C -0.0158 0.04745 -0.0217 0.05716 -0.02431 0.07242 C -0.02761 0.09323 -0.03299 0.11293 -0.0375 0.13319 C -0.04028 0.14484 -0.04045 0.15538 -0.04427 0.16593 C -0.04601 0.18535 -0.0441 0.17592 -0.05087 0.19395 C -0.05174 0.19589 -0.05365 0.20089 -0.05365 0.20117 C -0.05539 0.21227 -0.06007 0.22003 -0.06181 0.23141 C -0.06407 0.24723 -0.06424 0.26332 -0.06841 0.2783 C -0.06945 0.28912 -0.07032 0.29689 -0.07379 0.30577 C -0.07483 0.31104 -0.079 0.33491 -0.08056 0.33879 C -0.08768 0.35766 -0.1 0.36709 -0.1125 0.36709 " pathEditMode="relative" rAng="0" ptsTypes="fffffffffff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183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85185E-6 C 0.00026 0.00023 0.01003 0.00324 0.01107 0.00417 C 0.01406 0.00787 0.01589 0.01296 0.01901 0.01597 C 0.02057 0.01759 0.0224 0.01898 0.02396 0.02084 C 0.03021 0.03472 0.03685 0.04607 0.04818 0.05162 C 0.05443 0.06574 0.05482 0.06875 0.06589 0.07292 C 0.07253 0.07755 0.07878 0.08426 0.08516 0.08912 C 0.09375 0.0956 0.09258 0.08727 0.10313 0.10347 C 0.10417 0.10486 0.10508 0.10741 0.10625 0.10857 C 0.11523 0.11621 0.125 0.12107 0.13372 0.1294 C 0.13424 0.13195 0.13451 0.13472 0.13542 0.13658 C 0.13646 0.1382 0.13802 0.13959 0.1388 0.14121 C 0.13971 0.14491 0.13828 0.15046 0.14023 0.15324 C 0.14219 0.15579 0.1457 0.15463 0.14844 0.15556 C 0.1556 0.16366 0.16393 0.16713 0.17266 0.17222 C 0.17813 0.17523 0.1888 0.18195 0.1888 0.18218 C 0.19167 0.18542 0.19219 0.19259 0.19518 0.19537 C 0.20573 0.20695 0.22344 0.21597 0.23555 0.22408 C 0.24193 0.22824 0.25 0.23033 0.25664 0.23357 C 0.25807 0.23426 0.26146 0.23588 0.26146 0.23634 C 0.26563 0.2419 0.27031 0.24514 0.27591 0.24769 C 0.27813 0.24977 0.28086 0.25162 0.28268 0.25463 C 0.28997 0.27014 0.27773 0.25996 0.28893 0.26875 C 0.29323 0.27246 0.30182 0.27871 0.30182 0.27894 C 0.3043 0.28357 0.30521 0.29028 0.3082 0.29491 C 0.31055 0.29838 0.31406 0.29931 0.31628 0.30185 C 0.33125 0.32014 0.32005 0.31343 0.33086 0.31852 C 0.34219 0.33009 0.32839 0.31713 0.34219 0.32593 C 0.34401 0.32662 0.34518 0.32894 0.34701 0.33056 C 0.34857 0.33171 0.35026 0.33218 0.35195 0.33287 C 0.35703 0.33773 0.35859 0.34398 0.36328 0.34908 C 0.36641 0.35255 0.37305 0.3588 0.37305 0.35903 C 0.37396 0.3632 0.37682 0.37107 0.37305 0.37523 C 0.37109 0.37778 0.36862 0.37523 0.36641 0.37523 " pathEditMode="relative" rAng="0" ptsTypes="AAAAAAAAAAAAAAAAAAAAAAAAAAAAAA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1881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3 0.00417 C -0.02969 0.00857 -0.03204 0.01273 -0.03802 0.02084 C -0.04297 0.03796 -0.04597 0.04144 -0.05326 0.05394 C -0.05964 0.06528 -0.06485 0.07824 -0.07266 0.0875 C -0.07565 0.10787 -0.07149 0.08773 -0.07826 0.10139 C -0.07969 0.10417 -0.07969 0.10857 -0.08099 0.11111 C -0.08204 0.11296 -0.08386 0.11343 -0.08503 0.11574 C -0.08855 0.12176 -0.0918 0.12824 -0.09493 0.13496 C -0.09857 0.14213 -0.10287 0.14815 -0.10586 0.15648 C -0.1142 0.17732 -0.12253 0.20139 -0.13516 0.21551 C -0.13672 0.22014 -0.13763 0.2257 -0.13933 0.23009 C -0.14232 0.23727 -0.14688 0.2456 -0.15052 0.25139 C -0.15235 0.26111 -0.15521 0.26713 -0.15886 0.27523 C -0.16433 0.30417 -0.15795 0.27824 -0.16563 0.29653 C -0.17149 0.31019 -0.17513 0.33102 -0.18516 0.3375 C -0.1944 0.35278 -0.17709 0.32546 -0.1961 0.34653 C -0.20287 0.35417 -0.21068 0.36158 -0.21836 0.36574 C -0.21771 0.36713 -0.21563 0.3706 -0.21563 0.3713 " pathEditMode="relative" rAng="0" ptsTypes="AAAAAAAAAAAAAAAA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183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5 0.00602 C 0.07304 0.00232 0.06849 0.01181 0.05911 0.01667 C 0.04648 0.02315 0.03242 0.025 0.0194 0.0294 C 0.01484 0.03102 0.01107 0.03519 0.00677 0.03773 C -0.01016 0.04769 -0.00651 0.0456 -0.02344 0.05046 C -0.04115 0.06412 -0.06133 0.06667 -0.0806 0.07593 C -0.10495 0.08773 -0.12943 0.09908 -0.15352 0.11158 C -0.20807 0.14005 -0.26198 0.17084 -0.31706 0.19838 C -0.33542 0.20764 -0.35196 0.22269 -0.36953 0.23449 C -0.38828 0.24699 -0.41042 0.2544 -0.42969 0.26621 C -0.45391 0.28079 -0.47696 0.29699 -0.49974 0.31459 C -0.5211 0.33125 -0.54037 0.35347 -0.5599 0.37384 C -0.56667 0.38079 -0.56927 0.38959 -0.57748 0.39514 C -0.58099 0.40232 -0.5849 0.40394 -0.58685 0.41204 C -0.58008 0.41806 -0.5724 0.41783 -0.56459 0.42037 C -0.55886 0.4257 -0.55599 0.43403 -0.55039 0.43959 C -0.54401 0.44607 -0.54297 0.44653 -0.53776 0.45 " pathEditMode="relative" rAng="0" ptsTypes="AAAAAAAAAAAAAAA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68" y="2215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85185E-6 C -0.00351 0.0081 -0.00586 0.01806 -0.00937 0.02546 C -0.01172 0.03009 -0.01432 0.03241 -0.01653 0.03634 C -0.02877 0.05787 -0.01601 0.03704 -0.02474 0.05556 C -0.02578 0.05764 -0.02708 0.0581 -0.02786 0.05996 C -0.03047 0.06621 -0.03281 0.07315 -0.03515 0.0794 C -0.04961 0.11875 -0.03242 0.06852 -0.0444 0.09653 C -0.06419 0.14375 -0.03633 0.08496 -0.05456 0.12222 C -0.05742 0.13519 -0.06185 0.14421 -0.06588 0.15486 C -0.06784 0.15949 -0.07083 0.16991 -0.07083 0.17014 C -0.07357 0.19167 -0.06953 0.16921 -0.07513 0.18056 C -0.07617 0.1831 -0.07617 0.18681 -0.07721 0.18935 C -0.0789 0.19537 -0.08333 0.20671 -0.08333 0.20695 C -0.08568 0.2213 -0.08607 0.22084 -0.09036 0.23241 C -0.09401 0.24213 -0.09635 0.25463 -0.09961 0.26482 C -0.10325 0.27616 -0.10742 0.28588 -0.11094 0.29699 C -0.11328 0.31134 -0.11002 0.29445 -0.11497 0.30996 C -0.11888 0.32199 -0.11263 0.31134 -0.11927 0.32037 C -0.12096 0.33334 -0.11862 0.3213 -0.12435 0.33357 C -0.1263 0.33796 -0.12734 0.34398 -0.12943 0.34861 C -0.13372 0.35903 -0.13229 0.35347 -0.13867 0.36366 C -0.14427 0.37269 -0.14974 0.38218 -0.15508 0.3919 C -0.1569 0.39537 -0.1582 0.4 -0.16015 0.40278 C -0.16471 0.40903 -0.16914 0.41412 -0.17357 0.41991 C -0.17851 0.42662 -0.18151 0.43334 -0.18685 0.43727 C -0.18854 0.44074 -0.19036 0.44445 -0.19193 0.44792 C -0.19271 0.44954 -0.19492 0.45 -0.19492 0.4507 " pathEditMode="relative" rAng="0" ptsTypes="AAAAAAAAAAAAAAAAAAAAAAAAA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2252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81481E-6 C 0.00807 0.00856 0.0151 0.02037 0.02409 0.02615 C 0.02851 0.03171 0.03125 0.03888 0.03554 0.04421 C 0.0414 0.05208 0.03724 0.04467 0.04453 0.05254 C 0.04922 0.05763 0.05377 0.06319 0.05833 0.06875 C 0.06888 0.08194 0.0681 0.09837 0.08268 0.1074 C 0.0901 0.11689 0.08867 0.1199 0.09661 0.12777 C 0.10429 0.14328 0.11354 0.15416 0.12344 0.16597 C 0.12565 0.16875 0.12669 0.17337 0.12838 0.17638 C 0.13515 0.18819 0.13398 0.18657 0.13997 0.19259 C 0.14271 0.2037 0.14583 0.2155 0.15026 0.225 C 0.15104 0.22916 0.1513 0.23379 0.15273 0.23726 C 0.15885 0.25254 0.16888 0.26226 0.17565 0.27592 C 0.18411 0.29328 0.18112 0.29398 0.19479 0.29814 C 0.19596 0.29953 0.19739 0.30069 0.19857 0.30231 C 0.19987 0.30416 0.2026 0.30879 0.2026 0.30902 " pathEditMode="relative" rAng="0" ptsTypes="AAAAAAAAAAAAAA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0" y="1544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C 0.01537 0.0037 0.00039 -0.00255 0.01211 0.00949 C 0.01888 0.0162 0.02214 0.01574 0.03008 0.01736 C 0.04909 0.02708 0.06927 0.03842 0.08919 0.0449 C 0.10052 0.04884 0.12383 0.05462 0.12383 0.05486 C 0.15274 0.07384 0.18242 0.08634 0.21459 0.09212 C 0.23112 0.09953 0.22084 0.09444 0.24479 0.10972 C 0.25065 0.11388 0.25794 0.11319 0.26432 0.11574 C 0.28672 0.125 0.30834 0.13888 0.33112 0.14722 C 0.3375 0.15879 0.34844 0.16342 0.35807 0.17083 C 0.37123 0.18078 0.36211 0.17754 0.37474 0.18055 C 0.38086 0.18425 0.38685 0.18726 0.39271 0.1905 C 0.39649 0.19259 0.40339 0.19629 0.40339 0.19675 C 0.41263 0.2081 0.40261 0.19722 0.42005 0.2081 C 0.4224 0.20949 0.42409 0.2125 0.42617 0.21412 C 0.42956 0.21643 0.43321 0.21805 0.43672 0.22013 C 0.44193 0.22314 0.44688 0.22638 0.45182 0.22986 C 0.45378 0.23101 0.45781 0.23402 0.45781 0.23425 C 0.46198 0.24143 0.46459 0.24351 0.47136 0.24537 C 0.47787 0.25185 0.48451 0.25787 0.49102 0.26342 C 0.49284 0.26458 0.49388 0.26759 0.49571 0.26898 C 0.5013 0.27523 0.50716 0.27986 0.5138 0.28287 C 0.51472 0.28402 0.5155 0.28587 0.5168 0.2868 C 0.51836 0.28888 0.52018 0.28935 0.52136 0.29074 C 0.5237 0.29398 0.52526 0.29791 0.52761 0.30092 C 0.52513 0.303 0.51836 0.30601 0.51836 0.30902 " pathEditMode="relative" rAng="0" ptsTypes="AAAAAAAAAAAAAAAAAAAAAAAAAA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80" y="1544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05 -0.00208 C 0.03581 0.02616 0.04831 -0.00856 0.03763 0.01297 C 0.02878 0.03033 0.02227 0.04861 0.01159 0.06528 C 0.00899 0.08195 -0.00325 0.09445 -0.0112 0.10811 C -0.01849 0.12037 -0.02565 0.13311 -0.03255 0.14561 C -0.03815 0.15556 -0.04153 0.1588 -0.04922 0.16806 C -0.05117 0.17061 -0.05534 0.17523 -0.05534 0.17547 C -0.0569 0.17917 -0.05768 0.18357 -0.05976 0.18658 C -0.06133 0.18912 -0.06393 0.18982 -0.06601 0.19213 C -0.07122 0.19769 -0.07318 0.20324 -0.07956 0.20718 C -0.08411 0.21528 -0.08945 0.21968 -0.09648 0.22408 C -0.10807 0.23843 -0.12018 0.24792 -0.1345 0.25764 C -0.14049 0.26181 -0.1431 0.26806 -0.14974 0.27061 C -0.1595 0.28287 -0.14206 0.26158 -0.16054 0.2801 C -0.17109 0.29098 -0.17838 0.30417 -0.19245 0.30996 C -0.20143 0.32709 -0.20026 0.31898 -0.21224 0.33218 C -0.22422 0.34561 -0.21653 0.34167 -0.22591 0.34561 C -0.23008 0.35348 -0.23164 0.36273 -0.23815 0.36783 C -0.24127 0.37593 -0.24297 0.37801 -0.2487 0.38287 C -0.24974 0.38473 -0.25169 0.38866 -0.25169 0.38889 " pathEditMode="relative" rAng="0" ptsTypes="AAAAAAAAAAAAAAAAAA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1953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53 -3.33333E-6 C 0.04935 0.01875 0.03789 0.04121 0.00443 0.06273 C -0.01224 0.10996 -0.04049 0.15764 0.01693 0.20394 C 0.02422 0.23611 0.0263 0.26852 0.04102 0.30047 C 0.04518 0.30834 0.07123 0.31227 0.08698 0.31922 C 0.10781 0.32871 0.10573 0.33866 0.12253 0.34838 C 0.10886 0.37408 0.13815 0.37037 0.06289 0.38241 " pathEditMode="relative" rAng="0" ptsTypes="AAAAAAA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5" y="1912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C 0.00286 0.00093 0.00664 0.00069 0.00924 0.00347 C 0.01093 0.00486 0.01028 0.00833 0.0108 0.01065 C 0.01224 0.01713 0.01536 0.02268 0.01705 0.02893 C 0.01849 0.04005 0.02226 0.04907 0.02474 0.06018 C 0.02747 0.07199 0.02799 0.08449 0.03099 0.09606 C 0.03372 0.10648 0.0388 0.11597 0.04192 0.12593 C 0.04583 0.14745 0.04049 0.11991 0.04817 0.14537 C 0.05338 0.16319 0.05599 0.18218 0.05911 0.20046 C 0.06067 0.24213 0.06002 0.23819 0.06393 0.27893 C 0.0651 0.29074 0.06731 0.30648 0.075 0.31528 C 0.0776 0.33426 0.08281 0.3537 0.08281 0.37384 " pathEditMode="relative" rAng="0" ptsTypes="AAAAAAAAAA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1" y="1868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68479E-6 C -0.00608 0.00166 -0.01216 0.00277 -0.01754 0.00582 C -0.02396 0.00999 -0.029 0.01498 -0.03629 0.01803 C -0.06927 0.04356 -0.10469 0.06215 -0.13993 0.08185 C -0.1691 0.09822 -0.19584 0.12264 -0.22153 0.14622 C -0.25608 0.17758 -0.22518 0.14622 -0.24844 0.17813 C -0.25973 0.19367 -0.27309 0.2056 -0.28594 0.21836 C -0.29705 0.22919 -0.30625 0.24389 -0.31736 0.25416 C -0.32674 0.26276 -0.33959 0.26692 -0.35035 0.27053 C -0.36389 0.28024 -0.37674 0.29023 -0.38959 0.3005 C -0.39184 0.30216 -0.39375 0.30466 -0.39601 0.3066 C -0.40104 0.31076 -0.41146 0.31853 -0.41146 0.31881 C -0.41823 0.32908 -0.42466 0.33296 -0.43195 0.34239 C -0.43577 0.34767 -0.44098 0.35765 -0.44445 0.36459 C -0.4533 0.38152 -0.46424 0.39539 -0.47761 0.40704 C -0.48924 0.40371 -0.49202 0.39678 -0.50417 0.39678 " pathEditMode="relative" rAng="0" ptsTypes="fffffffffffffffA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0" y="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5800" y="1066800"/>
            <a:ext cx="4663440" cy="609398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360" dirty="0" err="1" smtClean="0">
                <a:latin typeface="NikoshBAN" pitchFamily="2" charset="0"/>
                <a:cs typeface="NikoshBAN" pitchFamily="2" charset="0"/>
              </a:rPr>
              <a:t>জীবে</a:t>
            </a:r>
            <a:r>
              <a:rPr lang="bn-BD" sz="336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bn-BD" sz="3360" dirty="0">
                <a:latin typeface="NikoshBAN" pitchFamily="2" charset="0"/>
                <a:cs typeface="NikoshBAN" pitchFamily="2" charset="0"/>
              </a:rPr>
              <a:t>জীবন আছে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1905000"/>
            <a:ext cx="4389120" cy="6093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জীব খাদ্য গ্রহণ করে ।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3124200"/>
            <a:ext cx="438912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জীব পানি পান করে।  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4191000"/>
            <a:ext cx="457200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জীব চলাফেরা করতে পারে ।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5029200"/>
            <a:ext cx="464820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জীব বংশবৃদ্ধি করতে পারে ।  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33400" y="457200"/>
            <a:ext cx="3078480" cy="2667000"/>
            <a:chOff x="883920" y="1981200"/>
            <a:chExt cx="3078480" cy="2667000"/>
          </a:xfrm>
        </p:grpSpPr>
        <p:pic>
          <p:nvPicPr>
            <p:cNvPr id="14" name="Picture 2" descr="F:\HOBIGONJ PTI\ICT-2014\Primary text book\Image Book\Science\science-3_2013_Extracted_Images\page13output.jpg"/>
            <p:cNvPicPr>
              <a:picLocks noChangeAspect="1" noChangeArrowheads="1"/>
            </p:cNvPicPr>
            <p:nvPr/>
          </p:nvPicPr>
          <p:blipFill>
            <a:blip r:embed="rId2" cstate="print"/>
            <a:srcRect l="48603" t="26641" r="15603" b="55944"/>
            <a:stretch>
              <a:fillRect/>
            </a:stretch>
          </p:blipFill>
          <p:spPr bwMode="auto">
            <a:xfrm>
              <a:off x="883920" y="3337560"/>
              <a:ext cx="3078480" cy="1310640"/>
            </a:xfrm>
            <a:prstGeom prst="rect">
              <a:avLst/>
            </a:prstGeom>
            <a:noFill/>
          </p:spPr>
        </p:pic>
        <p:pic>
          <p:nvPicPr>
            <p:cNvPr id="15" name="Picture 3" descr="F:\HOBIGONJ PTI\ICT-2014\Primary text book\Image Book\Science\science-3_2013_Extracted_Images\page13output.jpg"/>
            <p:cNvPicPr>
              <a:picLocks noChangeAspect="1" noChangeArrowheads="1"/>
            </p:cNvPicPr>
            <p:nvPr/>
          </p:nvPicPr>
          <p:blipFill>
            <a:blip r:embed="rId2" cstate="print"/>
            <a:srcRect l="14914" t="28817" r="49834" b="56215"/>
            <a:stretch>
              <a:fillRect/>
            </a:stretch>
          </p:blipFill>
          <p:spPr bwMode="auto">
            <a:xfrm>
              <a:off x="883920" y="1981200"/>
              <a:ext cx="3078480" cy="1292246"/>
            </a:xfrm>
            <a:prstGeom prst="rect">
              <a:avLst/>
            </a:prstGeom>
            <a:noFill/>
          </p:spPr>
        </p:pic>
      </p:grpSp>
      <p:pic>
        <p:nvPicPr>
          <p:cNvPr id="17" name="Picture 2" descr="C:\Users\user\Pictures\tor6.jpg"/>
          <p:cNvPicPr>
            <a:picLocks noChangeAspect="1" noChangeArrowheads="1"/>
          </p:cNvPicPr>
          <p:nvPr/>
        </p:nvPicPr>
        <p:blipFill>
          <a:blip r:embed="rId3"/>
          <a:srcRect l="6579" t="5694" r="12281" b="6053"/>
          <a:stretch>
            <a:fillRect/>
          </a:stretch>
        </p:blipFill>
        <p:spPr bwMode="auto">
          <a:xfrm>
            <a:off x="1219200" y="3810000"/>
            <a:ext cx="28194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C:\Users\W7\Desktop\download (10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96401" y="609601"/>
            <a:ext cx="2290164" cy="1524000"/>
          </a:xfrm>
          <a:prstGeom prst="rect">
            <a:avLst/>
          </a:prstGeom>
          <a:noFill/>
        </p:spPr>
      </p:pic>
      <p:pic>
        <p:nvPicPr>
          <p:cNvPr id="2054" name="Picture 6" descr="C:\Users\W7\Desktop\download (1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25000" y="4191000"/>
            <a:ext cx="2143125" cy="2143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40231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2328</TotalTime>
  <Words>252</Words>
  <Application>Microsoft Office PowerPoint</Application>
  <PresentationFormat>Custom</PresentationFormat>
  <Paragraphs>65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mkmr</dc:creator>
  <cp:lastModifiedBy>W7</cp:lastModifiedBy>
  <cp:revision>609</cp:revision>
  <dcterms:created xsi:type="dcterms:W3CDTF">2020-03-31T07:55:46Z</dcterms:created>
  <dcterms:modified xsi:type="dcterms:W3CDTF">2021-09-05T15:48:53Z</dcterms:modified>
</cp:coreProperties>
</file>