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633C7-B151-4DC4-83B8-1202505BA7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986ABB-F33E-4A21-86DF-E1532A6338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D3CEBC-79A3-4DF9-A1BC-E4FFE0BDF0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5E90DE-9746-4AA3-95AB-77D003FE1C15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389B3A-B4B1-4C0F-9E50-C86925059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8D1B4-AC14-43A7-BA75-1243D6CB3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66A4F69-E8AA-49F6-BFD2-4A2830C645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643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717A1-2F30-4119-A811-24604A953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5ED945-12B4-4483-BC42-DA388D942A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AA8CD1-AF45-4957-80D0-E93A478E6E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5E90DE-9746-4AA3-95AB-77D003FE1C15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1479A-FE53-495E-B894-7D8A6B532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6EBA8E-B83E-4E89-BCED-C00C43308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66A4F69-E8AA-49F6-BFD2-4A2830C645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456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DA63E4-FE36-4BC8-BEDF-488A0396B3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7D556B-AF0D-4477-8B1C-3F1E800927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E32AA-4C98-4522-8247-BA1DC9E330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5E90DE-9746-4AA3-95AB-77D003FE1C15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2494D-1112-498F-ADE1-58C54AF24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77235-04B6-4530-9A02-987EFCF82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66A4F69-E8AA-49F6-BFD2-4A2830C645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458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33A05-2675-49C7-AEB1-191AB1D0F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2B1A9-F418-4540-8951-D353F49CD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E14DC1-4FAE-47E6-9031-03FCC8FAFE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5E90DE-9746-4AA3-95AB-77D003FE1C15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A18A52-D4AA-4A34-958D-8C28A6C15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1D0C6-EBC1-461F-8D41-9ED81B3E2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66A4F69-E8AA-49F6-BFD2-4A2830C645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084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DDF9B-8AA2-4FEC-B312-04A82696B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E0EEE5-468F-44B4-A61C-A87BF4974E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917DF-C341-4B9A-AFA6-BBCDAC8A21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5E90DE-9746-4AA3-95AB-77D003FE1C15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CEC9C-9362-450D-A6B6-48B5FCFC1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57970A-8DAA-474C-9064-324A8F423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66A4F69-E8AA-49F6-BFD2-4A2830C645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481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B35C5-EA6D-40E4-9DF4-4BA6B0A7E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A662A-0D0F-4180-836C-22300B6FFC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AF996F-AF61-4679-8B4C-2BFBD0EB83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AB9769-A1CB-433E-BAB4-ECF00A32C3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5E90DE-9746-4AA3-95AB-77D003FE1C15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5E3849-0378-474D-BE93-2DF7E808D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524C43-15F2-47BE-9E65-4DF439C8F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66A4F69-E8AA-49F6-BFD2-4A2830C645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061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3D960-2041-4FA5-9EE3-01E3E6CAC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673A15-F349-4734-8B67-A049F0A5E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3DFE4C-A126-41B9-8C52-7DC07F3970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7A7313-A03A-4D19-8A64-4FBF533228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276660-07BD-4CB1-BF29-5B645A499B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69CD97-227B-472A-A393-BBE926FFD3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5E90DE-9746-4AA3-95AB-77D003FE1C15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19CD18-7EF1-419D-8E00-47AF832BB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52C5F0-63CE-4405-B5C7-3F1CD77CC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66A4F69-E8AA-49F6-BFD2-4A2830C645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358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74144-4547-4003-B1B9-5226BBD0D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B4524D-448E-4615-A301-73C9891A84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5E90DE-9746-4AA3-95AB-77D003FE1C15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9CEBBD-3585-4EDB-BBEE-A3B3B8C3A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50250F-E34D-43DE-99B6-8DD3105C5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66A4F69-E8AA-49F6-BFD2-4A2830C645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169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7F8AD5-E7C1-40C1-82B2-DE5B058A36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5E90DE-9746-4AA3-95AB-77D003FE1C15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122CDE-39DE-4DD9-A493-F345CBF48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DE35C4-422E-478F-BAED-28C120ABA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66A4F69-E8AA-49F6-BFD2-4A2830C645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424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C9FE1-C362-40BC-AE52-94157AA66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02A63-E216-4C5A-8197-3FD7D121C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4D6595-107D-45D3-85F2-248BAC1891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0AED9D-E67D-4461-AA55-9A587D8981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5E90DE-9746-4AA3-95AB-77D003FE1C15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7D7802-7320-4844-9C2E-1CEB9D062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55A470-85FD-4D8B-B16F-5B8435C62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66A4F69-E8AA-49F6-BFD2-4A2830C645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27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2AC8E-1451-4961-9504-D1C29B7D6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F88A4F-810E-4EF3-AA98-F17FB9B2EE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26F495-CEFA-494D-86BE-3636E46C6C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E8B675-C01F-4161-89C8-4DCBB16DCE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5E90DE-9746-4AA3-95AB-77D003FE1C15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5CEC66-507D-41B8-82B7-9EBFE8C3A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5E21E6-794D-481E-802C-A6908641D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66A4F69-E8AA-49F6-BFD2-4A2830C645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390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DF2DDCF-D154-4AF5-A816-D8498008264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Frame 8">
            <a:extLst>
              <a:ext uri="{FF2B5EF4-FFF2-40B4-BE49-F238E27FC236}">
                <a16:creationId xmlns:a16="http://schemas.microsoft.com/office/drawing/2014/main" id="{3AD10373-F0ED-458A-B112-71DBDDB05DF9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frame">
            <a:avLst>
              <a:gd name="adj1" fmla="val 1834"/>
            </a:avLst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00">
              <a:defRPr/>
            </a:pPr>
            <a:endParaRPr lang="en-US" sz="1100" kern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06819A5-DC2D-4D16-A923-2DEC9FD5A338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1" y="0"/>
            <a:ext cx="180703" cy="18715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0D5230A-C38D-42C0-A33C-23F62693EB7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5244" y="6577269"/>
            <a:ext cx="180703" cy="18715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5FE9FDC-B392-4D06-B7CF-0E0E812AFFC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1" y="6670846"/>
            <a:ext cx="180703" cy="18715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D1E8F6E-CF07-4D6D-8108-7463B887F7DB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1296" y="0"/>
            <a:ext cx="180703" cy="18715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2788CDD6-45BA-4C1D-BE91-38CC8C0FE96E}"/>
              </a:ext>
            </a:extLst>
          </p:cNvPr>
          <p:cNvSpPr txBox="1"/>
          <p:nvPr userDrawn="1"/>
        </p:nvSpPr>
        <p:spPr>
          <a:xfrm>
            <a:off x="4767943" y="3762103"/>
            <a:ext cx="5421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D915550-F90F-4EDA-8615-030B45A07060}"/>
              </a:ext>
            </a:extLst>
          </p:cNvPr>
          <p:cNvSpPr txBox="1"/>
          <p:nvPr userDrawn="1"/>
        </p:nvSpPr>
        <p:spPr>
          <a:xfrm>
            <a:off x="2939142" y="6577269"/>
            <a:ext cx="68841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Manik Chandra Majumder, </a:t>
            </a: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Senior Teacher ,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Gazirhat High School.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Senbag, Noakhali,,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Mobile No: 01717155169</a:t>
            </a:r>
          </a:p>
        </p:txBody>
      </p:sp>
    </p:spTree>
    <p:extLst>
      <p:ext uri="{BB962C8B-B14F-4D97-AF65-F5344CB8AC3E}">
        <p14:creationId xmlns:p14="http://schemas.microsoft.com/office/powerpoint/2010/main" val="1050961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3">
            <a:extLst>
              <a:ext uri="{FF2B5EF4-FFF2-40B4-BE49-F238E27FC236}">
                <a16:creationId xmlns:a16="http://schemas.microsoft.com/office/drawing/2014/main" id="{3EA9C20E-8DCF-4BD8-90CB-60C6A474D638}"/>
              </a:ext>
            </a:extLst>
          </p:cNvPr>
          <p:cNvSpPr txBox="1"/>
          <p:nvPr/>
        </p:nvSpPr>
        <p:spPr>
          <a:xfrm>
            <a:off x="1242646" y="327075"/>
            <a:ext cx="9706708" cy="707886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414C4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414C4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C1325D1-760A-46CE-8E10-8FF0437C4E1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2708" y="1368083"/>
            <a:ext cx="10789920" cy="5143500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</p:spTree>
    <p:extLst>
      <p:ext uri="{BB962C8B-B14F-4D97-AF65-F5344CB8AC3E}">
        <p14:creationId xmlns:p14="http://schemas.microsoft.com/office/powerpoint/2010/main" val="53153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9BA920A-B066-4D6B-8F32-A0E77D1267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363464"/>
              </p:ext>
            </p:extLst>
          </p:nvPr>
        </p:nvGraphicFramePr>
        <p:xfrm>
          <a:off x="715108" y="956603"/>
          <a:ext cx="11099408" cy="2996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0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3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958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1439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kumimoji="0" lang="en-US" sz="3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Column-A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3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Column-B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3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Column-C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4458867"/>
                  </a:ext>
                </a:extLst>
              </a:tr>
              <a:tr h="367937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discovered by</a:t>
                      </a:r>
                      <a:r>
                        <a:rPr lang="en-US" sz="3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Alexander Fleming. 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8714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Penicillin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born in</a:t>
                      </a:r>
                      <a:r>
                        <a:rPr lang="en-US" sz="3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Scotland. 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8714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very attentive student.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8714">
                <a:tc>
                  <a:txBody>
                    <a:bodyPr/>
                    <a:lstStyle/>
                    <a:p>
                      <a:endParaRPr lang="en-US" sz="3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name of medicine.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9B95F81-BF93-45D8-B076-5279F82BF7FF}"/>
              </a:ext>
            </a:extLst>
          </p:cNvPr>
          <p:cNvSpPr txBox="1"/>
          <p:nvPr/>
        </p:nvSpPr>
        <p:spPr>
          <a:xfrm>
            <a:off x="933156" y="4360985"/>
            <a:ext cx="9406597" cy="20621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lphaLcParenBoth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Penicillin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name of medicine. </a:t>
            </a:r>
          </a:p>
          <a:p>
            <a:pPr marL="342900" indent="-342900">
              <a:buAutoNum type="alphaLcParenBoth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discovered by Alexander Fleming. </a:t>
            </a:r>
          </a:p>
          <a:p>
            <a:pPr marL="342900" indent="-342900">
              <a:buAutoNum type="alphaLcParenBoth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born in Scotland. </a:t>
            </a:r>
          </a:p>
          <a:p>
            <a:pPr marL="342900" indent="-342900">
              <a:buAutoNum type="alphaLcParenBoth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very attentive student.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D97AC7-7E9D-4376-99F3-F98834670749}"/>
              </a:ext>
            </a:extLst>
          </p:cNvPr>
          <p:cNvSpPr txBox="1"/>
          <p:nvPr/>
        </p:nvSpPr>
        <p:spPr>
          <a:xfrm>
            <a:off x="1848727" y="191482"/>
            <a:ext cx="9090073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four sentences from this substitution table. </a:t>
            </a:r>
          </a:p>
        </p:txBody>
      </p:sp>
    </p:spTree>
    <p:extLst>
      <p:ext uri="{BB962C8B-B14F-4D97-AF65-F5344CB8AC3E}">
        <p14:creationId xmlns:p14="http://schemas.microsoft.com/office/powerpoint/2010/main" val="265086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54D176F-2FFB-4B0E-AFF8-32B922C4FD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480522"/>
              </p:ext>
            </p:extLst>
          </p:nvPr>
        </p:nvGraphicFramePr>
        <p:xfrm>
          <a:off x="618978" y="1005840"/>
          <a:ext cx="11169747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3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4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71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9676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kumimoji="0" lang="en-US" sz="3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Column-A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3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Column-B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3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Column-C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1104068"/>
                  </a:ext>
                </a:extLst>
              </a:tr>
              <a:tr h="547711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patriot 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 his / her country.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711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 / She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country which has no patriot.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7667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Again there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He/she who loves his/her county truly.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711">
                <a:tc>
                  <a:txBody>
                    <a:bodyPr/>
                    <a:lstStyle/>
                    <a:p>
                      <a:endParaRPr lang="en-US" sz="2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Some traitors too.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817A816-3B74-4527-AF50-2921F7078371}"/>
              </a:ext>
            </a:extLst>
          </p:cNvPr>
          <p:cNvSpPr txBox="1"/>
          <p:nvPr/>
        </p:nvSpPr>
        <p:spPr>
          <a:xfrm>
            <a:off x="839372" y="4405343"/>
            <a:ext cx="9725465" cy="20621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lphaLcParenBoth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patriot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he/she who loves his/her country truly. </a:t>
            </a:r>
          </a:p>
          <a:p>
            <a:pPr marL="342900" indent="-342900">
              <a:buAutoNum type="alphaLcParenBoth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He/ she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his/her country. </a:t>
            </a:r>
          </a:p>
          <a:p>
            <a:pPr marL="342900" indent="-342900">
              <a:buAutoNum type="alphaLcParenBoth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There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 country which has no patriot. </a:t>
            </a:r>
          </a:p>
          <a:p>
            <a:pPr marL="342900" indent="-342900">
              <a:buAutoNum type="alphaLcParenBoth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Again there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some traitors too.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1248C2-53EB-40F3-96C2-98961A07D7EA}"/>
              </a:ext>
            </a:extLst>
          </p:cNvPr>
          <p:cNvSpPr txBox="1"/>
          <p:nvPr/>
        </p:nvSpPr>
        <p:spPr>
          <a:xfrm>
            <a:off x="1848727" y="191482"/>
            <a:ext cx="9090073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four sentences from this substitution table. </a:t>
            </a:r>
          </a:p>
        </p:txBody>
      </p:sp>
    </p:spTree>
    <p:extLst>
      <p:ext uri="{BB962C8B-B14F-4D97-AF65-F5344CB8AC3E}">
        <p14:creationId xmlns:p14="http://schemas.microsoft.com/office/powerpoint/2010/main" val="3058626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EEAB6EB-303E-49FA-B46F-7FA7791414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372231"/>
              </p:ext>
            </p:extLst>
          </p:nvPr>
        </p:nvGraphicFramePr>
        <p:xfrm>
          <a:off x="914400" y="993130"/>
          <a:ext cx="11127545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18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99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757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kumimoji="0" lang="en-US" sz="3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Column-A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3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Column-B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3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Column-C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95087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Socrates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spread true knowledge.</a:t>
                      </a:r>
                      <a:r>
                        <a:rPr lang="en-US" sz="3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wanted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killed by the rulers of Athens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born</a:t>
                      </a:r>
                      <a:r>
                        <a:rPr lang="en-US" sz="3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459 BC in Athens.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endParaRPr lang="en-US" sz="3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long story.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6CCF8FF-9027-4A48-9481-4631E3027C6D}"/>
              </a:ext>
            </a:extLst>
          </p:cNvPr>
          <p:cNvSpPr txBox="1"/>
          <p:nvPr/>
        </p:nvSpPr>
        <p:spPr>
          <a:xfrm>
            <a:off x="1171132" y="4348089"/>
            <a:ext cx="9767668" cy="20621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lphaLcParenBoth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Socrates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born in 459 BC in Athens. </a:t>
            </a:r>
          </a:p>
          <a:p>
            <a:pPr marL="342900" indent="-342900">
              <a:buAutoNum type="alphaLcParenBoth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wanted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spread true knowledge. </a:t>
            </a:r>
          </a:p>
          <a:p>
            <a:pPr marL="342900" indent="-342900">
              <a:buAutoNum type="alphaLcParenBoth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killed by the rulers of Athens. </a:t>
            </a:r>
          </a:p>
          <a:p>
            <a:pPr marL="342900" indent="-342900">
              <a:buAutoNum type="alphaLcParenBoth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long story.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C4C4FB-CAE1-40EC-8AA4-F1D769EAFC5F}"/>
              </a:ext>
            </a:extLst>
          </p:cNvPr>
          <p:cNvSpPr txBox="1"/>
          <p:nvPr/>
        </p:nvSpPr>
        <p:spPr>
          <a:xfrm>
            <a:off x="1848727" y="191482"/>
            <a:ext cx="9090073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four sentences from this substitution table. </a:t>
            </a:r>
          </a:p>
        </p:txBody>
      </p:sp>
    </p:spTree>
    <p:extLst>
      <p:ext uri="{BB962C8B-B14F-4D97-AF65-F5344CB8AC3E}">
        <p14:creationId xmlns:p14="http://schemas.microsoft.com/office/powerpoint/2010/main" val="416157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2377DB4-9020-47F7-996F-11A07458AF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994992"/>
              </p:ext>
            </p:extLst>
          </p:nvPr>
        </p:nvGraphicFramePr>
        <p:xfrm>
          <a:off x="253218" y="1054677"/>
          <a:ext cx="11740662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7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3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93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6100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kumimoji="0" lang="en-US" sz="3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Column-A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3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Column-B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3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Column-C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1165134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People of Bangladesh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is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 man gradually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Arsenicosis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suffering from arsenicosis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free from arsenic and bacteria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Rain water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slow process.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F231272-4762-4AB6-AE6C-20D68D61E7EC}"/>
              </a:ext>
            </a:extLst>
          </p:cNvPr>
          <p:cNvSpPr txBox="1"/>
          <p:nvPr/>
        </p:nvSpPr>
        <p:spPr>
          <a:xfrm>
            <a:off x="1362807" y="4716377"/>
            <a:ext cx="9466385" cy="18158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lphaLcParenBoth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of Bangladesh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suffering from arsenicosis.</a:t>
            </a:r>
          </a:p>
          <a:p>
            <a:pPr marL="342900" indent="-342900">
              <a:buAutoNum type="alphaLcParenBoth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Arsenicosis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slow process. </a:t>
            </a:r>
          </a:p>
          <a:p>
            <a:pPr marL="342900" indent="-342900">
              <a:buAutoNum type="alphaLcParenBoth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kills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man gradually. </a:t>
            </a:r>
          </a:p>
          <a:p>
            <a:pPr marL="342900" indent="-342900">
              <a:buAutoNum type="alphaLcParenBoth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Rain water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free from arsenic and bacteria.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A3736E-7595-4D62-AC22-B989E7A9CBB6}"/>
              </a:ext>
            </a:extLst>
          </p:cNvPr>
          <p:cNvSpPr txBox="1"/>
          <p:nvPr/>
        </p:nvSpPr>
        <p:spPr>
          <a:xfrm>
            <a:off x="1848727" y="191482"/>
            <a:ext cx="9090073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four sentences from this substitution table. </a:t>
            </a:r>
          </a:p>
        </p:txBody>
      </p:sp>
    </p:spTree>
    <p:extLst>
      <p:ext uri="{BB962C8B-B14F-4D97-AF65-F5344CB8AC3E}">
        <p14:creationId xmlns:p14="http://schemas.microsoft.com/office/powerpoint/2010/main" val="2722034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C2CBF65-7701-4FC2-9786-5287B614F4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015368"/>
              </p:ext>
            </p:extLst>
          </p:nvPr>
        </p:nvGraphicFramePr>
        <p:xfrm>
          <a:off x="483871" y="1009158"/>
          <a:ext cx="11224258" cy="2735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5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6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817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9705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Column-A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3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Column-B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3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Column-C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6032510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very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strictly followed in the Army. 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Discipline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law of nature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We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be disciplined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to shine. 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endParaRPr lang="en-US" sz="2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Derived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from the Latin word “Discipulus”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7F2F2B0-901D-4CAA-8582-E7E728997CFF}"/>
              </a:ext>
            </a:extLst>
          </p:cNvPr>
          <p:cNvSpPr txBox="1"/>
          <p:nvPr/>
        </p:nvSpPr>
        <p:spPr>
          <a:xfrm>
            <a:off x="616048" y="4207412"/>
            <a:ext cx="9442352" cy="20621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lphaLcParenBoth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Discipline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law of nature. </a:t>
            </a:r>
          </a:p>
          <a:p>
            <a:pPr marL="342900" indent="-342900">
              <a:buAutoNum type="alphaLcParenBoth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derived from the latin word “Discipulus”. </a:t>
            </a:r>
          </a:p>
          <a:p>
            <a:pPr marL="342900" indent="-342900">
              <a:buAutoNum type="alphaLcParenBoth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very strictly followed in the Army. </a:t>
            </a:r>
          </a:p>
          <a:p>
            <a:pPr marL="342900" indent="-342900">
              <a:buAutoNum type="alphaLcParenBoth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be disciplined to shine.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6BAD9A-F022-4995-B586-AEB39CF46A41}"/>
              </a:ext>
            </a:extLst>
          </p:cNvPr>
          <p:cNvSpPr txBox="1"/>
          <p:nvPr/>
        </p:nvSpPr>
        <p:spPr>
          <a:xfrm>
            <a:off x="1848727" y="191482"/>
            <a:ext cx="9090073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four sentences from this substitution table. </a:t>
            </a:r>
          </a:p>
        </p:txBody>
      </p:sp>
    </p:spTree>
    <p:extLst>
      <p:ext uri="{BB962C8B-B14F-4D97-AF65-F5344CB8AC3E}">
        <p14:creationId xmlns:p14="http://schemas.microsoft.com/office/powerpoint/2010/main" val="2298788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FF20A75-FC15-420E-8D3C-33F8271FE5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112499"/>
              </p:ext>
            </p:extLst>
          </p:nvPr>
        </p:nvGraphicFramePr>
        <p:xfrm>
          <a:off x="407964" y="993505"/>
          <a:ext cx="11388058" cy="2891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4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9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536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8044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Column-A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3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Column-B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3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Column-C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6270870"/>
                  </a:ext>
                </a:extLst>
              </a:tr>
              <a:tr h="612858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Bangladesh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achieved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their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lives for the cause of the country's freedom.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302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country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country of South Asia.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9302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Many people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hopes for the country. 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3402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Now we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sacrificed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Its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freedom from the Pakistanis in 1971. 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E4C80BB-1EF4-438B-BDA5-EB204FECC1F0}"/>
              </a:ext>
            </a:extLst>
          </p:cNvPr>
          <p:cNvSpPr txBox="1"/>
          <p:nvPr/>
        </p:nvSpPr>
        <p:spPr>
          <a:xfrm>
            <a:off x="407963" y="4250936"/>
            <a:ext cx="11185381" cy="18158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lphaLcParenBoth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Bangladesh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country of South Asia. </a:t>
            </a:r>
          </a:p>
          <a:p>
            <a:pPr marL="342900" indent="-342900">
              <a:buAutoNum type="alphaLcParenBoth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country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achieved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its freedom from the Pakistanis in 1971.</a:t>
            </a:r>
          </a:p>
          <a:p>
            <a:pPr marL="342900" indent="-342900">
              <a:buAutoNum type="alphaLcParenBoth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Many people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sacrificed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their lives for the cause of the country's freedom.</a:t>
            </a:r>
          </a:p>
          <a:p>
            <a:pPr marL="342900" indent="-342900">
              <a:buAutoNum type="alphaLcParenBoth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Now we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high hopes for the country. 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AF1A9C-C144-433F-9D3A-E88B60D5DCE8}"/>
              </a:ext>
            </a:extLst>
          </p:cNvPr>
          <p:cNvSpPr txBox="1"/>
          <p:nvPr/>
        </p:nvSpPr>
        <p:spPr>
          <a:xfrm>
            <a:off x="1848727" y="191482"/>
            <a:ext cx="9090073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four sentences from this substitution table. </a:t>
            </a:r>
          </a:p>
        </p:txBody>
      </p:sp>
    </p:spTree>
    <p:extLst>
      <p:ext uri="{BB962C8B-B14F-4D97-AF65-F5344CB8AC3E}">
        <p14:creationId xmlns:p14="http://schemas.microsoft.com/office/powerpoint/2010/main" val="44066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4033140-A9B4-418B-B928-3819C97D45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125679"/>
              </p:ext>
            </p:extLst>
          </p:nvPr>
        </p:nvGraphicFramePr>
        <p:xfrm>
          <a:off x="980044" y="1268966"/>
          <a:ext cx="10827437" cy="279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8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2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56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kumimoji="0" lang="en-US" sz="3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Column-A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3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Column-B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3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Column-C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0742989"/>
                  </a:ext>
                </a:extLst>
              </a:tr>
              <a:tr h="461889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Shakespeare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is called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plays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154 sonnets. 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708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He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died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Stamford on Avon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on 23th April. 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42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He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was born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 the same day.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466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He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wrote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“Bard of Avon”.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83644EF-347F-4943-9D04-069CECF6A9A9}"/>
              </a:ext>
            </a:extLst>
          </p:cNvPr>
          <p:cNvSpPr txBox="1"/>
          <p:nvPr/>
        </p:nvSpPr>
        <p:spPr>
          <a:xfrm>
            <a:off x="1608402" y="4552071"/>
            <a:ext cx="9570720" cy="18158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lphaLcParenBoth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Shakespeare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born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Stamford on Avon on 23 April. </a:t>
            </a:r>
          </a:p>
          <a:p>
            <a:pPr marL="342900" indent="-342900">
              <a:buAutoNum type="alphaLcParenBoth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called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“Bard on Avon.” </a:t>
            </a:r>
          </a:p>
          <a:p>
            <a:pPr marL="342900" indent="-342900">
              <a:buAutoNum type="alphaLcParenBoth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the same day. </a:t>
            </a:r>
          </a:p>
          <a:p>
            <a:pPr marL="342900" indent="-342900">
              <a:buAutoNum type="alphaLcParenBoth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wrote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37 plays and 154 sonnets.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05D2B3-9659-4E1A-A548-2F3A6EB1E236}"/>
              </a:ext>
            </a:extLst>
          </p:cNvPr>
          <p:cNvSpPr txBox="1"/>
          <p:nvPr/>
        </p:nvSpPr>
        <p:spPr>
          <a:xfrm>
            <a:off x="1848727" y="191482"/>
            <a:ext cx="9090073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four sentences from this substitution table. </a:t>
            </a:r>
          </a:p>
        </p:txBody>
      </p:sp>
    </p:spTree>
    <p:extLst>
      <p:ext uri="{BB962C8B-B14F-4D97-AF65-F5344CB8AC3E}">
        <p14:creationId xmlns:p14="http://schemas.microsoft.com/office/powerpoint/2010/main" val="406159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BF94FA0-4226-4E7A-B46B-D883CACF10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16063"/>
              </p:ext>
            </p:extLst>
          </p:nvPr>
        </p:nvGraphicFramePr>
        <p:xfrm>
          <a:off x="601390" y="950233"/>
          <a:ext cx="10740683" cy="26628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3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1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362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8757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kumimoji="0" lang="en-US" sz="3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Column-A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3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Column-B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3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Column-C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1817710"/>
                  </a:ext>
                </a:extLst>
              </a:tr>
              <a:tr h="529219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Education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often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right path to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go ahead. 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194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about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 change in us .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284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Being educated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we 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can choose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considered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as light. 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194">
                <a:tc>
                  <a:txBody>
                    <a:bodyPr/>
                    <a:lstStyle/>
                    <a:p>
                      <a:endParaRPr lang="en-US" sz="2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brings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different from animals. 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EABEAB5-1DC6-436A-854B-618541088DC8}"/>
              </a:ext>
            </a:extLst>
          </p:cNvPr>
          <p:cNvSpPr txBox="1"/>
          <p:nvPr/>
        </p:nvSpPr>
        <p:spPr>
          <a:xfrm>
            <a:off x="1667020" y="4368167"/>
            <a:ext cx="9271779" cy="18158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lphaLcParenBoth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Education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often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considered as light. </a:t>
            </a:r>
          </a:p>
          <a:p>
            <a:pPr marL="342900" indent="-342900">
              <a:buAutoNum type="alphaLcParenBoth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brings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about a change in us. </a:t>
            </a:r>
          </a:p>
          <a:p>
            <a:pPr marL="342900" indent="-342900">
              <a:buAutoNum type="alphaLcParenBoth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Being educated we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choose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right path to go ahead. </a:t>
            </a:r>
          </a:p>
          <a:p>
            <a:pPr marL="342900" indent="-342900">
              <a:buAutoNum type="alphaLcParenBoth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Education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 different from animals.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99816C-593D-400F-A85D-233620B4543D}"/>
              </a:ext>
            </a:extLst>
          </p:cNvPr>
          <p:cNvSpPr txBox="1"/>
          <p:nvPr/>
        </p:nvSpPr>
        <p:spPr>
          <a:xfrm>
            <a:off x="1848727" y="191482"/>
            <a:ext cx="9090073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four sentences from this substitution table. </a:t>
            </a:r>
          </a:p>
        </p:txBody>
      </p:sp>
    </p:spTree>
    <p:extLst>
      <p:ext uri="{BB962C8B-B14F-4D97-AF65-F5344CB8AC3E}">
        <p14:creationId xmlns:p14="http://schemas.microsoft.com/office/powerpoint/2010/main" val="3883814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9E41CA6-3DA0-4311-B5A2-92DCDAE7FB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053988"/>
              </p:ext>
            </p:extLst>
          </p:nvPr>
        </p:nvGraphicFramePr>
        <p:xfrm>
          <a:off x="342900" y="1821559"/>
          <a:ext cx="11506200" cy="477012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383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1338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Column 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Column</a:t>
                      </a:r>
                      <a:r>
                        <a:rPr lang="en-US" sz="3200" b="1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</a:t>
                      </a:r>
                      <a:endParaRPr lang="en-US" sz="3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Column 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a) Many diseases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i) suffer from many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i) environmental pollution.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Experts believe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ii) are rising 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ii) more diseases.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 Pollution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iii) is also responsible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iii) for those diseases.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d) Today city people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iv) That it is due 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iv) in urban areas.</a:t>
                      </a:r>
                      <a:r>
                        <a:rPr lang="en-US" sz="3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e) Adulterated food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v) appears to be greater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v) an alarming rate.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876CAD7-0EE5-4B5A-97F4-2564DC93A0A6}"/>
              </a:ext>
            </a:extLst>
          </p:cNvPr>
          <p:cNvSpPr txBox="1"/>
          <p:nvPr/>
        </p:nvSpPr>
        <p:spPr>
          <a:xfrm>
            <a:off x="3499338" y="178880"/>
            <a:ext cx="4673991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Home work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6D6936-5E25-4EFE-83C3-A309C7311064}"/>
              </a:ext>
            </a:extLst>
          </p:cNvPr>
          <p:cNvSpPr txBox="1"/>
          <p:nvPr/>
        </p:nvSpPr>
        <p:spPr>
          <a:xfrm>
            <a:off x="2542735" y="1000219"/>
            <a:ext cx="8036170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Make five complete sentences using the table</a:t>
            </a:r>
          </a:p>
        </p:txBody>
      </p:sp>
    </p:spTree>
    <p:extLst>
      <p:ext uri="{BB962C8B-B14F-4D97-AF65-F5344CB8AC3E}">
        <p14:creationId xmlns:p14="http://schemas.microsoft.com/office/powerpoint/2010/main" val="36959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DCDFA70-6C2C-472E-82C4-EFE6C5AF33DF}"/>
              </a:ext>
            </a:extLst>
          </p:cNvPr>
          <p:cNvSpPr/>
          <p:nvPr/>
        </p:nvSpPr>
        <p:spPr>
          <a:xfrm>
            <a:off x="2907324" y="5847696"/>
            <a:ext cx="5943600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Good bye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162879-0788-4889-83D6-BA99548CD6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346" y="548639"/>
            <a:ext cx="9935308" cy="5072575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625718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B4C60577-2563-4F9C-93D8-312F026415D1}"/>
              </a:ext>
            </a:extLst>
          </p:cNvPr>
          <p:cNvSpPr/>
          <p:nvPr/>
        </p:nvSpPr>
        <p:spPr>
          <a:xfrm>
            <a:off x="20782" y="0"/>
            <a:ext cx="12171218" cy="6858000"/>
          </a:xfrm>
          <a:prstGeom prst="frame">
            <a:avLst>
              <a:gd name="adj1" fmla="val 93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: Beveled 2">
            <a:extLst>
              <a:ext uri="{FF2B5EF4-FFF2-40B4-BE49-F238E27FC236}">
                <a16:creationId xmlns:a16="http://schemas.microsoft.com/office/drawing/2014/main" id="{35F17FA5-ED5F-44D4-B61A-4E53DD980285}"/>
              </a:ext>
            </a:extLst>
          </p:cNvPr>
          <p:cNvSpPr/>
          <p:nvPr/>
        </p:nvSpPr>
        <p:spPr>
          <a:xfrm>
            <a:off x="2819400" y="440787"/>
            <a:ext cx="7504102" cy="801858"/>
          </a:xfrm>
          <a:prstGeom prst="bevel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57FA72-FEDE-449B-A96B-21C0FE1215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600200"/>
            <a:ext cx="3276600" cy="3810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0287B53-849C-4A9B-9116-852143F1DB59}"/>
              </a:ext>
            </a:extLst>
          </p:cNvPr>
          <p:cNvSpPr/>
          <p:nvPr/>
        </p:nvSpPr>
        <p:spPr>
          <a:xfrm>
            <a:off x="3886200" y="1887876"/>
            <a:ext cx="8001000" cy="37856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4000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Manik Chandra Majumder</a:t>
            </a:r>
          </a:p>
          <a:p>
            <a:pPr lvl="0">
              <a:defRPr/>
            </a:pPr>
            <a:r>
              <a:rPr lang="en-US" sz="4000" b="1" kern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3600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Senior Teacher  (English)</a:t>
            </a:r>
          </a:p>
          <a:p>
            <a:pPr lvl="0">
              <a:defRPr/>
            </a:pPr>
            <a:r>
              <a:rPr lang="en-US" sz="4000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600" kern="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Gazirhat</a:t>
            </a:r>
            <a:r>
              <a:rPr lang="en-US" sz="3600" kern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High School</a:t>
            </a:r>
          </a:p>
          <a:p>
            <a:pPr lvl="0">
              <a:defRPr/>
            </a:pPr>
            <a:r>
              <a:rPr lang="en-US" sz="40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3600" kern="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Senbag</a:t>
            </a:r>
            <a:r>
              <a:rPr lang="en-US" sz="3600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kern="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Noakhali</a:t>
            </a:r>
            <a:r>
              <a:rPr lang="en-US" sz="4000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defRPr/>
            </a:pPr>
            <a:r>
              <a:rPr lang="en-US" sz="40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kern="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Mobile No: 01717155169</a:t>
            </a:r>
          </a:p>
          <a:p>
            <a:pPr lvl="0">
              <a:defRPr/>
            </a:pPr>
            <a:r>
              <a:rPr lang="en-US" sz="4000" kern="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Email: manikmajumder01@gmail.com</a:t>
            </a:r>
          </a:p>
        </p:txBody>
      </p:sp>
    </p:spTree>
    <p:extLst>
      <p:ext uri="{BB962C8B-B14F-4D97-AF65-F5344CB8AC3E}">
        <p14:creationId xmlns:p14="http://schemas.microsoft.com/office/powerpoint/2010/main" val="273108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DEB068D-C5D9-4F5A-9963-36AB04D763D4}"/>
              </a:ext>
            </a:extLst>
          </p:cNvPr>
          <p:cNvSpPr/>
          <p:nvPr/>
        </p:nvSpPr>
        <p:spPr>
          <a:xfrm>
            <a:off x="533400" y="685800"/>
            <a:ext cx="10820400" cy="4247317"/>
          </a:xfrm>
          <a:prstGeom prst="rect">
            <a:avLst/>
          </a:prstGeom>
          <a:solidFill>
            <a:srgbClr val="9BBB59">
              <a:lumMod val="40000"/>
              <a:lumOff val="60000"/>
            </a:srgbClr>
          </a:solidFill>
          <a:ln>
            <a:solidFill>
              <a:srgbClr val="7030A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>
                <a:ln w="12700">
                  <a:solidFill>
                    <a:srgbClr val="9BBB59">
                      <a:lumMod val="5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77800">
                    <a:srgbClr val="9BBB59">
                      <a:lumMod val="50000"/>
                    </a:srgbClr>
                  </a:innerShdw>
                </a:effectLst>
                <a:uLnTx/>
                <a:uFillTx/>
                <a:latin typeface="Book Antiqua" panose="02040602050305030304" pitchFamily="18" charset="0"/>
              </a:rPr>
              <a:t>For the practice of Column matching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kern="0" dirty="0">
                <a:ln w="12700">
                  <a:solidFill>
                    <a:srgbClr val="9BBB59">
                      <a:lumMod val="5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77800">
                    <a:srgbClr val="9BBB59">
                      <a:lumMod val="50000"/>
                    </a:srgbClr>
                  </a:innerShdw>
                </a:effectLst>
                <a:latin typeface="Book Antiqua" panose="02040602050305030304" pitchFamily="18" charset="0"/>
              </a:rPr>
              <a:t>For the students of class -7</a:t>
            </a:r>
            <a:endParaRPr kumimoji="0" lang="en-US" sz="5400" b="1" i="0" u="none" strike="noStrike" kern="0" cap="none" spc="0" normalizeH="0" baseline="0" noProof="0" dirty="0">
              <a:ln w="12700">
                <a:solidFill>
                  <a:srgbClr val="9BBB59">
                    <a:lumMod val="50000"/>
                  </a:srgbClr>
                </a:solidFill>
                <a:prstDash val="solid"/>
              </a:ln>
              <a:solidFill>
                <a:srgbClr val="002060"/>
              </a:solidFill>
              <a:effectLst>
                <a:innerShdw blurRad="177800">
                  <a:srgbClr val="9BBB59">
                    <a:lumMod val="50000"/>
                  </a:srgbClr>
                </a:innerShdw>
              </a:effectLst>
              <a:uLnTx/>
              <a:uFillTx/>
              <a:latin typeface="Book Antiqua" panose="0204060205030503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>
                <a:ln w="12700">
                  <a:solidFill>
                    <a:srgbClr val="9BBB59">
                      <a:lumMod val="50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177800">
                    <a:srgbClr val="9BBB59">
                      <a:lumMod val="50000"/>
                    </a:srgbClr>
                  </a:innerShdw>
                </a:effectLst>
                <a:uLnTx/>
                <a:uFillTx/>
                <a:latin typeface="Book Antiqua" panose="02040602050305030304" pitchFamily="18" charset="0"/>
              </a:rPr>
              <a:t>English-1</a:t>
            </a:r>
            <a:r>
              <a:rPr kumimoji="0" lang="en-US" sz="5400" b="1" i="0" u="none" strike="noStrike" kern="0" cap="none" spc="0" normalizeH="0" baseline="30000" noProof="0" dirty="0">
                <a:ln w="12700">
                  <a:solidFill>
                    <a:srgbClr val="9BBB59">
                      <a:lumMod val="50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177800">
                    <a:srgbClr val="9BBB59">
                      <a:lumMod val="50000"/>
                    </a:srgbClr>
                  </a:innerShdw>
                </a:effectLst>
                <a:uLnTx/>
                <a:uFillTx/>
                <a:latin typeface="Book Antiqua" panose="02040602050305030304" pitchFamily="18" charset="0"/>
              </a:rPr>
              <a:t>st</a:t>
            </a:r>
            <a:r>
              <a:rPr kumimoji="0" lang="en-US" sz="5400" b="1" i="0" u="none" strike="noStrike" kern="0" cap="none" spc="0" normalizeH="0" baseline="0" noProof="0" dirty="0">
                <a:ln w="12700">
                  <a:solidFill>
                    <a:srgbClr val="9BBB59">
                      <a:lumMod val="50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177800">
                    <a:srgbClr val="9BBB59">
                      <a:lumMod val="50000"/>
                    </a:srgbClr>
                  </a:innerShdw>
                </a:effectLst>
                <a:uLnTx/>
                <a:uFillTx/>
                <a:latin typeface="Book Antiqua" panose="02040602050305030304" pitchFamily="18" charset="0"/>
              </a:rPr>
              <a:t> Paper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>
                <a:ln w="12700">
                  <a:solidFill>
                    <a:srgbClr val="9BBB59">
                      <a:lumMod val="50000"/>
                    </a:srgbClr>
                  </a:solidFill>
                  <a:prstDash val="solid"/>
                </a:ln>
                <a:solidFill>
                  <a:srgbClr val="F79646">
                    <a:lumMod val="75000"/>
                  </a:srgbClr>
                </a:solidFill>
                <a:effectLst>
                  <a:innerShdw blurRad="177800">
                    <a:srgbClr val="9BBB59">
                      <a:lumMod val="50000"/>
                    </a:srgbClr>
                  </a:innerShdw>
                </a:effectLst>
                <a:uLnTx/>
                <a:uFillTx/>
                <a:latin typeface="Book Antiqua" panose="02040602050305030304" pitchFamily="18" charset="0"/>
              </a:rPr>
              <a:t>Question No-6</a:t>
            </a:r>
          </a:p>
        </p:txBody>
      </p:sp>
    </p:spTree>
    <p:extLst>
      <p:ext uri="{BB962C8B-B14F-4D97-AF65-F5344CB8AC3E}">
        <p14:creationId xmlns:p14="http://schemas.microsoft.com/office/powerpoint/2010/main" val="763125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02772D6-36AA-4723-B92E-F58EE0B138EE}"/>
              </a:ext>
            </a:extLst>
          </p:cNvPr>
          <p:cNvSpPr/>
          <p:nvPr/>
        </p:nvSpPr>
        <p:spPr>
          <a:xfrm>
            <a:off x="457200" y="2819400"/>
            <a:ext cx="11277600" cy="175432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After the end of the lesson, student will be able to….</a:t>
            </a:r>
          </a:p>
          <a:p>
            <a:pPr algn="ctr"/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Match the parts of sentences given in column ‘A’, and ‘B’ to write four complete sentences.</a:t>
            </a:r>
          </a:p>
        </p:txBody>
      </p:sp>
      <p:sp>
        <p:nvSpPr>
          <p:cNvPr id="3" name="Flowchart: Punched Tape 2">
            <a:extLst>
              <a:ext uri="{FF2B5EF4-FFF2-40B4-BE49-F238E27FC236}">
                <a16:creationId xmlns:a16="http://schemas.microsoft.com/office/drawing/2014/main" id="{034DB2B7-5A3A-4FBF-B83F-FCD6D0097428}"/>
              </a:ext>
            </a:extLst>
          </p:cNvPr>
          <p:cNvSpPr/>
          <p:nvPr/>
        </p:nvSpPr>
        <p:spPr>
          <a:xfrm>
            <a:off x="3124200" y="914400"/>
            <a:ext cx="5934847" cy="909581"/>
          </a:xfrm>
          <a:prstGeom prst="flowChartPunchedTap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>
              <a:defRPr/>
            </a:pP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b="1" dirty="0">
                <a:solidFill>
                  <a:srgbClr val="B81846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b="1" dirty="0">
                <a:solidFill>
                  <a:srgbClr val="B81846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29F9EFB3-F3A7-4D54-872F-29FC1C355D0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013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860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CA8C5B-AEB8-4B36-B359-EB58B51955F3}"/>
              </a:ext>
            </a:extLst>
          </p:cNvPr>
          <p:cNvSpPr txBox="1"/>
          <p:nvPr/>
        </p:nvSpPr>
        <p:spPr>
          <a:xfrm>
            <a:off x="1848727" y="191482"/>
            <a:ext cx="9090073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four sentences from this substitution table.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FA421B1-FEA6-4011-AFF0-794D9FF587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574641"/>
              </p:ext>
            </p:extLst>
          </p:nvPr>
        </p:nvGraphicFramePr>
        <p:xfrm>
          <a:off x="436099" y="1164323"/>
          <a:ext cx="11422963" cy="3242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74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9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665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kumimoji="0" lang="en-US" sz="36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Column-A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36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Column-B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36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Column-C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6646314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Once the town of Hamelin in Germany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the Mayor to do something about rats.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people of the town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was faced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with a great problem.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called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the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Town Hall 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Mayor 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meeting of the councilors.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DD527F3-EC93-431F-AD02-A94F00E8BB47}"/>
              </a:ext>
            </a:extLst>
          </p:cNvPr>
          <p:cNvSpPr txBox="1"/>
          <p:nvPr/>
        </p:nvSpPr>
        <p:spPr>
          <a:xfrm>
            <a:off x="928466" y="4558248"/>
            <a:ext cx="10930596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Once the town of Hemelin in Germany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faced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a great problem. </a:t>
            </a:r>
          </a:p>
          <a:p>
            <a:pPr marL="342900" indent="-342900"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people of the town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came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to Town Hall. </a:t>
            </a:r>
          </a:p>
          <a:p>
            <a:pPr marL="342900" indent="-342900"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said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the Mayor to do something about rats.</a:t>
            </a:r>
          </a:p>
          <a:p>
            <a:pPr marL="342900" indent="-342900"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Mayor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meeting of the councilors. </a:t>
            </a:r>
          </a:p>
        </p:txBody>
      </p:sp>
    </p:spTree>
    <p:extLst>
      <p:ext uri="{BB962C8B-B14F-4D97-AF65-F5344CB8AC3E}">
        <p14:creationId xmlns:p14="http://schemas.microsoft.com/office/powerpoint/2010/main" val="133336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208A1A4-A903-4705-8358-57A0821FA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026454"/>
              </p:ext>
            </p:extLst>
          </p:nvPr>
        </p:nvGraphicFramePr>
        <p:xfrm>
          <a:off x="586154" y="1199042"/>
          <a:ext cx="11253279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9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49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9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3235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kumimoji="0" lang="en-US" sz="36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Column-A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36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Column-B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36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Column-C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3701665"/>
                  </a:ext>
                </a:extLst>
              </a:tr>
              <a:tr h="555674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Alexander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crossed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the plain land of the</a:t>
                      </a:r>
                      <a:r>
                        <a:rPr lang="en-US" sz="3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Punjab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174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reached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371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Then he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Khaiyber</a:t>
                      </a:r>
                      <a:r>
                        <a:rPr lang="en-US" sz="3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Pass.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371">
                <a:tc>
                  <a:txBody>
                    <a:bodyPr/>
                    <a:lstStyle/>
                    <a:p>
                      <a:endParaRPr lang="en-US" sz="3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n-US" sz="3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king of Macedon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848C328-2698-4D6C-BB38-F8217F08B98E}"/>
              </a:ext>
            </a:extLst>
          </p:cNvPr>
          <p:cNvSpPr txBox="1"/>
          <p:nvPr/>
        </p:nvSpPr>
        <p:spPr>
          <a:xfrm>
            <a:off x="1151643" y="4323061"/>
            <a:ext cx="9888713" cy="20621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lphaLcParenBoth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Alexander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king of Macedon.</a:t>
            </a:r>
          </a:p>
          <a:p>
            <a:pPr marL="342900" indent="-342900">
              <a:buAutoNum type="alphaLcParenBoth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crossed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Khaiyber Pass. </a:t>
            </a:r>
          </a:p>
          <a:p>
            <a:pPr marL="342900" indent="-342900">
              <a:buAutoNum type="alphaLcParenBoth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reached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India. </a:t>
            </a:r>
          </a:p>
          <a:p>
            <a:pPr marL="342900" indent="-342900">
              <a:buAutoNum type="alphaLcParenBoth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Then he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plain land of the Punjab.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F2D9D9-6C42-49A6-AE06-7BA730C10228}"/>
              </a:ext>
            </a:extLst>
          </p:cNvPr>
          <p:cNvSpPr txBox="1"/>
          <p:nvPr/>
        </p:nvSpPr>
        <p:spPr>
          <a:xfrm>
            <a:off x="1848727" y="191482"/>
            <a:ext cx="9090073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four sentences from this substitution table. </a:t>
            </a:r>
          </a:p>
        </p:txBody>
      </p:sp>
    </p:spTree>
    <p:extLst>
      <p:ext uri="{BB962C8B-B14F-4D97-AF65-F5344CB8AC3E}">
        <p14:creationId xmlns:p14="http://schemas.microsoft.com/office/powerpoint/2010/main" val="3533733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D765C44-A369-4797-A92F-05233E5E66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88435"/>
              </p:ext>
            </p:extLst>
          </p:nvPr>
        </p:nvGraphicFramePr>
        <p:xfrm>
          <a:off x="478303" y="852029"/>
          <a:ext cx="11310419" cy="3659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9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7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32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2956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kumimoji="0" lang="en-US" sz="36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Column-A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36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Column-B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36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Column-C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3151779"/>
                  </a:ext>
                </a:extLst>
              </a:tr>
              <a:tr h="792956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Porus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came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him how he would like to be treated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956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But unfortunately he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asked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before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Alexander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531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was defeated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 taken prisoner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956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Alexander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was brought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forward to defend his land from the attack of Alexander.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F78401B-DA36-4542-89F0-F425DF061714}"/>
              </a:ext>
            </a:extLst>
          </p:cNvPr>
          <p:cNvSpPr txBox="1"/>
          <p:nvPr/>
        </p:nvSpPr>
        <p:spPr>
          <a:xfrm>
            <a:off x="1848727" y="191482"/>
            <a:ext cx="9090073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four sentences from this substitution table.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49F1FD-8FE7-41CA-9CA3-81E1B3A26C0A}"/>
              </a:ext>
            </a:extLst>
          </p:cNvPr>
          <p:cNvSpPr txBox="1"/>
          <p:nvPr/>
        </p:nvSpPr>
        <p:spPr>
          <a:xfrm>
            <a:off x="900329" y="4850636"/>
            <a:ext cx="10986868" cy="18158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Both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Porus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came forward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 defend his land from the attack of Alexander.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Both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But unfortunately he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was defeated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 taken prisoner 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Both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He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was brought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before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Alexamder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Both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Alexander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asked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him how he would like to be treated. </a:t>
            </a:r>
          </a:p>
        </p:txBody>
      </p:sp>
    </p:spTree>
    <p:extLst>
      <p:ext uri="{BB962C8B-B14F-4D97-AF65-F5344CB8AC3E}">
        <p14:creationId xmlns:p14="http://schemas.microsoft.com/office/powerpoint/2010/main" val="124573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31F088F-28A6-4B21-B6B5-E9EE4E46F3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702114"/>
              </p:ext>
            </p:extLst>
          </p:nvPr>
        </p:nvGraphicFramePr>
        <p:xfrm>
          <a:off x="596687" y="1398673"/>
          <a:ext cx="10998626" cy="2868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9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0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78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2176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kumimoji="0" lang="en-US" sz="36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Column-A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36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Column-B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36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Column-C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5817303"/>
                  </a:ext>
                </a:extLst>
              </a:tr>
              <a:tr h="489924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Truthfulness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brings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truthful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person.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24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respects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greatest of all virtues.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24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peace of mind.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3967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Everybody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quality of speaking the truth.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A27D904-9ADF-4CE7-B67F-3F9893DB9149}"/>
              </a:ext>
            </a:extLst>
          </p:cNvPr>
          <p:cNvSpPr txBox="1"/>
          <p:nvPr/>
        </p:nvSpPr>
        <p:spPr>
          <a:xfrm>
            <a:off x="1690465" y="4428275"/>
            <a:ext cx="8534400" cy="20621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lphaLcParenBoth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Truthfulness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greatest of all virtues.</a:t>
            </a:r>
          </a:p>
          <a:p>
            <a:pPr marL="342900" indent="-342900">
              <a:buAutoNum type="alphaLcParenBoth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quality of speaking the truth.</a:t>
            </a:r>
          </a:p>
          <a:p>
            <a:pPr marL="342900" indent="-342900">
              <a:buAutoNum type="alphaLcParenBoth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brings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peace of mind. </a:t>
            </a:r>
          </a:p>
          <a:p>
            <a:pPr marL="342900" indent="-342900">
              <a:buAutoNum type="alphaLcParenBoth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Everybody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respects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truthful person.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6F7EE6-7E23-41A2-9218-A22E70806B32}"/>
              </a:ext>
            </a:extLst>
          </p:cNvPr>
          <p:cNvSpPr txBox="1"/>
          <p:nvPr/>
        </p:nvSpPr>
        <p:spPr>
          <a:xfrm>
            <a:off x="1848727" y="191482"/>
            <a:ext cx="9090073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four sentences from this substitution table. </a:t>
            </a:r>
          </a:p>
        </p:txBody>
      </p:sp>
    </p:spTree>
    <p:extLst>
      <p:ext uri="{BB962C8B-B14F-4D97-AF65-F5344CB8AC3E}">
        <p14:creationId xmlns:p14="http://schemas.microsoft.com/office/powerpoint/2010/main" val="375038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8C89502-5732-49F5-8EF9-8679CAD8BC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645707"/>
              </p:ext>
            </p:extLst>
          </p:nvPr>
        </p:nvGraphicFramePr>
        <p:xfrm>
          <a:off x="289853" y="968420"/>
          <a:ext cx="11612294" cy="3253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3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81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40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1229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kumimoji="0" lang="en-US" sz="3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Column-A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3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Column-B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3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Column-C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0504993"/>
                  </a:ext>
                </a:extLst>
              </a:tr>
              <a:tr h="925398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William Shakespeare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wrote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born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at Stratford upon Avon in England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402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great poet of the entire world.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2871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This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great writer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relatively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unknown in his life time.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402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But he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plays and 154 sonnets.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2ACD7CE-8598-49F8-A7A0-BC44A36FF19E}"/>
              </a:ext>
            </a:extLst>
          </p:cNvPr>
          <p:cNvSpPr txBox="1"/>
          <p:nvPr/>
        </p:nvSpPr>
        <p:spPr>
          <a:xfrm>
            <a:off x="783689" y="4573897"/>
            <a:ext cx="11057205" cy="20621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lphaLcParenBoth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William Shakespeare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great poet of the entire world. </a:t>
            </a:r>
          </a:p>
          <a:p>
            <a:pPr marL="342900" indent="-342900">
              <a:buAutoNum type="alphaLcParenBoth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born at Stratford upon Avon in England.</a:t>
            </a:r>
          </a:p>
          <a:p>
            <a:pPr marL="342900" indent="-342900">
              <a:buAutoNum type="alphaLcParenBoth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This great writer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wrote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37 plays and 154 sonnets. </a:t>
            </a:r>
          </a:p>
          <a:p>
            <a:pPr marL="342900" indent="-342900">
              <a:buAutoNum type="alphaLcParenBoth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But he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relatively unknown in his life time.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90BB11-285D-49D7-A1E0-5C25D8B57813}"/>
              </a:ext>
            </a:extLst>
          </p:cNvPr>
          <p:cNvSpPr txBox="1"/>
          <p:nvPr/>
        </p:nvSpPr>
        <p:spPr>
          <a:xfrm>
            <a:off x="1848727" y="191482"/>
            <a:ext cx="9090073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four sentences from this substitution table. </a:t>
            </a:r>
          </a:p>
        </p:txBody>
      </p:sp>
    </p:spTree>
    <p:extLst>
      <p:ext uri="{BB962C8B-B14F-4D97-AF65-F5344CB8AC3E}">
        <p14:creationId xmlns:p14="http://schemas.microsoft.com/office/powerpoint/2010/main" val="3373667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1289</Words>
  <Application>Microsoft Office PowerPoint</Application>
  <PresentationFormat>Widescreen</PresentationFormat>
  <Paragraphs>281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Book Antiqua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Manik Chandra Majumder</dc:creator>
  <cp:lastModifiedBy>Manik Chandra Majumder</cp:lastModifiedBy>
  <cp:revision>12</cp:revision>
  <dcterms:created xsi:type="dcterms:W3CDTF">2021-07-24T07:28:21Z</dcterms:created>
  <dcterms:modified xsi:type="dcterms:W3CDTF">2021-09-06T17:43:47Z</dcterms:modified>
</cp:coreProperties>
</file>