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27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2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2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3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357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7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5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1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BCBBC3-6B19-45F3-8AAB-F3B9D1A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BD36C8-326E-411E-8AA8-05A43DD6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84125" y="676877"/>
            <a:ext cx="7559380" cy="3838221"/>
            <a:chOff x="2907682" y="831622"/>
            <a:chExt cx="7559380" cy="3838221"/>
          </a:xfrm>
        </p:grpSpPr>
        <p:grpSp>
          <p:nvGrpSpPr>
            <p:cNvPr id="9" name="Group 8"/>
            <p:cNvGrpSpPr/>
            <p:nvPr/>
          </p:nvGrpSpPr>
          <p:grpSpPr>
            <a:xfrm>
              <a:off x="2907682" y="831622"/>
              <a:ext cx="7559380" cy="3838221"/>
              <a:chOff x="2879546" y="832251"/>
              <a:chExt cx="7559380" cy="383822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215" y="874877"/>
                <a:ext cx="3710711" cy="375171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879546" y="832251"/>
                <a:ext cx="3710711" cy="383822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636919" y="2289068"/>
              <a:ext cx="25266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noFill/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noFill/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noFill/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noFill/>
                <a:effectLst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84125" y="4620779"/>
            <a:ext cx="7671224" cy="15549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ডজনে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5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16406" y="783396"/>
            <a:ext cx="5882185" cy="5194321"/>
            <a:chOff x="3316406" y="783396"/>
            <a:chExt cx="5882185" cy="5194321"/>
          </a:xfrm>
        </p:grpSpPr>
        <p:sp>
          <p:nvSpPr>
            <p:cNvPr id="2" name="Rectangle 1"/>
            <p:cNvSpPr/>
            <p:nvPr/>
          </p:nvSpPr>
          <p:spPr>
            <a:xfrm>
              <a:off x="3316406" y="3657597"/>
              <a:ext cx="5882185" cy="232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গরুটি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৯২০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০০০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টাকায়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৮০০০০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টাকায়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বিক্রয়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শতকরা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 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237" y="783396"/>
              <a:ext cx="5636525" cy="27331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12834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6036" y="668740"/>
                <a:ext cx="10822674" cy="548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endPara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গরুটির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বিক্রয়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৯২০০০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গরুটির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ক্রয়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৮০০০০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(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বিক্রয়মূল্য,ক্রমূল্যের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চেয়ে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বেশি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হওয়ায়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∴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৯২০০০ -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৮০০০০)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=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১২০০০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৮০০০০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১২০০০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                       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১   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„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„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„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=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১২০০০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Agency FB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৮০০০০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  <a:cs typeface="NikoshBAN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১০০    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„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„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800" dirty="0">
                    <a:solidFill>
                      <a:schemeClr val="tx1"/>
                    </a:solidFill>
                    <a:latin typeface="Agency FB"/>
                    <a:cs typeface="NikoshBAN" pitchFamily="2" charset="0"/>
                  </a:rPr>
                  <a:t>„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১২০০০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৮০০০০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= ১৫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১৫%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668740"/>
                <a:ext cx="10822674" cy="5486400"/>
              </a:xfrm>
              <a:prstGeom prst="rect">
                <a:avLst/>
              </a:prstGeom>
              <a:blipFill rotWithShape="0">
                <a:blip r:embed="rId2"/>
                <a:stretch>
                  <a:fillRect t="-2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9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05969" y="696035"/>
            <a:ext cx="8393941" cy="3316405"/>
            <a:chOff x="2320125" y="500416"/>
            <a:chExt cx="8803368" cy="35802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758" y="555008"/>
              <a:ext cx="5124735" cy="34164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20125" y="500416"/>
              <a:ext cx="3534770" cy="358026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48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5969" y="4121622"/>
            <a:ext cx="8502627" cy="2156347"/>
            <a:chOff x="1705969" y="4121622"/>
            <a:chExt cx="8502627" cy="2156347"/>
          </a:xfrm>
        </p:grpSpPr>
        <p:sp>
          <p:nvSpPr>
            <p:cNvPr id="6" name="Rectangle 5"/>
            <p:cNvSpPr/>
            <p:nvPr/>
          </p:nvSpPr>
          <p:spPr>
            <a:xfrm>
              <a:off x="5213516" y="4121622"/>
              <a:ext cx="4995080" cy="215634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ছাগল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%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ক্ষতিতে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বিক্রয়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বিক্রয়মূল্য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৪৫০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বেশী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%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হতো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ছাগলটির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ক্রয়মূল্য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69" y="4189862"/>
              <a:ext cx="3370375" cy="20335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26460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655093"/>
            <a:ext cx="10740788" cy="5513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২। ৫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১  খ) ২  গ) ৩  ঘ) ৪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gency FB"/>
                <a:cs typeface="NikoshBAN" pitchFamily="2" charset="0"/>
              </a:rPr>
              <a:t>—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খ)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ঘ)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916915" y="477671"/>
            <a:ext cx="3889612" cy="99628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258101" y="1978925"/>
            <a:ext cx="341195" cy="286603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634018" y="2852382"/>
            <a:ext cx="313898" cy="3002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527342" y="3671248"/>
            <a:ext cx="313899" cy="3411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328848" y="4954139"/>
            <a:ext cx="354841" cy="3002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1" y="4646366"/>
            <a:ext cx="6578220" cy="15770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৫৮৪০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32419" y="655092"/>
            <a:ext cx="5165671" cy="3854796"/>
            <a:chOff x="3432419" y="655092"/>
            <a:chExt cx="5165671" cy="38547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401" y="655092"/>
              <a:ext cx="3880689" cy="385479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 rot="16200000">
              <a:off x="2112347" y="1975164"/>
              <a:ext cx="3854795" cy="12146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3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35021" y="547309"/>
            <a:ext cx="4531174" cy="5768958"/>
            <a:chOff x="3835021" y="547309"/>
            <a:chExt cx="4531174" cy="57689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021" y="547309"/>
              <a:ext cx="4531174" cy="57689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599295" y="655093"/>
              <a:ext cx="20881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42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48666" y="648268"/>
            <a:ext cx="5076967" cy="5585796"/>
            <a:chOff x="4026090" y="648268"/>
            <a:chExt cx="5076967" cy="55857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780" y="1662218"/>
              <a:ext cx="4857585" cy="457184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026090" y="648268"/>
              <a:ext cx="5076967" cy="88710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04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00750" y="873457"/>
            <a:ext cx="10426892" cy="5459104"/>
            <a:chOff x="900750" y="873457"/>
            <a:chExt cx="10426892" cy="5459104"/>
          </a:xfrm>
        </p:grpSpPr>
        <p:grpSp>
          <p:nvGrpSpPr>
            <p:cNvPr id="7" name="Group 6"/>
            <p:cNvGrpSpPr/>
            <p:nvPr/>
          </p:nvGrpSpPr>
          <p:grpSpPr>
            <a:xfrm>
              <a:off x="900750" y="873457"/>
              <a:ext cx="10426892" cy="5459104"/>
              <a:chOff x="900750" y="873457"/>
              <a:chExt cx="10426892" cy="5459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00750" y="2115403"/>
                    <a:ext cx="6509983" cy="4217158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মিজানুর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রহমান</a:t>
                    </a:r>
                    <a:endParaRPr lang="en-US" sz="32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শিক্ষক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(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গণিত</a:t>
                    </a:r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  <a:endParaRPr lang="en-US" sz="32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হাফিজপুর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মহিলা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দাখিল</a:t>
                    </a:r>
                    <a:endParaRPr lang="en-US" sz="32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মাদ্রাসা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</a:t>
                    </a:r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বাহুবল</a:t>
                    </a:r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,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হবিগঞ্জ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</a:p>
                  <a:p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মোবাইলঃ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০১৭৬৭১৫৬৬৫৮</a:t>
                    </a:r>
                  </a:p>
                  <a:p>
                    <a:r>
                      <a: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</a:t>
                    </a:r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মেইলঃ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𝑚𝑖𝑧𝑎𝑛𝑢𝑟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1371984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@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𝑔𝑚𝑎𝑖𝑙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𝑐𝑜𝑚</m:t>
                        </m:r>
                      </m:oMath>
                    </a14:m>
                    <a:endParaRPr lang="en-US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0750" y="2115403"/>
                    <a:ext cx="6509983" cy="421715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23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Rectangle 2"/>
              <p:cNvSpPr/>
              <p:nvPr/>
            </p:nvSpPr>
            <p:spPr>
              <a:xfrm>
                <a:off x="7478973" y="2115403"/>
                <a:ext cx="3848669" cy="4189863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320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r>
                  <a:rPr lang="en-US" sz="320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২য়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০৬/0৯/21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ইং</a:t>
                </a:r>
                <a:endPara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৪৫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900752" y="873457"/>
                <a:ext cx="10413242" cy="114641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809" y="2243982"/>
              <a:ext cx="1855528" cy="23007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841" y="2257632"/>
              <a:ext cx="1692321" cy="211750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17947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3456" y="620449"/>
            <a:ext cx="5095866" cy="2714604"/>
            <a:chOff x="1351136" y="620449"/>
            <a:chExt cx="5095866" cy="271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808" y="666393"/>
              <a:ext cx="4371194" cy="262271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 rot="16200000">
              <a:off x="299147" y="1672438"/>
              <a:ext cx="2714604" cy="61062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গরু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ক্রয়-বিক্রয়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37971" y="620448"/>
            <a:ext cx="5099396" cy="2774198"/>
            <a:chOff x="6137971" y="620448"/>
            <a:chExt cx="5099396" cy="2774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173" y="666393"/>
              <a:ext cx="4371194" cy="26686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 rot="16200000">
              <a:off x="5057947" y="1700472"/>
              <a:ext cx="2774198" cy="6141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পেঁয়াজ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ক্রয়-বিক্রয়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46998" y="3516727"/>
            <a:ext cx="5174463" cy="2744184"/>
            <a:chOff x="3346998" y="3516727"/>
            <a:chExt cx="5174463" cy="2744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267" y="3574729"/>
              <a:ext cx="4371194" cy="26281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 rot="16200000">
              <a:off x="2316100" y="4547625"/>
              <a:ext cx="2744184" cy="68238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স্বর্ণ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ক্রয়-বিক্রয়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9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2" y="777909"/>
            <a:ext cx="9840036" cy="4189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বিক্রয়ের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 বিক্রয়মূল্যের চেয়ে বেশি হলে কি হয়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 হয়।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৩।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বিক্রয়মূল্য ক্রয়মূল্যের চেয়ে বেশি হলে   কি হয়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 হয়।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৪।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লাভ-ক্ষতি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46412" y="5131558"/>
            <a:ext cx="9840036" cy="100993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2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456" y="1746918"/>
            <a:ext cx="8106770" cy="3712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bn-BD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মূল্যের </a:t>
            </a:r>
            <a:r>
              <a:rPr lang="bn-BD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লাভ-ক্ষতি </a:t>
            </a:r>
            <a:r>
              <a:rPr lang="bn-BD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 সমস্যা সমাধান করতে পারবে 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053381" y="709684"/>
            <a:ext cx="3643958" cy="1405719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09" y="1009928"/>
            <a:ext cx="8434316" cy="4462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ক্রয়মূল্য-বিক্রয়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1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862" y="823842"/>
            <a:ext cx="5668803" cy="2615394"/>
            <a:chOff x="670582" y="1430339"/>
            <a:chExt cx="5668803" cy="2445625"/>
          </a:xfrm>
        </p:grpSpPr>
        <p:grpSp>
          <p:nvGrpSpPr>
            <p:cNvPr id="7" name="Group 6"/>
            <p:cNvGrpSpPr/>
            <p:nvPr/>
          </p:nvGrpSpPr>
          <p:grpSpPr>
            <a:xfrm>
              <a:off x="670582" y="1430339"/>
              <a:ext cx="2277335" cy="2445625"/>
              <a:chOff x="588694" y="1580467"/>
              <a:chExt cx="2277335" cy="24456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694" y="1580467"/>
                <a:ext cx="2277335" cy="112443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694" y="2901658"/>
                <a:ext cx="2277335" cy="112443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sp>
          <p:nvSpPr>
            <p:cNvPr id="9" name="Right Arrow 8"/>
            <p:cNvSpPr/>
            <p:nvPr/>
          </p:nvSpPr>
          <p:spPr>
            <a:xfrm>
              <a:off x="3091217" y="2019340"/>
              <a:ext cx="3248168" cy="1187370"/>
            </a:xfrm>
            <a:prstGeom prst="right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05458" y="3480762"/>
            <a:ext cx="3316406" cy="2799746"/>
            <a:chOff x="8004426" y="1292909"/>
            <a:chExt cx="3316406" cy="30281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426" y="1292909"/>
              <a:ext cx="3316406" cy="14419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426" y="2772841"/>
              <a:ext cx="3316405" cy="154818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705457" y="524326"/>
            <a:ext cx="3316405" cy="2768661"/>
            <a:chOff x="7446150" y="3515332"/>
            <a:chExt cx="3316405" cy="27686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150" y="3515332"/>
              <a:ext cx="3316405" cy="144191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150" y="4998190"/>
              <a:ext cx="3294638" cy="128580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862" y="3674929"/>
            <a:ext cx="5609452" cy="2564635"/>
            <a:chOff x="1487384" y="3724510"/>
            <a:chExt cx="5609452" cy="2564635"/>
          </a:xfrm>
        </p:grpSpPr>
        <p:sp>
          <p:nvSpPr>
            <p:cNvPr id="10" name="Right Arrow 9"/>
            <p:cNvSpPr/>
            <p:nvPr/>
          </p:nvSpPr>
          <p:spPr>
            <a:xfrm>
              <a:off x="4033487" y="4430208"/>
              <a:ext cx="3063349" cy="1192670"/>
            </a:xfrm>
            <a:prstGeom prst="right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386" y="3724510"/>
              <a:ext cx="2371444" cy="12378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384" y="5164711"/>
              <a:ext cx="2371446" cy="11244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5" name="Rectangle 24"/>
          <p:cNvSpPr/>
          <p:nvPr/>
        </p:nvSpPr>
        <p:spPr>
          <a:xfrm>
            <a:off x="4022550" y="5253645"/>
            <a:ext cx="3297357" cy="1242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499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2388" y="668741"/>
                <a:ext cx="10822675" cy="541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মোরগের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ক্রয়মূল্য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১০৫০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মোরগের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বিক্রয়মূল্য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১১০০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(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ক্রয়মূল্য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চেয়ে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বেশি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হওয়ায়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 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∴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ক্রয়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–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ক্রয়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= (১১০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-১০৫০)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=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৫০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১১০০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৫০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∴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(৫০ ÷ ১১০০)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∴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(৫০ ÷ ১০০) × ১০০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৪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itchFamily="2" charset="0"/>
                  </a:rPr>
                  <a:t>∴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৪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% ।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668741"/>
                <a:ext cx="10822675" cy="5418160"/>
              </a:xfrm>
              <a:prstGeom prst="rect">
                <a:avLst/>
              </a:prstGeom>
              <a:blipFill rotWithShape="0">
                <a:blip r:embed="rId2"/>
                <a:stretch>
                  <a:fillRect t="-4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1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447</TotalTime>
  <Words>530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Agency FB</vt:lpstr>
      <vt:lpstr>Arial</vt:lpstr>
      <vt:lpstr>Cambria Math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Mizan</cp:lastModifiedBy>
  <cp:revision>42</cp:revision>
  <dcterms:created xsi:type="dcterms:W3CDTF">2021-09-05T13:58:17Z</dcterms:created>
  <dcterms:modified xsi:type="dcterms:W3CDTF">2021-09-06T16:19:01Z</dcterms:modified>
</cp:coreProperties>
</file>