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5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99185-10CD-4E2F-ABC9-C5F915A2CAE5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DDFBA-40C5-456C-AC1F-CFAEADCDBB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5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DDFBA-40C5-456C-AC1F-CFAEADCDBB3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45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শিক্ষক</a:t>
            </a:r>
            <a:r>
              <a:rPr lang="bn-IN" baseline="0" dirty="0" smtClean="0"/>
              <a:t> বোর্ড এ সমাধান করবেন।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DDFBA-40C5-456C-AC1F-CFAEADCDBB3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95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Welcome To Everybody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4343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828800"/>
            <a:ext cx="8077200" cy="4343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             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/>
              <a:t>                           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895600" y="1600200"/>
          <a:ext cx="2895600" cy="1144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1091726" imgH="431613" progId="Equation.3">
                  <p:embed/>
                </p:oleObj>
              </mc:Choice>
              <mc:Fallback>
                <p:oleObj name="Equation" r:id="rId4" imgW="1091726" imgH="431613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600200"/>
                        <a:ext cx="2895600" cy="1144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019800" y="1295400"/>
            <a:ext cx="0" cy="419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24600" y="1447800"/>
            <a:ext cx="281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আনুমানিক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=৫৯.৫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f=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n=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=৪০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h=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=১০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∏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fx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=৮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048000" y="19812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।পরিসর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২।শ্রেণি সংখ্যা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৩।গড়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609600"/>
            <a:ext cx="358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pPr algn="ctr">
              <a:buNone/>
            </a:pP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অবিচ্ছিন্ন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সীমা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সারণিঃ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066800"/>
          <a:ext cx="4800600" cy="5114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228600"/>
              </a:tblGrid>
              <a:tr h="60007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শ্রেণি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ব্যবধান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অবিচ্ছিন্ন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শ্রেণি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সীমা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গণসংখ্যা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 smtClean="0"/>
                        <a:t>৩৫—৪৪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৩৪.৫—৪৪.৫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 smtClean="0"/>
                        <a:t>৪৫---৫৪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৪৪.৫---৫৪.৫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 smtClean="0"/>
                        <a:t>৫৫---৬৪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৫৪.৫---৬৪.৫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 smtClean="0"/>
                        <a:t>৬৫---৭৪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৬৪.৫---৭৪.৫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 smtClean="0"/>
                        <a:t>৭৫---৮৪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৭৪.৫---৮৪.৫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 smtClean="0"/>
                        <a:t>৮৫---৯৪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৮৪.৫---৯৪.৫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n=৪০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id-Paper-Bla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97396" y="978206"/>
            <a:ext cx="6349207" cy="4901588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</p:pic>
      <p:cxnSp>
        <p:nvCxnSpPr>
          <p:cNvPr id="5" name="Straight Connector 4"/>
          <p:cNvCxnSpPr/>
          <p:nvPr/>
        </p:nvCxnSpPr>
        <p:spPr>
          <a:xfrm>
            <a:off x="2514600" y="1143000"/>
            <a:ext cx="0" cy="388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14600" y="5029200"/>
            <a:ext cx="0" cy="685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00200" y="4800600"/>
            <a:ext cx="5943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9000" y="45720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45720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828800" y="4648200"/>
            <a:ext cx="762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09800" y="914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209800" y="5181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</a:t>
            </a:r>
            <a:endParaRPr lang="en-US" sz="32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590800" y="5943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438400" y="5334000"/>
            <a:ext cx="76200" cy="76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209800" y="48768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524000" y="3048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আয়তলেখ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67000" y="4888468"/>
            <a:ext cx="449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৩৪.৫  ৪৪.৫  ৫৪.৫ ৬৪.৫  ৭৪.৫ ৮৪.৫ ৯৪.৫   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2209800" y="1371600"/>
            <a:ext cx="53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১২</a:t>
            </a:r>
          </a:p>
          <a:p>
            <a:r>
              <a:rPr lang="en-US" dirty="0" smtClean="0"/>
              <a:t>১১</a:t>
            </a:r>
          </a:p>
          <a:p>
            <a:r>
              <a:rPr lang="en-US" dirty="0" smtClean="0"/>
              <a:t>১০</a:t>
            </a:r>
          </a:p>
          <a:p>
            <a:r>
              <a:rPr lang="en-US" dirty="0" smtClean="0"/>
              <a:t>৯</a:t>
            </a:r>
          </a:p>
          <a:p>
            <a:r>
              <a:rPr lang="en-US" dirty="0" smtClean="0"/>
              <a:t>৮</a:t>
            </a:r>
          </a:p>
          <a:p>
            <a:r>
              <a:rPr lang="en-US" dirty="0" smtClean="0"/>
              <a:t>৭</a:t>
            </a:r>
          </a:p>
          <a:p>
            <a:r>
              <a:rPr lang="en-US" dirty="0" smtClean="0"/>
              <a:t>৬</a:t>
            </a:r>
          </a:p>
          <a:p>
            <a:r>
              <a:rPr lang="en-US" dirty="0" smtClean="0"/>
              <a:t>৫</a:t>
            </a:r>
          </a:p>
          <a:p>
            <a:r>
              <a:rPr lang="en-US" dirty="0" smtClean="0"/>
              <a:t>৪</a:t>
            </a:r>
          </a:p>
          <a:p>
            <a:r>
              <a:rPr lang="en-US" dirty="0" smtClean="0"/>
              <a:t>৩</a:t>
            </a:r>
          </a:p>
          <a:p>
            <a:r>
              <a:rPr lang="en-US" dirty="0" smtClean="0"/>
              <a:t>২</a:t>
            </a:r>
          </a:p>
          <a:p>
            <a:r>
              <a:rPr lang="en-US" dirty="0" smtClean="0"/>
              <a:t>১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2971800" y="3657600"/>
            <a:ext cx="0" cy="1143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71800" y="3657600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429000" y="3657600"/>
            <a:ext cx="0" cy="1143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429000" y="2514600"/>
            <a:ext cx="0" cy="1143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429000" y="2514600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886200" y="2514600"/>
            <a:ext cx="0" cy="2286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886200" y="1600200"/>
            <a:ext cx="0" cy="914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886200" y="1600200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343400" y="1600200"/>
            <a:ext cx="0" cy="3200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343400" y="1828800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800600" y="1828800"/>
            <a:ext cx="0" cy="2971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800600" y="4343400"/>
            <a:ext cx="4572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257800" y="4343400"/>
            <a:ext cx="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5257800" y="4114800"/>
            <a:ext cx="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257800" y="4114800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715000" y="4114800"/>
            <a:ext cx="0" cy="685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971800" y="3581400"/>
            <a:ext cx="457200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3" name="TextBox 62"/>
          <p:cNvSpPr txBox="1"/>
          <p:nvPr/>
        </p:nvSpPr>
        <p:spPr>
          <a:xfrm>
            <a:off x="3429000" y="2514600"/>
            <a:ext cx="457200" cy="230832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3886200" y="1600201"/>
            <a:ext cx="457200" cy="320040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343400" y="1828800"/>
            <a:ext cx="457200" cy="29718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8" name="TextBox 67"/>
          <p:cNvSpPr txBox="1"/>
          <p:nvPr/>
        </p:nvSpPr>
        <p:spPr>
          <a:xfrm>
            <a:off x="5257800" y="4114800"/>
            <a:ext cx="457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800600" y="4431268"/>
            <a:ext cx="4572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Double Wave 47"/>
          <p:cNvSpPr/>
          <p:nvPr/>
        </p:nvSpPr>
        <p:spPr>
          <a:xfrm>
            <a:off x="2514600" y="4572000"/>
            <a:ext cx="457200" cy="228600"/>
          </a:xfrm>
          <a:prstGeom prst="double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2" grpId="0" animBg="1"/>
      <p:bldP spid="63" grpId="0" animBg="1"/>
      <p:bldP spid="64" grpId="0" animBg="1"/>
      <p:bldP spid="65" grpId="0" animBg="1"/>
      <p:bldP spid="68" grpId="0" animBg="1"/>
      <p:bldP spid="8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কাগজের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ক্ষুদ্রতম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দৈর্ঘ্যকে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x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অবিচ্ছিন্ন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শ্রেণিসীমা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ঘরকে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y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অক্ষে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নিবেশন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আয়তলেখ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মূলবিন্দু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৩৪.৫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পূর্ববর্তী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ঘরগুলকে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বুঝাতে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ভাংগা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ছয়টি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গ্রুপকে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সারণিটি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             </a:t>
            </a:r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89052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ওজন</a:t>
                      </a:r>
                      <a:r>
                        <a:rPr lang="en-US" dirty="0" smtClean="0"/>
                        <a:t>  (</a:t>
                      </a:r>
                      <a:r>
                        <a:rPr lang="en-US" dirty="0" err="1" smtClean="0"/>
                        <a:t>কেজি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গণসংখ্যা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৪৬---৫০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৫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৫১---৫৫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৫৬---৬০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৬১---৬৫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১৫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৬৬---৭০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n=৬০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572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295400"/>
            <a:ext cx="8915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৭২,৮৫,৭৮,৮৪,৭৮,৭৫,৬৯,৬৭,৮৮,৮০,৭৪,৭৭,৭৯,৬৯,৭৪,৭৩,৮৩,৬৫,৭৫,৬৯,৬৩,৭৫,৮৬,৬৬,৭১ 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২৫ জন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ছাত্রের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বার্ষিক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পরিক্ষার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নম্বর।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ব্যাপ্তি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পদ্ধদিতে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আয়তলেখ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অংকণ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grape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143000"/>
            <a:ext cx="8229600" cy="5715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4572000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sz="6700" b="1" dirty="0" smtClean="0"/>
              <a:t>SHIPON RUDRA PAUL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Assistant Teacher</a:t>
            </a:r>
            <a:br>
              <a:rPr lang="en-US" b="1" dirty="0" smtClean="0"/>
            </a:br>
            <a:r>
              <a:rPr lang="en-US" b="1" dirty="0" err="1" smtClean="0"/>
              <a:t>Boldi</a:t>
            </a:r>
            <a:r>
              <a:rPr lang="en-US" b="1" dirty="0" smtClean="0"/>
              <a:t> ideal </a:t>
            </a:r>
            <a:r>
              <a:rPr lang="en-US" b="1" dirty="0" err="1" smtClean="0"/>
              <a:t>m.l.high</a:t>
            </a:r>
            <a:r>
              <a:rPr lang="en-US" b="1" dirty="0" smtClean="0"/>
              <a:t> school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Mob:01723647237</a:t>
            </a:r>
            <a:br>
              <a:rPr lang="en-US" b="1" dirty="0" smtClean="0"/>
            </a:br>
            <a:r>
              <a:rPr lang="en-US" b="1" dirty="0" smtClean="0"/>
              <a:t>E-mail:paulshipon87@gmail.com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"/>
            <a:ext cx="6400800" cy="1752600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sz="9600" dirty="0" err="1" smtClean="0"/>
              <a:t>পরিচিতি</a:t>
            </a:r>
            <a:r>
              <a:rPr lang="en-US" sz="9600" dirty="0" smtClean="0"/>
              <a:t> </a:t>
            </a:r>
            <a:endParaRPr lang="en-US" sz="96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5867400" cy="1020762"/>
          </a:xfr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buNone/>
            </a:pP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smtClean="0">
                <a:latin typeface="NikoshBAN" pitchFamily="2" charset="0"/>
                <a:cs typeface="NikoshBAN" pitchFamily="2" charset="0"/>
              </a:rPr>
              <a:t>সপ্তদশ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812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৭০ ৪০ ৩৫ ৬০ ৫৫ ৫৮ ৪৫ ৬০ ৬৫ ৮০ ৭০ ৪৬ ৫০ ৬০ ৬৫ ৭০ ৫৮ ৬০ ৪৮ ৭০ ৩৬ ৮৫ ৬০ ৫০ ৪৬ ৬৫ ৫৫ ৬১ ৭২ ৮৫ ৯০ ৬৮ ৬৫ ৫০ ৪০ ৫৬ ৬০ ৬৫  ৪৬ ৭৬ ।</a:t>
            </a:r>
            <a:br>
              <a:rPr lang="en-US" sz="24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গত অর্ধবার্ষিক পরীক্ষার গণিতের ৪০ জন শিক্ষার্থীর প্রাপ্ত নম্বর।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721155"/>
              </p:ext>
            </p:extLst>
          </p:nvPr>
        </p:nvGraphicFramePr>
        <p:xfrm>
          <a:off x="609600" y="2646680"/>
          <a:ext cx="8001000" cy="1230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143000"/>
              </a:tblGrid>
              <a:tr h="24222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NikoshBAN" pitchFamily="2" charset="0"/>
                          <a:cs typeface="NikoshBAN" pitchFamily="2" charset="0"/>
                        </a:rPr>
                        <a:t>ওজন</a:t>
                      </a:r>
                      <a:r>
                        <a:rPr lang="en-US" sz="2000" b="1" dirty="0" smtClean="0"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sz="2000" b="1" dirty="0" err="1" smtClean="0">
                          <a:latin typeface="NikoshBAN" pitchFamily="2" charset="0"/>
                          <a:cs typeface="NikoshBAN" pitchFamily="2" charset="0"/>
                        </a:rPr>
                        <a:t>কেজি</a:t>
                      </a:r>
                      <a:r>
                        <a:rPr lang="en-US" sz="2000" b="1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NikoshBAN" pitchFamily="2" charset="0"/>
                          <a:cs typeface="NikoshBAN" pitchFamily="2" charset="0"/>
                        </a:rPr>
                        <a:t>৪৬-----৫০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NikoshBAN" pitchFamily="2" charset="0"/>
                          <a:cs typeface="NikoshBAN" pitchFamily="2" charset="0"/>
                        </a:rPr>
                        <a:t>৫১-----৫৫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NikoshBAN" pitchFamily="2" charset="0"/>
                          <a:cs typeface="NikoshBAN" pitchFamily="2" charset="0"/>
                        </a:rPr>
                        <a:t>৫৬-----৬০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NikoshBAN" pitchFamily="2" charset="0"/>
                          <a:cs typeface="NikoshBAN" pitchFamily="2" charset="0"/>
                        </a:rPr>
                        <a:t>৬১-----৬৫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NikoshBAN" pitchFamily="2" charset="0"/>
                          <a:cs typeface="NikoshBAN" pitchFamily="2" charset="0"/>
                        </a:rPr>
                        <a:t>৬৬-----৭০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689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NikoshBAN" pitchFamily="2" charset="0"/>
                          <a:cs typeface="NikoshBAN" pitchFamily="2" charset="0"/>
                        </a:rPr>
                        <a:t>২০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NikoshBAN" pitchFamily="2" charset="0"/>
                          <a:cs typeface="NikoshBAN" pitchFamily="2" charset="0"/>
                        </a:rPr>
                        <a:t>১৫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223588">
                <a:tc gridSpan="6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flipH="1">
            <a:off x="457198" y="4572000"/>
            <a:ext cx="8382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বোঝা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8100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৬০ জন শিক্ষার্থীর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ওজনের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কেজি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নিবেশণ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19050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8229600" cy="11430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876799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 পরিসর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সংখ্যা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৩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৪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৫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ক্রমযোজিত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আয়তলেখ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উপস্থাপন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৭০ ৪০ ৩৫ ৬০ ৫৫ ৫৮ ৪৫ ৬০ ৬৫ ৮০ ৭০ ৪৬ ৫০ ৬০ ৬৫ ৭০ ৫৮ ৬০ ৪৮ ৭০ ৩৬ ৮৫ ৬০ ৫০ ৪৬ ৬৫ ৫৫ ৬১ ৭২ ৮৫ ৯০ ৬৮ ৬৫ ৫০ ৪০ ৫৬ ৬০ ৬৫  ৪৬ ৭৬ ।</a:t>
            </a:r>
            <a:br>
              <a:rPr lang="en-US" sz="24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গত অর্ধবার্ষিক পরীক্ষার গণিতের ৪০ জন শিক্ষার্থীর প্রাপ্ত নম্বর।</a:t>
            </a:r>
          </a:p>
          <a:p>
            <a:pPr algn="ctr">
              <a:buNone/>
            </a:pP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সমাধানঃ</a:t>
            </a:r>
          </a:p>
          <a:p>
            <a:pPr>
              <a:buNone/>
            </a:pP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১। পরিসর = (সর্বোচ্চ সংখ্যা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সর্বোনিম্ন সংখ্যা)+১</a:t>
            </a:r>
          </a:p>
          <a:p>
            <a:pPr>
              <a:buNone/>
            </a:pP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            =( ৯০-৩৫)+১</a:t>
            </a:r>
          </a:p>
          <a:p>
            <a:pPr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=৫৫+১</a:t>
            </a:r>
          </a:p>
          <a:p>
            <a:pPr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=৫৬</a:t>
            </a:r>
          </a:p>
          <a:p>
            <a:pPr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762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সংখ্যা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সংখ্যা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সংখ্যা= পরিসর /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ব্যবধান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=৫৬÷১০=৫.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6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সংখ্যায়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টি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255693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সারনি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2159000"/>
          <a:ext cx="60960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3975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ব্যবধান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ট্যালি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গণসংখ্যা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/>
                        <a:t>৩৫—৪৪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||||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৪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/>
                        <a:t>৪৫—৫৪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|||||||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৮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/>
                        <a:t>৫৫—৬৪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||||||||||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১২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/>
                        <a:t>৬৫—৭৪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|||||||||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১১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/>
                        <a:t>৭৫—৮৪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||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smtClean="0"/>
                        <a:t>৮৫—৯৪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|||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</a:t>
                      </a:r>
                      <a:endParaRPr lang="en-US" dirty="0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মোট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৪০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 flipH="1">
            <a:off x="3581400" y="3886200"/>
            <a:ext cx="4572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114800" y="3886200"/>
            <a:ext cx="3048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581400" y="4419600"/>
            <a:ext cx="3810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038600" y="4419600"/>
            <a:ext cx="3810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581400" y="3352800"/>
            <a:ext cx="3810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76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990603"/>
          <a:ext cx="8305800" cy="5379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6402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শ্রেণি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ব্যবধান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মধ্যবিন্দু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গণসংখ্যা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ধাপ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বিচ্যুতি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গণসংখ্যা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latin typeface="AdarshaLipi"/>
                        </a:rPr>
                        <a:t>¬ </a:t>
                      </a:r>
                      <a:r>
                        <a:rPr lang="en-US" dirty="0" err="1" smtClean="0">
                          <a:latin typeface="AdarshaLipi"/>
                        </a:rPr>
                        <a:t>ধাপবিচ্যুতি</a:t>
                      </a:r>
                      <a:r>
                        <a:rPr lang="en-US" dirty="0" smtClean="0">
                          <a:latin typeface="AdarshaLipi"/>
                        </a:rPr>
                        <a:t>=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fx</a:t>
                      </a:r>
                      <a:endParaRPr lang="en-US" dirty="0"/>
                    </a:p>
                  </a:txBody>
                  <a:tcPr/>
                </a:tc>
              </a:tr>
              <a:tr h="640240">
                <a:tc>
                  <a:txBody>
                    <a:bodyPr/>
                    <a:lstStyle/>
                    <a:p>
                      <a:r>
                        <a:rPr lang="en-US" dirty="0" smtClean="0"/>
                        <a:t>৩৫—৪৪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৩৯·৫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-৮</a:t>
                      </a:r>
                      <a:endParaRPr lang="en-US" dirty="0"/>
                    </a:p>
                  </a:txBody>
                  <a:tcPr/>
                </a:tc>
              </a:tr>
              <a:tr h="640240">
                <a:tc>
                  <a:txBody>
                    <a:bodyPr/>
                    <a:lstStyle/>
                    <a:p>
                      <a:r>
                        <a:rPr lang="en-US" dirty="0" smtClean="0"/>
                        <a:t>৪৫—৫৪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৪৯.৫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-৮</a:t>
                      </a:r>
                      <a:endParaRPr lang="en-US" dirty="0"/>
                    </a:p>
                  </a:txBody>
                  <a:tcPr/>
                </a:tc>
              </a:tr>
              <a:tr h="623718">
                <a:tc>
                  <a:txBody>
                    <a:bodyPr/>
                    <a:lstStyle/>
                    <a:p>
                      <a:r>
                        <a:rPr lang="en-US" dirty="0" smtClean="0"/>
                        <a:t>৫৫—৬৪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৫৯.৫=a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১২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০</a:t>
                      </a:r>
                      <a:endParaRPr lang="en-US" dirty="0"/>
                    </a:p>
                  </a:txBody>
                  <a:tcPr/>
                </a:tc>
              </a:tr>
              <a:tr h="640240">
                <a:tc>
                  <a:txBody>
                    <a:bodyPr/>
                    <a:lstStyle/>
                    <a:p>
                      <a:r>
                        <a:rPr lang="en-US" dirty="0" smtClean="0"/>
                        <a:t>৬৫—৭৪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৬৯.৫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১১</a:t>
                      </a:r>
                      <a:endParaRPr lang="en-US" dirty="0"/>
                    </a:p>
                  </a:txBody>
                  <a:tcPr/>
                </a:tc>
              </a:tr>
              <a:tr h="640240">
                <a:tc>
                  <a:txBody>
                    <a:bodyPr/>
                    <a:lstStyle/>
                    <a:p>
                      <a:r>
                        <a:rPr lang="en-US" dirty="0" smtClean="0"/>
                        <a:t>৭৫—৮৪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৭৯.৫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৪</a:t>
                      </a:r>
                      <a:endParaRPr lang="en-US" dirty="0"/>
                    </a:p>
                  </a:txBody>
                  <a:tcPr/>
                </a:tc>
              </a:tr>
              <a:tr h="640240">
                <a:tc>
                  <a:txBody>
                    <a:bodyPr/>
                    <a:lstStyle/>
                    <a:p>
                      <a:r>
                        <a:rPr lang="en-US" dirty="0" smtClean="0"/>
                        <a:t>৮৫—৯৪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৮৯.৫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৯</a:t>
                      </a:r>
                      <a:endParaRPr lang="en-US" dirty="0"/>
                    </a:p>
                  </a:txBody>
                  <a:tcPr/>
                </a:tc>
              </a:tr>
              <a:tr h="6402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মোট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n=৪০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∑</a:t>
                      </a:r>
                      <a:r>
                        <a:rPr lang="en-US" dirty="0" err="1" smtClean="0"/>
                        <a:t>fx</a:t>
                      </a:r>
                      <a:r>
                        <a:rPr lang="en-US" dirty="0" smtClean="0"/>
                        <a:t>=৮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561</Words>
  <Application>Microsoft Office PowerPoint</Application>
  <PresentationFormat>On-screen Show (4:3)</PresentationFormat>
  <Paragraphs>224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AdarshaLipi</vt:lpstr>
      <vt:lpstr>Arial</vt:lpstr>
      <vt:lpstr>Calibri</vt:lpstr>
      <vt:lpstr>NikoshBAN</vt:lpstr>
      <vt:lpstr>Vrinda</vt:lpstr>
      <vt:lpstr>Office Theme</vt:lpstr>
      <vt:lpstr>Equation</vt:lpstr>
      <vt:lpstr>Welcome To Everybody</vt:lpstr>
      <vt:lpstr>SHIPON RUDRA PAUL Assistant Teacher Boldi ideal m.l.high school Mob:01723647237 E-mail:paulshipon87@gmail.com </vt:lpstr>
      <vt:lpstr>পাঠ পরিচিতি</vt:lpstr>
      <vt:lpstr>৭০ ৪০ ৩৫ ৬০ ৫৫ ৫৮ ৪৫ ৬০ ৬৫ ৮০ ৭০ ৪৬ ৫০ ৬০ ৬৫ ৭০ ৫৮ ৬০ ৪৮ ৭০ ৩৬ ৮৫ ৬০ ৫০ ৪৬ ৬৫ ৫৫ ৬১ ৭২ ৮৫ ৯০ ৬৮ ৬৫ ৫০ ৪০ ৫৬ ৬০ ৬৫  ৪৬ ৭৬ । গত অর্ধবার্ষিক পরীক্ষার গণিতের ৪০ জন শিক্ষার্থীর প্রাপ্ত নম্বর।</vt:lpstr>
      <vt:lpstr>আজকের আলোচনা</vt:lpstr>
      <vt:lpstr>শিখনফল</vt:lpstr>
      <vt:lpstr>পাঠ উপস্থাপন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SMKKH</dc:creator>
  <cp:lastModifiedBy>HP</cp:lastModifiedBy>
  <cp:revision>180</cp:revision>
  <dcterms:created xsi:type="dcterms:W3CDTF">2006-08-16T00:00:00Z</dcterms:created>
  <dcterms:modified xsi:type="dcterms:W3CDTF">2021-09-06T10:51:00Z</dcterms:modified>
</cp:coreProperties>
</file>