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8585" y="658971"/>
            <a:ext cx="3821723" cy="1099492"/>
          </a:xfrm>
          <a:prstGeom prst="ellipse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</a:rPr>
              <a:t>পরিচিতি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7764" y="3606085"/>
            <a:ext cx="4649273" cy="209925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</a:rPr>
              <a:t>মাহমুদুল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হক</a:t>
            </a:r>
            <a:r>
              <a:rPr lang="en-US" sz="3200" dirty="0">
                <a:solidFill>
                  <a:srgbClr val="FFFF00"/>
                </a:solidFill>
              </a:rPr>
              <a:t/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2400" dirty="0" err="1">
                <a:solidFill>
                  <a:srgbClr val="FFFF00"/>
                </a:solidFill>
              </a:rPr>
              <a:t>সহকারি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মৌলভী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sz="1600" dirty="0" err="1" smtClean="0">
                <a:solidFill>
                  <a:srgbClr val="FFFF00"/>
                </a:solidFill>
              </a:rPr>
              <a:t>পদুয়া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আ</a:t>
            </a:r>
            <a:r>
              <a:rPr lang="en-US" sz="1600" dirty="0" err="1" smtClean="0">
                <a:solidFill>
                  <a:srgbClr val="FFFF00"/>
                </a:solidFill>
              </a:rPr>
              <a:t>ইনুল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উলুম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দারুচ্ছুন্নাহ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কামিল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মাদ্রাসা</a:t>
            </a:r>
            <a:r>
              <a:rPr lang="en-US" sz="1600" dirty="0">
                <a:solidFill>
                  <a:srgbClr val="FFFF00"/>
                </a:solidFill>
              </a:rPr>
              <a:t/>
            </a:r>
            <a:br>
              <a:rPr lang="en-US" sz="1600" dirty="0">
                <a:solidFill>
                  <a:srgbClr val="FFFF00"/>
                </a:solidFill>
              </a:rPr>
            </a:br>
            <a:r>
              <a:rPr lang="en-US" dirty="0" err="1">
                <a:solidFill>
                  <a:srgbClr val="FFFF00"/>
                </a:solidFill>
              </a:rPr>
              <a:t>উপজেলা</a:t>
            </a:r>
            <a:r>
              <a:rPr lang="en-US" dirty="0">
                <a:solidFill>
                  <a:srgbClr val="FFFF00"/>
                </a:solidFill>
              </a:rPr>
              <a:t>: </a:t>
            </a:r>
            <a:r>
              <a:rPr lang="en-US" dirty="0" err="1">
                <a:solidFill>
                  <a:srgbClr val="FFFF00"/>
                </a:solidFill>
              </a:rPr>
              <a:t>লোহাগাড়া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জেলা</a:t>
            </a:r>
            <a:r>
              <a:rPr lang="en-US" dirty="0">
                <a:solidFill>
                  <a:srgbClr val="FFFF00"/>
                </a:solidFill>
              </a:rPr>
              <a:t>: </a:t>
            </a:r>
            <a:r>
              <a:rPr lang="en-US" dirty="0" err="1">
                <a:solidFill>
                  <a:srgbClr val="FFFF00"/>
                </a:solidFill>
              </a:rPr>
              <a:t>চট্টগ্রাম</a:t>
            </a:r>
            <a:r>
              <a:rPr lang="en-US" dirty="0">
                <a:solidFill>
                  <a:srgbClr val="FFFF00"/>
                </a:solidFill>
              </a:rPr>
              <a:t>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 err="1">
                <a:solidFill>
                  <a:srgbClr val="FFFF00"/>
                </a:solidFill>
              </a:rPr>
              <a:t>মোবাইল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নং</a:t>
            </a:r>
            <a:r>
              <a:rPr lang="en-US" dirty="0">
                <a:solidFill>
                  <a:srgbClr val="FFFF00"/>
                </a:solidFill>
              </a:rPr>
              <a:t> ০১৮১৭৭৩৭৮৩২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93" y="3591304"/>
            <a:ext cx="3055030" cy="2114040"/>
          </a:xfrm>
          <a:prstGeom prst="rect">
            <a:avLst/>
          </a:prstGeom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953" y="2120949"/>
            <a:ext cx="7753084" cy="1469436"/>
          </a:xfrm>
          <a:prstGeom prst="rect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2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9507" y="3528646"/>
            <a:ext cx="9343289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bg1"/>
                </a:solidFill>
              </a:rPr>
              <a:t>যেন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তারা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তাদের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জীবনে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এর</a:t>
            </a:r>
            <a:r>
              <a:rPr lang="en-US" sz="2800" dirty="0">
                <a:solidFill>
                  <a:schemeClr val="bg1"/>
                </a:solidFill>
              </a:rPr>
              <a:t> (</a:t>
            </a:r>
            <a:r>
              <a:rPr lang="en-US" sz="2800" dirty="0" err="1">
                <a:solidFill>
                  <a:schemeClr val="bg1"/>
                </a:solidFill>
              </a:rPr>
              <a:t>তাঁর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জীবনের</a:t>
            </a:r>
            <a:r>
              <a:rPr lang="en-US" sz="2800" dirty="0">
                <a:solidFill>
                  <a:schemeClr val="bg1"/>
                </a:solidFill>
              </a:rPr>
              <a:t>) </a:t>
            </a:r>
            <a:r>
              <a:rPr lang="en-US" sz="2800" dirty="0" err="1">
                <a:solidFill>
                  <a:schemeClr val="bg1"/>
                </a:solidFill>
              </a:rPr>
              <a:t>দ্বারা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উপকার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লাভ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করতে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পারেন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এবং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তারা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তাঁর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জীবনকে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তাদের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কাজকর্মে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অনুসরণ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করে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থাকেন</a:t>
            </a:r>
            <a:r>
              <a:rPr lang="en-US" sz="2800" dirty="0">
                <a:solidFill>
                  <a:schemeClr val="bg1"/>
                </a:solidFill>
              </a:rPr>
              <a:t>। </a:t>
            </a:r>
            <a:r>
              <a:rPr lang="en-US" sz="2800" dirty="0" err="1">
                <a:solidFill>
                  <a:schemeClr val="bg1"/>
                </a:solidFill>
              </a:rPr>
              <a:t>ফলে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আল্লাহ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তা’য়ালা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তাদেরকে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উভয়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জগ</a:t>
            </a:r>
            <a:r>
              <a:rPr lang="en-US" sz="2800" dirty="0">
                <a:solidFill>
                  <a:schemeClr val="bg1"/>
                </a:solidFill>
              </a:rPr>
              <a:t>ৎ </a:t>
            </a:r>
            <a:r>
              <a:rPr lang="en-US" sz="2800" dirty="0" err="1">
                <a:solidFill>
                  <a:schemeClr val="bg1"/>
                </a:solidFill>
              </a:rPr>
              <a:t>তথা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দুনিয়া</a:t>
            </a:r>
            <a:r>
              <a:rPr lang="en-US" sz="2800" dirty="0">
                <a:solidFill>
                  <a:schemeClr val="bg1"/>
                </a:solidFill>
              </a:rPr>
              <a:t> ও </a:t>
            </a:r>
            <a:r>
              <a:rPr lang="en-US" sz="2800" dirty="0" err="1">
                <a:solidFill>
                  <a:schemeClr val="bg1"/>
                </a:solidFill>
              </a:rPr>
              <a:t>আখেরাতে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সফলতার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দ্বারা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সম্মানিত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করেন</a:t>
            </a:r>
            <a:r>
              <a:rPr lang="en-US" sz="2800" dirty="0">
                <a:solidFill>
                  <a:schemeClr val="bg1"/>
                </a:solidFill>
              </a:rPr>
              <a:t>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9508" y="1395043"/>
            <a:ext cx="934328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ar-SA" sz="3600" dirty="0">
                <a:solidFill>
                  <a:schemeClr val="bg1"/>
                </a:solidFill>
              </a:rPr>
              <a:t>لعلهم يستفيدون بها في حياتهم ويقتدون بها في اعمالهم فيكرمهم الله بالفوز في الدارين </a:t>
            </a:r>
            <a:r>
              <a:rPr lang="ar-SA" sz="3600" dirty="0" smtClean="0">
                <a:solidFill>
                  <a:schemeClr val="bg1"/>
                </a:solidFill>
              </a:rPr>
              <a:t>-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09692" y="492538"/>
            <a:ext cx="3927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 smtClean="0">
                <a:solidFill>
                  <a:srgbClr val="00B050"/>
                </a:solidFill>
              </a:rPr>
              <a:t>اجب عن الاسئلة التالية 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1966" y="1516910"/>
            <a:ext cx="9929446" cy="4308872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r"/>
            <a:r>
              <a:rPr lang="ar-SA" sz="2400" dirty="0" smtClean="0">
                <a:solidFill>
                  <a:srgbClr val="00B050"/>
                </a:solidFill>
              </a:rPr>
              <a:t>الف : من هو عمر بن الخطاب رضي الله عنه ؟</a:t>
            </a:r>
          </a:p>
          <a:p>
            <a:pPr algn="r"/>
            <a:endParaRPr lang="ar-SA" sz="1200" dirty="0" smtClean="0">
              <a:solidFill>
                <a:schemeClr val="bg1"/>
              </a:solidFill>
            </a:endParaRPr>
          </a:p>
          <a:p>
            <a:pPr algn="r"/>
            <a:endParaRPr lang="ar-SA" sz="800" dirty="0" smtClean="0">
              <a:solidFill>
                <a:schemeClr val="bg1"/>
              </a:solidFill>
            </a:endParaRPr>
          </a:p>
          <a:p>
            <a:pPr algn="r"/>
            <a:r>
              <a:rPr lang="ar-SA" sz="2400" dirty="0" smtClean="0">
                <a:solidFill>
                  <a:schemeClr val="bg1"/>
                </a:solidFill>
              </a:rPr>
              <a:t> </a:t>
            </a:r>
            <a:r>
              <a:rPr lang="ar-SA" sz="2400" dirty="0" smtClean="0">
                <a:solidFill>
                  <a:srgbClr val="00B050"/>
                </a:solidFill>
              </a:rPr>
              <a:t>الجواب</a:t>
            </a:r>
            <a:r>
              <a:rPr lang="ar-SA" sz="2400" dirty="0" smtClean="0">
                <a:solidFill>
                  <a:schemeClr val="bg1"/>
                </a:solidFill>
              </a:rPr>
              <a:t> : عمر بن الخطاب رضي الله عنه هو ثاني الخلفاء الراشدين وأحد العشرة المبشرة بالجنة – وكان متصفا بصفة العدالة والانصاف والشجاعة والطولة.	</a:t>
            </a:r>
            <a:r>
              <a:rPr lang="ar-SA" sz="2400" dirty="0">
                <a:solidFill>
                  <a:schemeClr val="bg1"/>
                </a:solidFill>
              </a:rPr>
              <a:t>	</a:t>
            </a:r>
            <a:r>
              <a:rPr lang="ar-SA" sz="2400" dirty="0" smtClean="0">
                <a:solidFill>
                  <a:schemeClr val="bg1"/>
                </a:solidFill>
              </a:rPr>
              <a:t>  </a:t>
            </a:r>
            <a:endParaRPr lang="ar-SA" dirty="0" smtClean="0">
              <a:solidFill>
                <a:schemeClr val="bg1"/>
              </a:solidFill>
            </a:endParaRPr>
          </a:p>
          <a:p>
            <a:pPr algn="r"/>
            <a:endParaRPr lang="ar-SA" sz="1600" dirty="0">
              <a:solidFill>
                <a:schemeClr val="bg1"/>
              </a:solidFill>
            </a:endParaRPr>
          </a:p>
          <a:p>
            <a:pPr algn="r"/>
            <a:r>
              <a:rPr lang="ar-SA" sz="2400" dirty="0" smtClean="0">
                <a:solidFill>
                  <a:srgbClr val="00B050"/>
                </a:solidFill>
              </a:rPr>
              <a:t>ب : بين بعض اوصاف عمر بن الخطاب (رض-) ؟ </a:t>
            </a:r>
          </a:p>
          <a:p>
            <a:pPr algn="r"/>
            <a:endParaRPr lang="ar-SA" sz="1600" dirty="0" smtClean="0">
              <a:solidFill>
                <a:schemeClr val="bg1"/>
              </a:solidFill>
            </a:endParaRPr>
          </a:p>
          <a:p>
            <a:pPr algn="r"/>
            <a:endParaRPr lang="ar-SA" sz="800" dirty="0" smtClean="0">
              <a:solidFill>
                <a:schemeClr val="bg1"/>
              </a:solidFill>
            </a:endParaRPr>
          </a:p>
          <a:p>
            <a:pPr algn="r"/>
            <a:r>
              <a:rPr lang="ar-SA" sz="2400" dirty="0" smtClean="0">
                <a:solidFill>
                  <a:srgbClr val="00B050"/>
                </a:solidFill>
              </a:rPr>
              <a:t>الجواب</a:t>
            </a:r>
            <a:r>
              <a:rPr lang="ar-SA" sz="2400" dirty="0" smtClean="0">
                <a:solidFill>
                  <a:schemeClr val="bg1"/>
                </a:solidFill>
              </a:rPr>
              <a:t> : كان عمر بن ا لخطاب رضي الله </a:t>
            </a:r>
            <a:r>
              <a:rPr lang="ar-SA" sz="2400" dirty="0">
                <a:solidFill>
                  <a:schemeClr val="bg1"/>
                </a:solidFill>
              </a:rPr>
              <a:t>عنه </a:t>
            </a:r>
            <a:r>
              <a:rPr lang="ar-SA" sz="2400" dirty="0" smtClean="0">
                <a:solidFill>
                  <a:schemeClr val="bg1"/>
                </a:solidFill>
              </a:rPr>
              <a:t>مثالا </a:t>
            </a:r>
            <a:r>
              <a:rPr lang="ar-SA" sz="2400" dirty="0">
                <a:solidFill>
                  <a:schemeClr val="bg1"/>
                </a:solidFill>
              </a:rPr>
              <a:t>في الشجاعة </a:t>
            </a:r>
            <a:r>
              <a:rPr lang="ar-SA" sz="2400" dirty="0" smtClean="0">
                <a:solidFill>
                  <a:schemeClr val="bg1"/>
                </a:solidFill>
              </a:rPr>
              <a:t>والشهامة والعدل </a:t>
            </a:r>
            <a:r>
              <a:rPr lang="ar-SA" sz="2400" dirty="0">
                <a:solidFill>
                  <a:schemeClr val="bg1"/>
                </a:solidFill>
              </a:rPr>
              <a:t>والانصاف </a:t>
            </a:r>
            <a:r>
              <a:rPr lang="ar-SA" sz="2400" dirty="0" smtClean="0">
                <a:solidFill>
                  <a:schemeClr val="bg1"/>
                </a:solidFill>
              </a:rPr>
              <a:t>والزهد والاستماتة </a:t>
            </a:r>
            <a:r>
              <a:rPr lang="ar-SA" sz="2400" dirty="0">
                <a:solidFill>
                  <a:schemeClr val="bg1"/>
                </a:solidFill>
              </a:rPr>
              <a:t>في ايصال الخير الي كل فرد من افراد الرعية.</a:t>
            </a:r>
            <a:endParaRPr lang="en-US" sz="2400" dirty="0">
              <a:solidFill>
                <a:schemeClr val="bg1"/>
              </a:solidFill>
            </a:endParaRPr>
          </a:p>
          <a:p>
            <a:pPr algn="r"/>
            <a:endParaRPr lang="ar-SA" sz="1400" dirty="0" smtClean="0">
              <a:solidFill>
                <a:schemeClr val="bg1"/>
              </a:solidFill>
            </a:endParaRPr>
          </a:p>
        </p:txBody>
      </p:sp>
      <p:pic>
        <p:nvPicPr>
          <p:cNvPr id="6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05476" y="6096000"/>
            <a:ext cx="93412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2980" y="1669307"/>
            <a:ext cx="9519141" cy="3600986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r"/>
            <a:endParaRPr lang="ar-SA" sz="1400" dirty="0" smtClean="0">
              <a:solidFill>
                <a:schemeClr val="bg1"/>
              </a:solidFill>
            </a:endParaRPr>
          </a:p>
          <a:p>
            <a:pPr algn="r"/>
            <a:r>
              <a:rPr lang="ar-SA" sz="2400" dirty="0" smtClean="0">
                <a:solidFill>
                  <a:srgbClr val="00B050"/>
                </a:solidFill>
              </a:rPr>
              <a:t>ج : من هم يستفيدون من حياة عمربن الخطاب رضي الله عنه ؟</a:t>
            </a:r>
            <a:endParaRPr lang="en-US" sz="2400" dirty="0" smtClean="0">
              <a:solidFill>
                <a:srgbClr val="00B050"/>
              </a:solidFill>
            </a:endParaRPr>
          </a:p>
          <a:p>
            <a:pPr algn="r"/>
            <a:endParaRPr lang="ar-SA" sz="1400" dirty="0" smtClean="0">
              <a:solidFill>
                <a:schemeClr val="bg1"/>
              </a:solidFill>
            </a:endParaRPr>
          </a:p>
          <a:p>
            <a:pPr algn="r"/>
            <a:endParaRPr lang="ar-SA" sz="800" dirty="0" smtClean="0">
              <a:solidFill>
                <a:schemeClr val="bg1"/>
              </a:solidFill>
            </a:endParaRPr>
          </a:p>
          <a:p>
            <a:pPr algn="r"/>
            <a:r>
              <a:rPr lang="ar-SA" sz="2400" dirty="0" smtClean="0">
                <a:solidFill>
                  <a:srgbClr val="00B050"/>
                </a:solidFill>
              </a:rPr>
              <a:t>الجواب</a:t>
            </a:r>
            <a:r>
              <a:rPr lang="ar-SA" sz="2400" dirty="0" smtClean="0">
                <a:solidFill>
                  <a:schemeClr val="bg1"/>
                </a:solidFill>
              </a:rPr>
              <a:t> : </a:t>
            </a:r>
            <a:r>
              <a:rPr lang="ar-SA" sz="2400" dirty="0">
                <a:solidFill>
                  <a:schemeClr val="bg1"/>
                </a:solidFill>
              </a:rPr>
              <a:t>يستفيد </a:t>
            </a:r>
            <a:r>
              <a:rPr lang="ar-SA" sz="2400" dirty="0" smtClean="0">
                <a:solidFill>
                  <a:schemeClr val="bg1"/>
                </a:solidFill>
              </a:rPr>
              <a:t>الدعاة </a:t>
            </a:r>
            <a:r>
              <a:rPr lang="ar-SA" sz="2400" dirty="0">
                <a:solidFill>
                  <a:schemeClr val="bg1"/>
                </a:solidFill>
              </a:rPr>
              <a:t>والعلماء </a:t>
            </a:r>
            <a:r>
              <a:rPr lang="ar-SA" sz="2400" dirty="0" smtClean="0">
                <a:solidFill>
                  <a:schemeClr val="bg1"/>
                </a:solidFill>
              </a:rPr>
              <a:t>والسياسيون ورجال </a:t>
            </a:r>
            <a:r>
              <a:rPr lang="ar-SA" sz="2400" dirty="0">
                <a:solidFill>
                  <a:schemeClr val="bg1"/>
                </a:solidFill>
              </a:rPr>
              <a:t>الفكر وقادة الجيوش </a:t>
            </a:r>
            <a:r>
              <a:rPr lang="ar-SA" sz="2400" dirty="0" smtClean="0">
                <a:solidFill>
                  <a:schemeClr val="bg1"/>
                </a:solidFill>
              </a:rPr>
              <a:t>وحكام </a:t>
            </a:r>
            <a:r>
              <a:rPr lang="ar-SA" sz="2400" dirty="0">
                <a:solidFill>
                  <a:schemeClr val="bg1"/>
                </a:solidFill>
              </a:rPr>
              <a:t>الامة وطلاب </a:t>
            </a:r>
            <a:r>
              <a:rPr lang="ar-SA" sz="2400" dirty="0" smtClean="0">
                <a:solidFill>
                  <a:schemeClr val="bg1"/>
                </a:solidFill>
              </a:rPr>
              <a:t>العلم وعامة الناس من حياة عمر بن الخطاب رضي الله عنه افادة تامة.</a:t>
            </a:r>
          </a:p>
          <a:p>
            <a:pPr algn="r"/>
            <a:endParaRPr lang="en-US" sz="1600" dirty="0">
              <a:solidFill>
                <a:schemeClr val="bg1"/>
              </a:solidFill>
            </a:endParaRPr>
          </a:p>
          <a:p>
            <a:pPr algn="r"/>
            <a:r>
              <a:rPr lang="ar-SA" sz="2400" dirty="0" smtClean="0">
                <a:solidFill>
                  <a:schemeClr val="bg1"/>
                </a:solidFill>
              </a:rPr>
              <a:t> </a:t>
            </a:r>
            <a:r>
              <a:rPr lang="ar-SA" sz="2400" dirty="0" smtClean="0">
                <a:solidFill>
                  <a:srgbClr val="00B050"/>
                </a:solidFill>
              </a:rPr>
              <a:t>د : من هم يحتاجون الي علموم عمر بن الخطاب وافكاره ؟</a:t>
            </a:r>
            <a:r>
              <a:rPr lang="ar-SA" sz="2400" dirty="0" smtClean="0">
                <a:solidFill>
                  <a:schemeClr val="bg1"/>
                </a:solidFill>
              </a:rPr>
              <a:t>  </a:t>
            </a:r>
          </a:p>
          <a:p>
            <a:pPr algn="r"/>
            <a:endParaRPr lang="ar-SA" sz="800" dirty="0" smtClean="0">
              <a:solidFill>
                <a:schemeClr val="bg1"/>
              </a:solidFill>
            </a:endParaRPr>
          </a:p>
          <a:p>
            <a:pPr algn="r"/>
            <a:r>
              <a:rPr lang="ar-SA" sz="2400" dirty="0" smtClean="0">
                <a:solidFill>
                  <a:srgbClr val="00B050"/>
                </a:solidFill>
              </a:rPr>
              <a:t>الجواب</a:t>
            </a:r>
            <a:r>
              <a:rPr lang="ar-SA" sz="2400" dirty="0" smtClean="0">
                <a:solidFill>
                  <a:schemeClr val="bg1"/>
                </a:solidFill>
              </a:rPr>
              <a:t> : ان طلاب العلم يحتاجون الي علوم عمر بن الخطاب وافكاره ومعارفه . </a:t>
            </a:r>
          </a:p>
        </p:txBody>
      </p:sp>
    </p:spTree>
    <p:extLst>
      <p:ext uri="{BB962C8B-B14F-4D97-AF65-F5344CB8AC3E}">
        <p14:creationId xmlns:p14="http://schemas.microsoft.com/office/powerpoint/2010/main" val="137508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446355"/>
              </p:ext>
            </p:extLst>
          </p:nvPr>
        </p:nvGraphicFramePr>
        <p:xfrm>
          <a:off x="984742" y="1239842"/>
          <a:ext cx="10021906" cy="4343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9828"/>
                <a:gridCol w="2393749"/>
                <a:gridCol w="2578329"/>
              </a:tblGrid>
              <a:tr h="1125246">
                <a:tc gridSpan="3">
                  <a:txBody>
                    <a:bodyPr/>
                    <a:lstStyle/>
                    <a:p>
                      <a:pPr algn="r"/>
                      <a:r>
                        <a:rPr lang="ar-SA" sz="4000" dirty="0" smtClean="0">
                          <a:solidFill>
                            <a:srgbClr val="FFFF00"/>
                          </a:solidFill>
                        </a:rPr>
                        <a:t>اذكر</a:t>
                      </a:r>
                      <a:r>
                        <a:rPr lang="ar-SA" sz="4000" baseline="0" dirty="0" smtClean="0">
                          <a:solidFill>
                            <a:srgbClr val="FFFF00"/>
                          </a:solidFill>
                        </a:rPr>
                        <a:t> المفرد من الجمع من الكلمات التالية -</a:t>
                      </a:r>
                    </a:p>
                    <a:p>
                      <a:pPr algn="r"/>
                      <a:r>
                        <a:rPr lang="ar-SA" sz="4000" baseline="0" dirty="0" smtClean="0">
                          <a:solidFill>
                            <a:srgbClr val="00B050"/>
                          </a:solidFill>
                        </a:rPr>
                        <a:t>الخلفاء – الدعاة – العلماء – السياسيون. 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3518"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>
                          <a:solidFill>
                            <a:srgbClr val="FFFF00"/>
                          </a:solidFill>
                        </a:rPr>
                        <a:t>جملة</a:t>
                      </a:r>
                      <a:r>
                        <a:rPr lang="ar-SA" sz="3200" baseline="0" dirty="0" smtClean="0">
                          <a:solidFill>
                            <a:srgbClr val="FFFF00"/>
                          </a:solidFill>
                        </a:rPr>
                        <a:t> مفيدة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>
                          <a:solidFill>
                            <a:srgbClr val="00B050"/>
                          </a:solidFill>
                        </a:rPr>
                        <a:t>المفرد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>
                          <a:solidFill>
                            <a:srgbClr val="FFFF00"/>
                          </a:solidFill>
                        </a:rPr>
                        <a:t>الجمع المذكور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613518">
                <a:tc>
                  <a:txBody>
                    <a:bodyPr/>
                    <a:lstStyle/>
                    <a:p>
                      <a:pPr algn="r"/>
                      <a:r>
                        <a:rPr lang="ar-SA" sz="3200" dirty="0" smtClean="0">
                          <a:solidFill>
                            <a:srgbClr val="FFFF00"/>
                          </a:solidFill>
                        </a:rPr>
                        <a:t>ان جاعل</a:t>
                      </a:r>
                      <a:r>
                        <a:rPr lang="ar-SA" sz="3200" baseline="0" dirty="0" smtClean="0">
                          <a:solidFill>
                            <a:srgbClr val="FFFF00"/>
                          </a:solidFill>
                        </a:rPr>
                        <a:t> في الارض خليفة.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>
                          <a:solidFill>
                            <a:srgbClr val="00B050"/>
                          </a:solidFill>
                        </a:rPr>
                        <a:t>الخليفة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>
                          <a:solidFill>
                            <a:srgbClr val="FFFF00"/>
                          </a:solidFill>
                        </a:rPr>
                        <a:t>الخلفاء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613518">
                <a:tc>
                  <a:txBody>
                    <a:bodyPr/>
                    <a:lstStyle/>
                    <a:p>
                      <a:pPr algn="r"/>
                      <a:r>
                        <a:rPr lang="ar-SA" sz="3200" dirty="0" smtClean="0">
                          <a:solidFill>
                            <a:srgbClr val="FFFF00"/>
                          </a:solidFill>
                        </a:rPr>
                        <a:t>هو الداعي الي الدين 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>
                          <a:solidFill>
                            <a:srgbClr val="00B050"/>
                          </a:solidFill>
                        </a:rPr>
                        <a:t>الداعي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>
                          <a:solidFill>
                            <a:srgbClr val="FFFF00"/>
                          </a:solidFill>
                        </a:rPr>
                        <a:t>الدعاة 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54890">
                <a:tc>
                  <a:txBody>
                    <a:bodyPr/>
                    <a:lstStyle/>
                    <a:p>
                      <a:pPr algn="r"/>
                      <a:r>
                        <a:rPr lang="ar-SA" sz="3200" dirty="0" smtClean="0">
                          <a:solidFill>
                            <a:srgbClr val="FFFF00"/>
                          </a:solidFill>
                        </a:rPr>
                        <a:t>موت</a:t>
                      </a:r>
                      <a:r>
                        <a:rPr lang="ar-SA" sz="3200" baseline="0" dirty="0" smtClean="0">
                          <a:solidFill>
                            <a:srgbClr val="FFFF00"/>
                          </a:solidFill>
                        </a:rPr>
                        <a:t> العالم موت العالم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>
                          <a:solidFill>
                            <a:srgbClr val="00B050"/>
                          </a:solidFill>
                        </a:rPr>
                        <a:t>العالم 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>
                          <a:solidFill>
                            <a:srgbClr val="FFFF00"/>
                          </a:solidFill>
                        </a:rPr>
                        <a:t>العلماء 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613518">
                <a:tc>
                  <a:txBody>
                    <a:bodyPr/>
                    <a:lstStyle/>
                    <a:p>
                      <a:pPr algn="r"/>
                      <a:r>
                        <a:rPr lang="ar-SA" sz="3200" dirty="0" smtClean="0">
                          <a:solidFill>
                            <a:srgbClr val="FFFF00"/>
                          </a:solidFill>
                        </a:rPr>
                        <a:t>انت</a:t>
                      </a:r>
                      <a:r>
                        <a:rPr lang="ar-SA" sz="3200" baseline="0" dirty="0" smtClean="0">
                          <a:solidFill>
                            <a:srgbClr val="FFFF00"/>
                          </a:solidFill>
                        </a:rPr>
                        <a:t> سياسي بنغلاديش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>
                          <a:solidFill>
                            <a:srgbClr val="00B050"/>
                          </a:solidFill>
                        </a:rPr>
                        <a:t>السياسي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>
                          <a:solidFill>
                            <a:srgbClr val="FFFF00"/>
                          </a:solidFill>
                        </a:rPr>
                        <a:t>السياسيون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36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0677" y="927280"/>
            <a:ext cx="6634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solidFill>
                  <a:srgbClr val="00B050"/>
                </a:solidFill>
              </a:rPr>
              <a:t>هات الالفاظ المرادفة للكلمات التالية </a:t>
            </a:r>
          </a:p>
          <a:p>
            <a:pPr algn="r"/>
            <a:r>
              <a:rPr lang="ar-SA" sz="2800" dirty="0" smtClean="0">
                <a:solidFill>
                  <a:srgbClr val="FF0000"/>
                </a:solidFill>
              </a:rPr>
              <a:t>الراشدين – المبشرة – الشجاعة – الشهامة </a:t>
            </a:r>
            <a:r>
              <a:rPr lang="ar-SA" sz="2800" dirty="0" smtClean="0">
                <a:solidFill>
                  <a:srgbClr val="00B050"/>
                </a:solidFill>
              </a:rPr>
              <a:t>.</a:t>
            </a:r>
            <a:endParaRPr lang="en-US" sz="2800" dirty="0">
              <a:solidFill>
                <a:srgbClr val="00B05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330530"/>
              </p:ext>
            </p:extLst>
          </p:nvPr>
        </p:nvGraphicFramePr>
        <p:xfrm>
          <a:off x="1793764" y="2404813"/>
          <a:ext cx="8850790" cy="293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395"/>
                <a:gridCol w="4425395"/>
              </a:tblGrid>
              <a:tr h="587587"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solidFill>
                            <a:schemeClr val="bg1"/>
                          </a:solidFill>
                        </a:rPr>
                        <a:t>الكلمة</a:t>
                      </a:r>
                      <a:r>
                        <a:rPr lang="ar-SA" sz="2800" baseline="0" dirty="0" smtClean="0">
                          <a:solidFill>
                            <a:schemeClr val="bg1"/>
                          </a:solidFill>
                        </a:rPr>
                        <a:t> المراد 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solidFill>
                            <a:schemeClr val="bg1"/>
                          </a:solidFill>
                        </a:rPr>
                        <a:t>الكلمة المذكور 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87587">
                <a:tc>
                  <a:txBody>
                    <a:bodyPr/>
                    <a:lstStyle/>
                    <a:p>
                      <a:pPr algn="r"/>
                      <a:r>
                        <a:rPr lang="ar-SA" sz="2800" dirty="0" smtClean="0">
                          <a:solidFill>
                            <a:srgbClr val="FF0000"/>
                          </a:solidFill>
                        </a:rPr>
                        <a:t>المهتدين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সঠিক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পথ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প্রাপ্ত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) </a:t>
                      </a:r>
                      <a:r>
                        <a:rPr lang="ar-SA" sz="2400" dirty="0" smtClean="0">
                          <a:solidFill>
                            <a:srgbClr val="00B050"/>
                          </a:solidFill>
                        </a:rPr>
                        <a:t>الراشدين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87587">
                <a:tc>
                  <a:txBody>
                    <a:bodyPr/>
                    <a:lstStyle/>
                    <a:p>
                      <a:pPr algn="r"/>
                      <a:r>
                        <a:rPr lang="ar-SA" sz="2800" dirty="0" smtClean="0">
                          <a:solidFill>
                            <a:srgbClr val="FF0000"/>
                          </a:solidFill>
                        </a:rPr>
                        <a:t>المخبر بحصول</a:t>
                      </a:r>
                      <a:r>
                        <a:rPr lang="ar-SA" sz="2800" baseline="0" dirty="0" smtClean="0">
                          <a:solidFill>
                            <a:srgbClr val="FF0000"/>
                          </a:solidFill>
                        </a:rPr>
                        <a:t> الجنة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সু-সংবাদ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প্রাপ্ত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SA" sz="2800" dirty="0" smtClean="0">
                          <a:solidFill>
                            <a:srgbClr val="00B050"/>
                          </a:solidFill>
                        </a:rPr>
                        <a:t>المبشرة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587587">
                <a:tc>
                  <a:txBody>
                    <a:bodyPr/>
                    <a:lstStyle/>
                    <a:p>
                      <a:pPr algn="r"/>
                      <a:r>
                        <a:rPr lang="ar-SA" sz="2800" dirty="0" smtClean="0">
                          <a:solidFill>
                            <a:srgbClr val="FF0000"/>
                          </a:solidFill>
                        </a:rPr>
                        <a:t>البطالة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800" dirty="0" smtClean="0">
                          <a:solidFill>
                            <a:schemeClr val="bg1"/>
                          </a:solidFill>
                        </a:rPr>
                        <a:t>  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বাহাদুরি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ar-SA" sz="2800" dirty="0" smtClean="0">
                          <a:solidFill>
                            <a:srgbClr val="00B050"/>
                          </a:solidFill>
                        </a:rPr>
                        <a:t>الشجاعة</a:t>
                      </a:r>
                      <a:endParaRPr lang="en-US" sz="2800" dirty="0"/>
                    </a:p>
                  </a:txBody>
                  <a:tcPr/>
                </a:tc>
              </a:tr>
              <a:tr h="587587">
                <a:tc>
                  <a:txBody>
                    <a:bodyPr/>
                    <a:lstStyle/>
                    <a:p>
                      <a:pPr algn="r"/>
                      <a:r>
                        <a:rPr lang="ar-SA" sz="2800" dirty="0" smtClean="0">
                          <a:solidFill>
                            <a:srgbClr val="FF0000"/>
                          </a:solidFill>
                        </a:rPr>
                        <a:t>الفراسة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8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বিচক্ষণতা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SA" sz="2800" dirty="0" smtClean="0">
                          <a:solidFill>
                            <a:srgbClr val="00B050"/>
                          </a:solidFill>
                        </a:rPr>
                        <a:t>الشهامة</a:t>
                      </a:r>
                      <a:endParaRPr lang="en-US" sz="28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21643" y="6096000"/>
            <a:ext cx="71795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8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71700" y="901525"/>
            <a:ext cx="418134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solidFill>
                  <a:srgbClr val="00B050"/>
                </a:solidFill>
              </a:rPr>
              <a:t>استخرج الافعال من النص :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868217" y="1880321"/>
            <a:ext cx="2743202" cy="94015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الجواب : 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2098428" y="3335951"/>
            <a:ext cx="8183037" cy="224423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3600" dirty="0" smtClean="0">
                <a:solidFill>
                  <a:schemeClr val="bg1"/>
                </a:solidFill>
              </a:rPr>
              <a:t>استخراج </a:t>
            </a:r>
            <a:r>
              <a:rPr lang="ar-SA" sz="3600" dirty="0">
                <a:solidFill>
                  <a:schemeClr val="bg1"/>
                </a:solidFill>
              </a:rPr>
              <a:t>الافعال من النص : </a:t>
            </a:r>
            <a:endParaRPr lang="ar-SA" sz="3600" dirty="0" smtClean="0">
              <a:solidFill>
                <a:schemeClr val="bg1"/>
              </a:solidFill>
            </a:endParaRPr>
          </a:p>
          <a:p>
            <a:pPr algn="r"/>
            <a:r>
              <a:rPr lang="ar-SA" sz="3600" dirty="0" smtClean="0">
                <a:solidFill>
                  <a:schemeClr val="bg1"/>
                </a:solidFill>
              </a:rPr>
              <a:t>كان - رضي – يستفيدون – يقتدون – يكرم -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0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7969" y="1046330"/>
            <a:ext cx="497058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A" sz="3200" dirty="0" smtClean="0">
                <a:solidFill>
                  <a:schemeClr val="bg1"/>
                </a:solidFill>
              </a:rPr>
              <a:t>استخرج الاسماء من النص :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765727" y="1944709"/>
            <a:ext cx="2183627" cy="96261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الجواب :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73015" y="3309870"/>
            <a:ext cx="10058400" cy="278613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800" dirty="0" smtClean="0">
                <a:solidFill>
                  <a:schemeClr val="bg1"/>
                </a:solidFill>
              </a:rPr>
              <a:t>استخراج الاسماء من النص:</a:t>
            </a:r>
          </a:p>
          <a:p>
            <a:pPr algn="r"/>
            <a:r>
              <a:rPr lang="ar-SA" sz="2800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ar-SA" sz="2800" dirty="0" smtClean="0">
                <a:solidFill>
                  <a:schemeClr val="bg1"/>
                </a:solidFill>
              </a:rPr>
              <a:t>سيد – الخطاب – الخلفاء – احد – العشرة – المبشرة – الجنة – الشجاعة – الشهامة – العدل – الانصاف – الزهد – الاستماتة – فرد – افراد – الرعية – حياة – قدوة – العلماء – السياسيين – رجال – الكفر – الجيوش – الامة – طلاب – العلم – الناس – اعمال – الفوز – الدارين .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2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337535" y="597878"/>
            <a:ext cx="3645876" cy="5537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smtClean="0">
                <a:solidFill>
                  <a:srgbClr val="FF0000"/>
                </a:solidFill>
              </a:rPr>
              <a:t>الواجب المنزلي :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044" y="1790160"/>
            <a:ext cx="1090246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A" sz="2400" dirty="0" smtClean="0">
                <a:solidFill>
                  <a:srgbClr val="000000"/>
                </a:solidFill>
              </a:rPr>
              <a:t>اكتب صحيحا اذا كانت العبارة صحيحا او خطأ اذا كانت العبارة خاطئة  مع تصحيح الخطأ :</a:t>
            </a:r>
            <a:r>
              <a:rPr lang="ar-SA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4582" y="2599383"/>
            <a:ext cx="8429551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r"/>
            <a:r>
              <a:rPr lang="ar-SA" sz="2400" dirty="0" smtClean="0">
                <a:solidFill>
                  <a:srgbClr val="000000"/>
                </a:solidFill>
              </a:rPr>
              <a:t>1- ان عمر بن الخطاب (رض-) هو ثاني الخلفاء الراشدين 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7752" y="3447245"/>
            <a:ext cx="915423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A" sz="2400" dirty="0" smtClean="0">
                <a:solidFill>
                  <a:srgbClr val="000000"/>
                </a:solidFill>
              </a:rPr>
              <a:t>2- كانت حياة عمر بن الخطاب (رض-) قدوة للدعاة العلماء والسياسيين 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427" y="4219974"/>
            <a:ext cx="1060789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A" sz="2400" dirty="0" smtClean="0">
                <a:solidFill>
                  <a:srgbClr val="000000"/>
                </a:solidFill>
              </a:rPr>
              <a:t>3- ان حكام الامة وقادة الجيوش يقتدون بحياة عمر بن الخطاب (رض-) في اعمالهم 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90089" y="4964807"/>
            <a:ext cx="837373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A" sz="2400" dirty="0" smtClean="0">
                <a:solidFill>
                  <a:srgbClr val="000000"/>
                </a:solidFill>
              </a:rPr>
              <a:t>4- لقد كان سيدنا عمر (رضي الله عنه) رحلا ربانيا بحق 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5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build="p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2144468" y="4516807"/>
            <a:ext cx="8101502" cy="982472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rgbClr val="FFFF00"/>
                </a:solidFill>
              </a:rPr>
              <a:t>السلام عليكم ورحمة الله وركاتة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6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8" name="Bevel 7"/>
          <p:cNvSpPr/>
          <p:nvPr/>
        </p:nvSpPr>
        <p:spPr>
          <a:xfrm>
            <a:off x="1922591" y="1207478"/>
            <a:ext cx="8264766" cy="2414960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bg1"/>
                </a:solidFill>
              </a:rPr>
              <a:t>شكرا جزاكم الله خيرا</a:t>
            </a:r>
          </a:p>
          <a:p>
            <a:pPr algn="ctr"/>
            <a:r>
              <a:rPr lang="ar-SA" sz="3600" dirty="0">
                <a:solidFill>
                  <a:schemeClr val="bg1"/>
                </a:solidFill>
              </a:rPr>
              <a:t>ارجو لقائكم في حصة اخري </a:t>
            </a:r>
          </a:p>
          <a:p>
            <a:pPr algn="ctr"/>
            <a:r>
              <a:rPr lang="ar-SA" sz="3600" dirty="0">
                <a:solidFill>
                  <a:schemeClr val="bg1"/>
                </a:solidFill>
              </a:rPr>
              <a:t>انشاء الله عز و جل.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6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2" y="961291"/>
            <a:ext cx="4726547" cy="4950111"/>
          </a:xfrm>
          <a:prstGeom prst="rect">
            <a:avLst/>
          </a:prstGeom>
          <a:ln w="57150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74" y="961291"/>
            <a:ext cx="4145121" cy="4950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9641" y="2794706"/>
            <a:ext cx="220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solidFill>
                  <a:srgbClr val="FF0000"/>
                </a:solidFill>
              </a:rPr>
              <a:t>النص المدروس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4337" y="5087160"/>
            <a:ext cx="319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Mahmudul</a:t>
            </a:r>
            <a:r>
              <a:rPr lang="en-US" dirty="0" smtClean="0"/>
              <a:t> </a:t>
            </a:r>
            <a:r>
              <a:rPr lang="en-US" dirty="0" err="1" smtClean="0"/>
              <a:t>Huq</a:t>
            </a:r>
            <a:r>
              <a:rPr lang="en-US" dirty="0" smtClean="0"/>
              <a:t>. </a:t>
            </a:r>
            <a:r>
              <a:rPr lang="en-US" dirty="0" err="1" smtClean="0"/>
              <a:t>Assit</a:t>
            </a:r>
            <a:r>
              <a:rPr lang="en-US" dirty="0" smtClean="0"/>
              <a:t>: </a:t>
            </a:r>
            <a:r>
              <a:rPr lang="en-US" dirty="0" err="1" smtClean="0"/>
              <a:t>Moulavi</a:t>
            </a:r>
            <a:endParaRPr lang="en-US" dirty="0"/>
          </a:p>
        </p:txBody>
      </p:sp>
      <p:pic>
        <p:nvPicPr>
          <p:cNvPr id="8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0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94035" y="1223492"/>
            <a:ext cx="7688686" cy="2034862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>
                <a:solidFill>
                  <a:srgbClr val="C00000"/>
                </a:solidFill>
                <a:latin typeface="Arabic Typesetting" panose="03020402040406030203" pitchFamily="66" charset="-78"/>
                <a:ea typeface="Arial Unicode MS" panose="020B0604020202020204" pitchFamily="34" charset="-128"/>
                <a:cs typeface="Arabic Typesetting" panose="03020402040406030203" pitchFamily="66" charset="-78"/>
              </a:rPr>
              <a:t>السلام عليكم ورحمة الله وبركاته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889400" y="4224274"/>
            <a:ext cx="8438632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ar-SA" sz="4400" dirty="0" smtClean="0">
                <a:solidFill>
                  <a:srgbClr val="C00000"/>
                </a:solidFill>
              </a:rPr>
              <a:t>اهلا سهلا مرحبا في حصة هذا اليوم</a:t>
            </a:r>
            <a:endParaRPr lang="en-US" sz="4400" dirty="0" smtClean="0">
              <a:solidFill>
                <a:srgbClr val="C00000"/>
              </a:solidFill>
            </a:endParaRPr>
          </a:p>
          <a:p>
            <a:pPr algn="ctr"/>
            <a:r>
              <a:rPr lang="en-US" sz="4400" dirty="0" err="1" smtClean="0">
                <a:solidFill>
                  <a:schemeClr val="bg1"/>
                </a:solidFill>
              </a:rPr>
              <a:t>আজকের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ক্লাসে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সকলকে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স্বাগতম</a:t>
            </a:r>
            <a:endParaRPr lang="en-US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6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2307" y="1559171"/>
            <a:ext cx="9753599" cy="3416320"/>
          </a:xfrm>
          <a:prstGeom prst="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5400" dirty="0">
                <a:solidFill>
                  <a:schemeClr val="bg1"/>
                </a:solidFill>
                <a:latin typeface="Arabic Typesetting" panose="03020402040406030203" pitchFamily="66" charset="-78"/>
                <a:ea typeface="Arial Unicode MS" panose="020B0604020202020204" pitchFamily="34" charset="-128"/>
                <a:cs typeface="Arabic Typesetting" panose="03020402040406030203" pitchFamily="66" charset="-78"/>
              </a:rPr>
              <a:t>الحمد لله رب العالمين- والصلوة والسلام علي رسوله الكريم وعلي اله واصحابه اجمعين-</a:t>
            </a:r>
          </a:p>
          <a:p>
            <a:pPr algn="ctr"/>
            <a:r>
              <a:rPr lang="ar-SA" sz="5400" dirty="0">
                <a:solidFill>
                  <a:schemeClr val="bg1"/>
                </a:solidFill>
                <a:latin typeface="Arabic Typesetting" panose="03020402040406030203" pitchFamily="66" charset="-78"/>
                <a:ea typeface="Arial Unicode MS" panose="020B0604020202020204" pitchFamily="34" charset="-128"/>
                <a:cs typeface="Arabic Typesetting" panose="03020402040406030203" pitchFamily="66" charset="-78"/>
              </a:rPr>
              <a:t/>
            </a:r>
            <a:br>
              <a:rPr lang="ar-SA" sz="5400" dirty="0">
                <a:solidFill>
                  <a:schemeClr val="bg1"/>
                </a:solidFill>
                <a:latin typeface="Arabic Typesetting" panose="03020402040406030203" pitchFamily="66" charset="-78"/>
                <a:ea typeface="Arial Unicode MS" panose="020B0604020202020204" pitchFamily="34" charset="-128"/>
                <a:cs typeface="Arabic Typesetting" panose="03020402040406030203" pitchFamily="66" charset="-78"/>
              </a:rPr>
            </a:br>
            <a:r>
              <a:rPr lang="ar-SA" sz="5400" dirty="0">
                <a:solidFill>
                  <a:schemeClr val="bg1"/>
                </a:solidFill>
                <a:latin typeface="Arabic Typesetting" panose="03020402040406030203" pitchFamily="66" charset="-78"/>
                <a:ea typeface="Arial Unicode MS" panose="020B0604020202020204" pitchFamily="34" charset="-128"/>
                <a:cs typeface="Arabic Typesetting" panose="03020402040406030203" pitchFamily="66" charset="-78"/>
              </a:rPr>
              <a:t> اما بعد:- رب زدني علم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5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58486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4" y="6096000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88" y="3376238"/>
            <a:ext cx="2082281" cy="2309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3875" y="3259014"/>
            <a:ext cx="84288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dirty="0">
                <a:solidFill>
                  <a:srgbClr val="00B050"/>
                </a:solidFill>
              </a:rPr>
              <a:t>الصف           : التاسع و العاشر للداخل</a:t>
            </a:r>
          </a:p>
          <a:p>
            <a:pPr algn="r"/>
            <a:r>
              <a:rPr lang="ar-SA" sz="3200" dirty="0">
                <a:solidFill>
                  <a:srgbClr val="00B050"/>
                </a:solidFill>
              </a:rPr>
              <a:t>الموضوع       : اللغة العربية الاتصالية</a:t>
            </a:r>
          </a:p>
          <a:p>
            <a:pPr algn="r"/>
            <a:r>
              <a:rPr lang="ar-SA" sz="3200" dirty="0">
                <a:solidFill>
                  <a:srgbClr val="00B050"/>
                </a:solidFill>
              </a:rPr>
              <a:t>الوحدة         : الثانية</a:t>
            </a:r>
          </a:p>
          <a:p>
            <a:pPr algn="r"/>
            <a:r>
              <a:rPr lang="ar-SA" sz="3200" dirty="0">
                <a:solidFill>
                  <a:srgbClr val="00B050"/>
                </a:solidFill>
              </a:rPr>
              <a:t>الدرس         : الاول </a:t>
            </a:r>
          </a:p>
          <a:p>
            <a:pPr algn="r"/>
            <a:r>
              <a:rPr lang="ar-SA" sz="3200" dirty="0">
                <a:solidFill>
                  <a:srgbClr val="00B050"/>
                </a:solidFill>
              </a:rPr>
              <a:t>عنوان الدرس : عبقرية سيدنا عمر رضي الله عنه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0582" y="961292"/>
            <a:ext cx="2778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>
                <a:solidFill>
                  <a:srgbClr val="FFFF00"/>
                </a:solidFill>
              </a:rPr>
              <a:t>تعارف الدرس</a:t>
            </a:r>
            <a:endParaRPr lang="en-US" sz="3600" dirty="0">
              <a:solidFill>
                <a:srgbClr val="FFFF00"/>
              </a:solidFill>
            </a:endParaRPr>
          </a:p>
          <a:p>
            <a:pPr algn="ctr"/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7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8322" y="1004554"/>
            <a:ext cx="6873928" cy="969471"/>
          </a:xfrm>
          <a:solidFill>
            <a:srgbClr val="92D050"/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0000"/>
          </a:bodyPr>
          <a:lstStyle/>
          <a:p>
            <a:pPr algn="ctr"/>
            <a:r>
              <a:rPr lang="ar-SA" dirty="0" smtClean="0">
                <a:solidFill>
                  <a:schemeClr val="bg1"/>
                </a:solidFill>
              </a:rPr>
              <a:t>نتيجة الدرس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শিখন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ফল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33403" y="2327906"/>
            <a:ext cx="5668108" cy="3171378"/>
          </a:xfr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১। </a:t>
            </a:r>
            <a:r>
              <a:rPr lang="en-US" sz="2400" dirty="0" err="1" smtClean="0">
                <a:solidFill>
                  <a:schemeClr val="bg1"/>
                </a:solidFill>
              </a:rPr>
              <a:t>শিক্ষার্থীরা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আরবী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অনুচ্ছেদটি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পড়তে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পারবে</a:t>
            </a:r>
            <a:r>
              <a:rPr lang="en-US" sz="2400" dirty="0" smtClean="0">
                <a:solidFill>
                  <a:schemeClr val="bg1"/>
                </a:solidFill>
              </a:rPr>
              <a:t>।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২। </a:t>
            </a:r>
            <a:r>
              <a:rPr lang="en-US" sz="2400" dirty="0" err="1" smtClean="0">
                <a:solidFill>
                  <a:schemeClr val="bg1"/>
                </a:solidFill>
              </a:rPr>
              <a:t>হযরত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উমর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রাঃ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এর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বীরত্ব</a:t>
            </a:r>
            <a:r>
              <a:rPr lang="en-US" sz="2400" dirty="0" smtClean="0">
                <a:solidFill>
                  <a:schemeClr val="bg1"/>
                </a:solidFill>
              </a:rPr>
              <a:t> ও </a:t>
            </a:r>
            <a:r>
              <a:rPr lang="en-US" sz="2400" dirty="0" err="1" smtClean="0">
                <a:solidFill>
                  <a:schemeClr val="bg1"/>
                </a:solidFill>
              </a:rPr>
              <a:t>সাহসিকতা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সম্পর্কে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জানবে</a:t>
            </a:r>
            <a:r>
              <a:rPr lang="en-US" sz="2400" dirty="0" smtClean="0">
                <a:solidFill>
                  <a:schemeClr val="bg1"/>
                </a:solidFill>
              </a:rPr>
              <a:t>।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৩। </a:t>
            </a:r>
            <a:r>
              <a:rPr lang="en-US" sz="2400" dirty="0" err="1" smtClean="0">
                <a:solidFill>
                  <a:schemeClr val="bg1"/>
                </a:solidFill>
              </a:rPr>
              <a:t>উমর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রাঃ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এর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ন্যায়পরায়ণতার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নমুনা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জানবে</a:t>
            </a:r>
            <a:r>
              <a:rPr lang="en-US" sz="2400" dirty="0" smtClean="0">
                <a:solidFill>
                  <a:schemeClr val="bg1"/>
                </a:solidFill>
              </a:rPr>
              <a:t>।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৪। </a:t>
            </a:r>
            <a:r>
              <a:rPr lang="en-US" sz="2400" dirty="0" err="1" smtClean="0">
                <a:solidFill>
                  <a:schemeClr val="bg1"/>
                </a:solidFill>
              </a:rPr>
              <a:t>আরো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জানবে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তাঁর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ইসলাম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গ্রহণের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ঘটনা</a:t>
            </a:r>
            <a:r>
              <a:rPr lang="en-US" sz="2400" dirty="0" smtClean="0">
                <a:solidFill>
                  <a:schemeClr val="bg1"/>
                </a:solidFill>
              </a:rPr>
              <a:t>।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৫।  </a:t>
            </a:r>
            <a:r>
              <a:rPr lang="en-US" sz="2400" dirty="0" err="1" smtClean="0">
                <a:solidFill>
                  <a:schemeClr val="bg1"/>
                </a:solidFill>
              </a:rPr>
              <a:t>অবগত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হবে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ইসলাম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বিস্তারের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ইতিহাস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সম্পর্কে</a:t>
            </a:r>
            <a:r>
              <a:rPr lang="en-US" sz="2400" dirty="0" smtClean="0">
                <a:solidFill>
                  <a:schemeClr val="bg1"/>
                </a:solidFill>
              </a:rPr>
              <a:t>।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342187" y="2327906"/>
            <a:ext cx="5369167" cy="3171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ar-SA" dirty="0" smtClean="0">
              <a:solidFill>
                <a:schemeClr val="bg1"/>
              </a:solidFill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ar-SA" dirty="0" smtClean="0">
                <a:solidFill>
                  <a:schemeClr val="bg1"/>
                </a:solidFill>
              </a:rPr>
              <a:t>1- يقدر الطلاب ان يقرأ العبارة العربية .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ar-SA" dirty="0" smtClean="0">
                <a:solidFill>
                  <a:schemeClr val="bg1"/>
                </a:solidFill>
              </a:rPr>
              <a:t>2- يعرف بطولة عمر (رض) وشجاعته 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ar-SA" dirty="0" smtClean="0">
                <a:solidFill>
                  <a:schemeClr val="bg1"/>
                </a:solidFill>
              </a:rPr>
              <a:t>3- يعرف نموذج العدل لعمر (رض).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ar-SA" dirty="0" smtClean="0">
                <a:solidFill>
                  <a:schemeClr val="bg1"/>
                </a:solidFill>
              </a:rPr>
              <a:t>4- ايضا يعرف واقعة قبوله الاسلام 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ar-SA" dirty="0" smtClean="0">
                <a:solidFill>
                  <a:schemeClr val="bg1"/>
                </a:solidFill>
              </a:rPr>
              <a:t>5- يتعارف تاريخ انتشار الاسلام.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4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9939" y="1934308"/>
            <a:ext cx="10969204" cy="144655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ar-SA" sz="4400" dirty="0" smtClean="0">
                <a:solidFill>
                  <a:schemeClr val="bg1"/>
                </a:solidFill>
              </a:rPr>
              <a:t>ان سيدنا عمربن الخطاب  رضي الله عنه </a:t>
            </a:r>
            <a:r>
              <a:rPr lang="ar-SA" sz="4400" dirty="0">
                <a:solidFill>
                  <a:schemeClr val="bg1"/>
                </a:solidFill>
              </a:rPr>
              <a:t>ث</a:t>
            </a:r>
            <a:r>
              <a:rPr lang="ar-SA" sz="4400" dirty="0" smtClean="0">
                <a:solidFill>
                  <a:schemeClr val="bg1"/>
                </a:solidFill>
              </a:rPr>
              <a:t>اني الخلفاء الراشدين وأحد العشرة المشرة بالجنة –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940" y="3962399"/>
            <a:ext cx="10969204" cy="156966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chemeClr val="bg1"/>
                </a:solidFill>
              </a:rPr>
              <a:t>আমাদের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নেতা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হযরত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উমর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ইবনে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খত্তাব</a:t>
            </a:r>
            <a:r>
              <a:rPr lang="en-US" sz="3200" dirty="0">
                <a:solidFill>
                  <a:schemeClr val="bg1"/>
                </a:solidFill>
              </a:rPr>
              <a:t> (</a:t>
            </a:r>
            <a:r>
              <a:rPr lang="en-US" sz="3200" dirty="0" err="1">
                <a:solidFill>
                  <a:schemeClr val="bg1"/>
                </a:solidFill>
              </a:rPr>
              <a:t>রঃ</a:t>
            </a:r>
            <a:r>
              <a:rPr lang="en-US" sz="3200" dirty="0">
                <a:solidFill>
                  <a:schemeClr val="bg1"/>
                </a:solidFill>
              </a:rPr>
              <a:t>) </a:t>
            </a:r>
            <a:r>
              <a:rPr lang="en-US" sz="3200" dirty="0" err="1">
                <a:solidFill>
                  <a:schemeClr val="bg1"/>
                </a:solidFill>
              </a:rPr>
              <a:t>হলেন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খুলাফায়ে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রাশেদিনের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মধ্যে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দ্বিতীয়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ব্যক্তি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এবং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জন্নাতের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সু-সংবাদপ্রাপ্ত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দশ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জনের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মধ্যে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একজন</a:t>
            </a:r>
            <a:r>
              <a:rPr lang="en-US" sz="3200" dirty="0">
                <a:solidFill>
                  <a:schemeClr val="bg1"/>
                </a:solidFill>
              </a:rPr>
              <a:t>।</a:t>
            </a:r>
          </a:p>
        </p:txBody>
      </p:sp>
      <p:pic>
        <p:nvPicPr>
          <p:cNvPr id="6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83720" y="692966"/>
            <a:ext cx="6858370" cy="58477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3200" dirty="0" smtClean="0">
                <a:solidFill>
                  <a:srgbClr val="FF0000"/>
                </a:solidFill>
              </a:rPr>
              <a:t>اقرأ النص ثم اجب </a:t>
            </a:r>
            <a:r>
              <a:rPr lang="ar-SA" sz="3200" dirty="0">
                <a:solidFill>
                  <a:srgbClr val="FF0000"/>
                </a:solidFill>
              </a:rPr>
              <a:t>ع</a:t>
            </a:r>
            <a:r>
              <a:rPr lang="ar-SA" sz="3200" dirty="0" smtClean="0">
                <a:solidFill>
                  <a:srgbClr val="FF0000"/>
                </a:solidFill>
              </a:rPr>
              <a:t>ن اللأسئلة الملحقة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35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1637" y="1699844"/>
            <a:ext cx="10316306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ar-SA" sz="3200" dirty="0" smtClean="0">
                <a:solidFill>
                  <a:schemeClr val="bg1"/>
                </a:solidFill>
              </a:rPr>
              <a:t>كان </a:t>
            </a:r>
            <a:r>
              <a:rPr lang="ar-SA" sz="3200" dirty="0">
                <a:solidFill>
                  <a:schemeClr val="bg1"/>
                </a:solidFill>
              </a:rPr>
              <a:t>مثالا في الشجاعة والشهامة والعدل والانصاف والزهد والاستماتة في ايصال الخير الي كل فرد من افراد الرعية.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1637" y="3704491"/>
            <a:ext cx="10316306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chemeClr val="bg1"/>
                </a:solidFill>
              </a:rPr>
              <a:t>তিনি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প্রজাগনের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প্রত্যেকের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নিকট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কল্যাণ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পৌঁছে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দেয়ার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ক্ষেত্রে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মরণপণ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চেষ্টা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অনাড়ম্বরতা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তপস্যা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ইনসাফ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ন্যায়পরায়ণতা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সাহসিকতা</a:t>
            </a:r>
            <a:r>
              <a:rPr lang="en-US" sz="3200" dirty="0">
                <a:solidFill>
                  <a:schemeClr val="bg1"/>
                </a:solidFill>
              </a:rPr>
              <a:t> ও </a:t>
            </a:r>
            <a:r>
              <a:rPr lang="en-US" sz="3200" dirty="0" err="1">
                <a:solidFill>
                  <a:schemeClr val="bg1"/>
                </a:solidFill>
              </a:rPr>
              <a:t>বীরত্বের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দৃষ্টান্ত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বা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নমুনা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ছিলেন</a:t>
            </a:r>
            <a:r>
              <a:rPr lang="en-US" sz="3200" dirty="0">
                <a:solidFill>
                  <a:schemeClr val="bg1"/>
                </a:solidFill>
              </a:rPr>
              <a:t>। </a:t>
            </a:r>
          </a:p>
        </p:txBody>
      </p:sp>
      <p:pic>
        <p:nvPicPr>
          <p:cNvPr id="6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7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4739" y="3165236"/>
            <a:ext cx="10257693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chemeClr val="bg1"/>
                </a:solidFill>
              </a:rPr>
              <a:t>তাঁর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জীবন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হলো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সাধারণ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জনগণ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জ্ঞান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অন্বেষণকারী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জাতীর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বিচারকবৃন্দ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সেনাপতিবৃন্দ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চিন্তাশীল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ব্যক্তিবর্গ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রাজনীতিবিদ্গণ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আলেম-উলামা</a:t>
            </a:r>
            <a:r>
              <a:rPr lang="en-US" sz="3200" dirty="0">
                <a:solidFill>
                  <a:schemeClr val="bg1"/>
                </a:solidFill>
              </a:rPr>
              <a:t> ও </a:t>
            </a:r>
            <a:r>
              <a:rPr lang="en-US" sz="3200" dirty="0" err="1">
                <a:solidFill>
                  <a:schemeClr val="bg1"/>
                </a:solidFill>
              </a:rPr>
              <a:t>ধর্ম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প্রচারকারীদের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জন্যে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অনুকরণীয়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দৃষ্টান্ত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স্বরূপ</a:t>
            </a:r>
            <a:r>
              <a:rPr lang="en-US" sz="3200" dirty="0">
                <a:solidFill>
                  <a:schemeClr val="bg1"/>
                </a:solidFill>
              </a:rPr>
              <a:t>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4741" y="914400"/>
            <a:ext cx="1025769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ar-SA" sz="3600" dirty="0">
                <a:solidFill>
                  <a:schemeClr val="bg1"/>
                </a:solidFill>
              </a:rPr>
              <a:t>وحياته قدوة للدعاة والعلماء والسياسة ورجال الفكر وقادة الجيوش وحكام الامة وطلاب العلم وعامة الناس–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18751" y="6107723"/>
            <a:ext cx="692727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7488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E3B30"/>
      </a:dk2>
      <a:lt2>
        <a:srgbClr val="FFDB82"/>
      </a:lt2>
      <a:accent1>
        <a:srgbClr val="F0A22E"/>
      </a:accent1>
      <a:accent2>
        <a:srgbClr val="E4D9B2"/>
      </a:accent2>
      <a:accent3>
        <a:srgbClr val="AA986C"/>
      </a:accent3>
      <a:accent4>
        <a:srgbClr val="8FB977"/>
      </a:accent4>
      <a:accent5>
        <a:srgbClr val="778F9F"/>
      </a:accent5>
      <a:accent6>
        <a:srgbClr val="8A6087"/>
      </a:accent6>
      <a:hlink>
        <a:srgbClr val="AD1F1F"/>
      </a:hlink>
      <a:folHlink>
        <a:srgbClr val="FFC42F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C473073F-34A4-486A-BBA1-2A70AE921E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85</TotalTime>
  <Words>737</Words>
  <Application>Microsoft Office PowerPoint</Application>
  <PresentationFormat>Widescreen</PresentationFormat>
  <Paragraphs>104</Paragraphs>
  <Slides>18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 Unicode MS</vt:lpstr>
      <vt:lpstr>Arabic Typesetting</vt:lpstr>
      <vt:lpstr>Arial</vt:lpstr>
      <vt:lpstr>Corbel</vt:lpstr>
      <vt:lpstr>Tahoma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نتيجة الدرس  শিখন 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(SM)</dc:creator>
  <cp:lastModifiedBy>Muhammad (SM)</cp:lastModifiedBy>
  <cp:revision>31</cp:revision>
  <dcterms:created xsi:type="dcterms:W3CDTF">2021-09-06T04:02:58Z</dcterms:created>
  <dcterms:modified xsi:type="dcterms:W3CDTF">2021-09-06T09:36:53Z</dcterms:modified>
</cp:coreProperties>
</file>