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5" r:id="rId1"/>
  </p:sldMasterIdLst>
  <p:notesMasterIdLst>
    <p:notesMasterId r:id="rId17"/>
  </p:notesMasterIdLst>
  <p:sldIdLst>
    <p:sldId id="314" r:id="rId2"/>
    <p:sldId id="315" r:id="rId3"/>
    <p:sldId id="320" r:id="rId4"/>
    <p:sldId id="317" r:id="rId5"/>
    <p:sldId id="318" r:id="rId6"/>
    <p:sldId id="319" r:id="rId7"/>
    <p:sldId id="323" r:id="rId8"/>
    <p:sldId id="321" r:id="rId9"/>
    <p:sldId id="322" r:id="rId10"/>
    <p:sldId id="324" r:id="rId11"/>
    <p:sldId id="304" r:id="rId12"/>
    <p:sldId id="327" r:id="rId13"/>
    <p:sldId id="328" r:id="rId14"/>
    <p:sldId id="329" r:id="rId15"/>
    <p:sldId id="33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8801720472221" initials="8" lastIdx="1" clrIdx="0">
    <p:extLst>
      <p:ext uri="{19B8F6BF-5375-455C-9EA6-DF929625EA0E}">
        <p15:presenceInfo xmlns:p15="http://schemas.microsoft.com/office/powerpoint/2012/main" userId="ba5c1cfc59c7cb0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3" d="100"/>
          <a:sy n="93" d="100"/>
        </p:scale>
        <p:origin x="-42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commentAuthors" Target="commentAuthors.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FE21A-8203-48F3-B8CF-AAAE12CD5C8D}" type="datetimeFigureOut">
              <a:rPr lang="en-US" smtClean="0"/>
              <a:pPr/>
              <a:t>9/7/2021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CA4366-6950-491E-A2BB-D0FDEAFDCB1E}" type="slidenum">
              <a:rPr lang="en-US" smtClean="0"/>
              <a:pPr/>
              <a:t>‹#›</a:t>
            </a:fld>
            <a:endParaRPr lang="en-US"/>
          </a:p>
        </p:txBody>
      </p:sp>
    </p:spTree>
    <p:extLst>
      <p:ext uri="{BB962C8B-B14F-4D97-AF65-F5344CB8AC3E}">
        <p14:creationId xmlns:p14="http://schemas.microsoft.com/office/powerpoint/2010/main" val="276516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23271-627A-4DFF-80D9-EC9D0E4A29F7}" type="slidenum">
              <a:rPr lang="en-US" smtClean="0"/>
              <a:pPr/>
              <a:t>1</a:t>
            </a:fld>
            <a:endParaRPr lang="en-US"/>
          </a:p>
        </p:txBody>
      </p:sp>
    </p:spTree>
    <p:extLst>
      <p:ext uri="{BB962C8B-B14F-4D97-AF65-F5344CB8AC3E}">
        <p14:creationId xmlns:p14="http://schemas.microsoft.com/office/powerpoint/2010/main" val="96419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
              <a:t>ডণথ</a:t>
            </a:r>
          </a:p>
        </p:txBody>
      </p:sp>
      <p:sp>
        <p:nvSpPr>
          <p:cNvPr id="4" name="Slide Number Placeholder 3"/>
          <p:cNvSpPr>
            <a:spLocks noGrp="1"/>
          </p:cNvSpPr>
          <p:nvPr>
            <p:ph type="sldNum" sz="quarter" idx="5"/>
          </p:nvPr>
        </p:nvSpPr>
        <p:spPr/>
        <p:txBody>
          <a:bodyPr/>
          <a:lstStyle/>
          <a:p>
            <a:fld id="{97CA4366-6950-491E-A2BB-D0FDEAFDCB1E}" type="slidenum">
              <a:rPr lang="en-US" smtClean="0"/>
              <a:pPr/>
              <a:t>2</a:t>
            </a:fld>
            <a:endParaRPr lang="en-US"/>
          </a:p>
        </p:txBody>
      </p:sp>
    </p:spTree>
    <p:extLst>
      <p:ext uri="{BB962C8B-B14F-4D97-AF65-F5344CB8AC3E}">
        <p14:creationId xmlns:p14="http://schemas.microsoft.com/office/powerpoint/2010/main" val="1725929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a:t> </a:t>
            </a:r>
            <a:endParaRPr lang="en-US" dirty="0"/>
          </a:p>
        </p:txBody>
      </p:sp>
      <p:sp>
        <p:nvSpPr>
          <p:cNvPr id="4" name="Slide Number Placeholder 3"/>
          <p:cNvSpPr>
            <a:spLocks noGrp="1"/>
          </p:cNvSpPr>
          <p:nvPr>
            <p:ph type="sldNum" sz="quarter" idx="10"/>
          </p:nvPr>
        </p:nvSpPr>
        <p:spPr/>
        <p:txBody>
          <a:bodyPr/>
          <a:lstStyle/>
          <a:p>
            <a:fld id="{93C6B5F9-12A1-413C-A128-D3EB128F170A}"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2379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28297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91212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96431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11659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12364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36628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90344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9/7/2021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1582361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txBox="1">
            <a:spLocks noGrp="1"/>
          </p:cNvSpPr>
          <p:nvPr>
            <p:ph type="dt" idx="10"/>
          </p:nvPr>
        </p:nvSpPr>
        <p:spPr>
          <a:xfrm>
            <a:off x="8636000" y="6416676"/>
            <a:ext cx="2844800" cy="365125"/>
          </a:xfrm>
          <a:prstGeom prst="rect">
            <a:avLst/>
          </a:prstGeom>
          <a:noFill/>
          <a:ln>
            <a:noFill/>
          </a:ln>
        </p:spPr>
        <p:txBody>
          <a:bodyPr wrap="square" anchor="b"/>
          <a:lstStyle>
            <a:lvl1pPr lvl="0" algn="l">
              <a:defRPr sz="1100">
                <a:solidFill>
                  <a:srgbClr val="D6ECFF"/>
                </a:solidFill>
              </a:defRPr>
            </a:lvl1pPr>
          </a:lstStyle>
          <a:p>
            <a:endParaRPr/>
          </a:p>
        </p:txBody>
      </p:sp>
      <p:sp>
        <p:nvSpPr>
          <p:cNvPr id="3" name="Footer Placeholder 2"/>
          <p:cNvSpPr txBox="1">
            <a:spLocks noGrp="1"/>
          </p:cNvSpPr>
          <p:nvPr>
            <p:ph type="ftr" idx="11"/>
          </p:nvPr>
        </p:nvSpPr>
        <p:spPr>
          <a:xfrm>
            <a:off x="1219200" y="6416676"/>
            <a:ext cx="7416800" cy="365125"/>
          </a:xfrm>
          <a:prstGeom prst="rect">
            <a:avLst/>
          </a:prstGeom>
          <a:noFill/>
          <a:ln>
            <a:noFill/>
          </a:ln>
        </p:spPr>
        <p:txBody>
          <a:bodyPr wrap="square" anchor="b"/>
          <a:lstStyle>
            <a:lvl1pPr lvl="0">
              <a:defRPr/>
            </a:lvl1pPr>
          </a:lstStyle>
          <a:p>
            <a:endParaRPr/>
          </a:p>
        </p:txBody>
      </p:sp>
      <p:sp>
        <p:nvSpPr>
          <p:cNvPr id="4" name="Slide Number Placeholder 3"/>
          <p:cNvSpPr txBox="1">
            <a:spLocks noGrp="1"/>
          </p:cNvSpPr>
          <p:nvPr>
            <p:ph type="sldNum" idx="12"/>
          </p:nvPr>
        </p:nvSpPr>
        <p:spPr>
          <a:xfrm>
            <a:off x="11480800" y="6416676"/>
            <a:ext cx="609600" cy="365125"/>
          </a:xfrm>
          <a:prstGeom prst="rect">
            <a:avLst/>
          </a:prstGeom>
          <a:noFill/>
          <a:ln>
            <a:noFill/>
          </a:ln>
        </p:spPr>
        <p:txBody>
          <a:bodyPr wrap="square" anchor="b"/>
          <a:lstStyle>
            <a:lvl1pPr lvl="0" algn="l">
              <a:defRPr sz="1200">
                <a:solidFill>
                  <a:srgbClr val="D6ECFF"/>
                </a:solidFill>
              </a:defRPr>
            </a:lvl1pPr>
          </a:lstStyle>
          <a:p>
            <a:fld id="{8B38DBA3-52F9-4AF4-A6A4-FA4D7DB2F99C}" type="slidenum">
              <a:rPr/>
              <a:pPr/>
              <a:t>‹#›</a:t>
            </a:fld>
            <a:endParaRPr/>
          </a:p>
        </p:txBody>
      </p:sp>
    </p:spTree>
    <p:extLst>
      <p:ext uri="{BB962C8B-B14F-4D97-AF65-F5344CB8AC3E}">
        <p14:creationId xmlns:p14="http://schemas.microsoft.com/office/powerpoint/2010/main" val="4004311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6826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86756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0742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18502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997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8272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5211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881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1.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9/7/2021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514861955"/>
      </p:ext>
    </p:extLst>
  </p:cSld>
  <p:clrMap bg1="dk1" tx1="lt1" bg2="dk2" tx2="lt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 id="2147484097" r:id="rId12"/>
    <p:sldLayoutId id="2147484098" r:id="rId13"/>
    <p:sldLayoutId id="2147484099" r:id="rId14"/>
    <p:sldLayoutId id="2147484100" r:id="rId15"/>
    <p:sldLayoutId id="2147484101" r:id="rId16"/>
    <p:sldLayoutId id="2147484102" r:id="rId17"/>
    <p:sldLayoutId id="2147484103"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notesSlide" Target="../notesSlides/notesSlide1.xml" /><Relationship Id="rId1" Type="http://schemas.openxmlformats.org/officeDocument/2006/relationships/slideLayout" Target="../slideLayouts/slideLayout7.xml" /><Relationship Id="rId5" Type="http://schemas.openxmlformats.org/officeDocument/2006/relationships/image" Target="../media/image5.jpeg" /><Relationship Id="rId4" Type="http://schemas.openxmlformats.org/officeDocument/2006/relationships/image" Target="../media/image4.jpeg" /></Relationships>
</file>

<file path=ppt/slides/_rels/slide10.xml.rels><?xml version="1.0" encoding="UTF-8" standalone="yes"?>
<Relationships xmlns="http://schemas.openxmlformats.org/package/2006/relationships"><Relationship Id="rId2" Type="http://schemas.openxmlformats.org/officeDocument/2006/relationships/audio" Target="../media/audio4.wav" /><Relationship Id="rId1" Type="http://schemas.openxmlformats.org/officeDocument/2006/relationships/slideLayout" Target="../slideLayouts/slideLayout18.xml" /></Relationships>
</file>

<file path=ppt/slides/_rels/slide11.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audio" Target="../media/audio6.wav"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audio" Target="../media/audio4.wav"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notesSlide" Target="../notesSlides/notesSlide3.xml" /><Relationship Id="rId1" Type="http://schemas.openxmlformats.org/officeDocument/2006/relationships/slideLayout" Target="../slideLayouts/slideLayout7.xml" /><Relationship Id="rId4" Type="http://schemas.openxmlformats.org/officeDocument/2006/relationships/image" Target="../media/image13.jpeg" /></Relationships>
</file>

<file path=ppt/slides/_rels/slide15.xml.rels><?xml version="1.0" encoding="UTF-8" standalone="yes"?>
<Relationships xmlns="http://schemas.openxmlformats.org/package/2006/relationships"><Relationship Id="rId2" Type="http://schemas.openxmlformats.org/officeDocument/2006/relationships/image" Target="../media/image14.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3" Type="http://schemas.openxmlformats.org/officeDocument/2006/relationships/audio" Target="../media/audio2.wav" /><Relationship Id="rId2" Type="http://schemas.openxmlformats.org/officeDocument/2006/relationships/notesSlide" Target="../notesSlides/notesSlide2.xml" /><Relationship Id="rId1" Type="http://schemas.openxmlformats.org/officeDocument/2006/relationships/slideLayout" Target="../slideLayouts/slideLayout18.xml" /><Relationship Id="rId4" Type="http://schemas.openxmlformats.org/officeDocument/2006/relationships/image" Target="../media/image6.jpeg" /></Relationships>
</file>

<file path=ppt/slides/_rels/slide3.xml.rels><?xml version="1.0" encoding="UTF-8" standalone="yes"?>
<Relationships xmlns="http://schemas.openxmlformats.org/package/2006/relationships"><Relationship Id="rId2" Type="http://schemas.openxmlformats.org/officeDocument/2006/relationships/audio" Target="../media/audio3.wav"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audio" Target="../media/audio4.wav" /><Relationship Id="rId1" Type="http://schemas.openxmlformats.org/officeDocument/2006/relationships/slideLayout" Target="../slideLayouts/slideLayout18.xml" /><Relationship Id="rId5" Type="http://schemas.openxmlformats.org/officeDocument/2006/relationships/image" Target="../media/image9.jpeg" /><Relationship Id="rId4" Type="http://schemas.openxmlformats.org/officeDocument/2006/relationships/image" Target="../media/image8.jpeg" /></Relationships>
</file>

<file path=ppt/slides/_rels/slide5.xml.rels><?xml version="1.0" encoding="UTF-8" standalone="yes"?>
<Relationships xmlns="http://schemas.openxmlformats.org/package/2006/relationships"><Relationship Id="rId3" Type="http://schemas.openxmlformats.org/officeDocument/2006/relationships/image" Target="../media/image10.jpeg" /><Relationship Id="rId2" Type="http://schemas.openxmlformats.org/officeDocument/2006/relationships/audio" Target="../media/audio5.wav" /><Relationship Id="rId1" Type="http://schemas.openxmlformats.org/officeDocument/2006/relationships/slideLayout" Target="../slideLayouts/slideLayout18.xml" /><Relationship Id="rId4" Type="http://schemas.openxmlformats.org/officeDocument/2006/relationships/image" Target="../media/image11.jpeg" /></Relationships>
</file>

<file path=ppt/slides/_rels/slide6.xml.rels><?xml version="1.0" encoding="UTF-8" standalone="yes"?>
<Relationships xmlns="http://schemas.openxmlformats.org/package/2006/relationships"><Relationship Id="rId3" Type="http://schemas.openxmlformats.org/officeDocument/2006/relationships/image" Target="../media/image12.jpeg" /><Relationship Id="rId2" Type="http://schemas.openxmlformats.org/officeDocument/2006/relationships/audio" Target="../media/audio4.wav" /><Relationship Id="rId1" Type="http://schemas.openxmlformats.org/officeDocument/2006/relationships/slideLayout" Target="../slideLayouts/slideLayout18.xml" /></Relationships>
</file>

<file path=ppt/slides/_rels/slide7.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18.xml" /></Relationships>
</file>

<file path=ppt/slides/_rels/slide8.xml.rels><?xml version="1.0" encoding="UTF-8" standalone="yes"?>
<Relationships xmlns="http://schemas.openxmlformats.org/package/2006/relationships"><Relationship Id="rId2" Type="http://schemas.openxmlformats.org/officeDocument/2006/relationships/audio" Target="../media/audio6.wav" /><Relationship Id="rId1" Type="http://schemas.openxmlformats.org/officeDocument/2006/relationships/slideLayout" Target="../slideLayouts/slideLayout18.xml" /></Relationships>
</file>

<file path=ppt/slides/_rels/slide9.xml.rels><?xml version="1.0" encoding="UTF-8" standalone="yes"?>
<Relationships xmlns="http://schemas.openxmlformats.org/package/2006/relationships"><Relationship Id="rId2" Type="http://schemas.openxmlformats.org/officeDocument/2006/relationships/audio" Target="../media/audio5.wav" /><Relationship Id="rId1" Type="http://schemas.openxmlformats.org/officeDocument/2006/relationships/slideLayout" Target="../slideLayouts/slideLayout18.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4320EF93-A7BA-7043-ABD4-598C41C6E3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524" y="-38054"/>
            <a:ext cx="9260683" cy="4251331"/>
          </a:xfrm>
          <a:prstGeom prst="rect">
            <a:avLst/>
          </a:prstGeom>
        </p:spPr>
      </p:pic>
      <p:sp>
        <p:nvSpPr>
          <p:cNvPr id="3" name="TextBox 2">
            <a:extLst>
              <a:ext uri="{FF2B5EF4-FFF2-40B4-BE49-F238E27FC236}">
                <a16:creationId xmlns:a16="http://schemas.microsoft.com/office/drawing/2014/main" id="{73332E86-7C07-A54C-8C08-F960013EF2F1}"/>
              </a:ext>
            </a:extLst>
          </p:cNvPr>
          <p:cNvSpPr txBox="1"/>
          <p:nvPr/>
        </p:nvSpPr>
        <p:spPr>
          <a:xfrm>
            <a:off x="5181600" y="2401490"/>
            <a:ext cx="1828800" cy="646331"/>
          </a:xfrm>
          <a:prstGeom prst="rect">
            <a:avLst/>
          </a:prstGeom>
          <a:noFill/>
        </p:spPr>
        <p:txBody>
          <a:bodyPr wrap="square" rtlCol="0">
            <a:spAutoFit/>
          </a:bodyPr>
          <a:lstStyle/>
          <a:p>
            <a:pPr algn="l"/>
            <a:r>
              <a:rPr lang=""/>
              <a:t>السلام عليكم ورحمة الله وبركاته</a:t>
            </a:r>
          </a:p>
        </p:txBody>
      </p:sp>
      <p:pic>
        <p:nvPicPr>
          <p:cNvPr id="4" name="Picture 4">
            <a:extLst>
              <a:ext uri="{FF2B5EF4-FFF2-40B4-BE49-F238E27FC236}">
                <a16:creationId xmlns:a16="http://schemas.microsoft.com/office/drawing/2014/main" id="{344E77DA-58A8-7246-A00A-18FF44BA3CF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7793" y="4213277"/>
            <a:ext cx="9710737" cy="2832298"/>
          </a:xfrm>
          <a:prstGeom prst="rect">
            <a:avLst/>
          </a:prstGeom>
        </p:spPr>
      </p:pic>
    </p:spTree>
    <p:extLst>
      <p:ext uri="{BB962C8B-B14F-4D97-AF65-F5344CB8AC3E}">
        <p14:creationId xmlns:p14="http://schemas.microsoft.com/office/powerpoint/2010/main" val="1477126208"/>
      </p:ext>
    </p:extLst>
  </p:cSld>
  <p:clrMapOvr>
    <a:masterClrMapping/>
  </p:clrMapOvr>
  <p:transition spd="slow">
    <p:fade/>
    <p:sndAc>
      <p:stSnd>
        <p:snd r:embed="rId3" name="drumroll.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5547" y="458390"/>
            <a:ext cx="11060906" cy="594121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bn-BD" sz="4400" dirty="0">
                <a:solidFill>
                  <a:srgbClr val="FFFF00"/>
                </a:solidFill>
                <a:latin typeface="NikoshBAN" pitchFamily="2" charset="0"/>
                <a:cs typeface="NikoshBAN" pitchFamily="2" charset="0"/>
              </a:rPr>
              <a:t>মন্দকাজের</a:t>
            </a:r>
            <a:r>
              <a:rPr lang="bn-BD" sz="4400" dirty="0">
                <a:latin typeface="NikoshBAN" pitchFamily="2" charset="0"/>
                <a:cs typeface="NikoshBAN" pitchFamily="2" charset="0"/>
              </a:rPr>
              <a:t> </a:t>
            </a:r>
            <a:r>
              <a:rPr lang="bn-BD" sz="4400" dirty="0">
                <a:solidFill>
                  <a:srgbClr val="FFFF00"/>
                </a:solidFill>
                <a:latin typeface="NikoshBAN" pitchFamily="2" charset="0"/>
                <a:cs typeface="NikoshBAN" pitchFamily="2" charset="0"/>
              </a:rPr>
              <a:t>বাধা দেওয়ার হুকুমঃ </a:t>
            </a:r>
          </a:p>
          <a:p>
            <a:pPr algn="just"/>
            <a:r>
              <a:rPr lang="bn-BD" sz="3600" dirty="0">
                <a:solidFill>
                  <a:schemeClr val="bg1"/>
                </a:solidFill>
                <a:latin typeface="NikoshBAN" pitchFamily="2" charset="0"/>
                <a:cs typeface="NikoshBAN" pitchFamily="2" charset="0"/>
              </a:rPr>
              <a:t>মন্দ কাজে বাধা দিয়ে ঠেকানো গেলে সমাজে যেমন শান্তি বজায় </a:t>
            </a:r>
            <a:r>
              <a:rPr lang="bn-BD" sz="3600">
                <a:solidFill>
                  <a:schemeClr val="bg1"/>
                </a:solidFill>
                <a:latin typeface="NikoshBAN" pitchFamily="2" charset="0"/>
                <a:cs typeface="NikoshBAN" pitchFamily="2" charset="0"/>
              </a:rPr>
              <a:t>থাকে,তেমনি অন্যায়কারীও </a:t>
            </a:r>
            <a:r>
              <a:rPr lang="bn-BD" sz="3600" dirty="0">
                <a:solidFill>
                  <a:schemeClr val="bg1"/>
                </a:solidFill>
                <a:latin typeface="NikoshBAN" pitchFamily="2" charset="0"/>
                <a:cs typeface="NikoshBAN" pitchFamily="2" charset="0"/>
              </a:rPr>
              <a:t>গোনাহ থেকে বেঁচে থাকে। ফলে জাহান্নামে যাওয়ার হাত থেকে সে রক্ষা পায়। </a:t>
            </a:r>
          </a:p>
          <a:p>
            <a:pPr algn="just"/>
            <a:r>
              <a:rPr lang="bn-BD" sz="3600" dirty="0">
                <a:latin typeface="NikoshBAN" pitchFamily="2" charset="0"/>
                <a:cs typeface="NikoshBAN" pitchFamily="2" charset="0"/>
              </a:rPr>
              <a:t>অত্র হাদিস দ্বারা এটাই প্রমাণিত হয় যে,মন্দ কাজে বাধা দেওয়া ব্যক্তির  শক্তি ও সামর্থের নিরীখে ফরজে কিফায়া। সমাজের কেউ বাধা দিয়ে মন্দ কাজ বন্ধ করলে সকলেই গোনাহ থেকে বেঁচে যাবে। পক্ষান্তরে কেউ বাধা না দিলে সকলেই ফরজ তরকের অপরাধে গোনাহগার হবে। আর বাধা দেওয়ার বাহ্যিক শক্তি-সামর্থের সাথে তার ঈমানি শক্তিও নিরূপিত হবে।অর্থাৎ বাধা দানের ক্ষমতা ও শক্তি না থাকার ক্ষেত্রে ঈমানের চাহিদানুযায়ী সে মনে মনে তা প্রতিহত করার পরিকল্পনা করতে থাকবে এবং ঘৃণা ভরে পরিহারে সচেষ্ট থাকবে।  </a:t>
            </a:r>
            <a:endParaRPr lang="en-US" sz="3600" dirty="0">
              <a:latin typeface="NikoshBAN" pitchFamily="2" charset="0"/>
              <a:cs typeface="NikoshBAN" pitchFamily="2" charset="0"/>
            </a:endParaRPr>
          </a:p>
        </p:txBody>
      </p:sp>
    </p:spTree>
  </p:cSld>
  <p:clrMapOvr>
    <a:masterClrMapping/>
  </p:clrMapOvr>
  <p:transition>
    <p:cut/>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80908133"/>
              </p:ext>
            </p:extLst>
          </p:nvPr>
        </p:nvGraphicFramePr>
        <p:xfrm>
          <a:off x="1955800" y="868680"/>
          <a:ext cx="8128000" cy="5760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609600">
                <a:tc>
                  <a:txBody>
                    <a:bodyPr/>
                    <a:lstStyle/>
                    <a:p>
                      <a:r>
                        <a:rPr lang="en-US" dirty="0"/>
                        <a:t>   </a:t>
                      </a:r>
                      <a:r>
                        <a:rPr lang="en-US" sz="4000" dirty="0" err="1">
                          <a:latin typeface="NikoshBAN" pitchFamily="2" charset="0"/>
                          <a:cs typeface="NikoshBAN" pitchFamily="2" charset="0"/>
                        </a:rPr>
                        <a:t>বাংলা</a:t>
                      </a:r>
                      <a:r>
                        <a:rPr lang="en-US" sz="4000" dirty="0">
                          <a:latin typeface="NikoshBAN" pitchFamily="2" charset="0"/>
                          <a:cs typeface="NikoshBAN" pitchFamily="2" charset="0"/>
                        </a:rPr>
                        <a:t> </a:t>
                      </a:r>
                      <a:r>
                        <a:rPr lang="en-US" sz="4000" dirty="0" err="1">
                          <a:latin typeface="NikoshBAN" pitchFamily="2" charset="0"/>
                          <a:cs typeface="NikoshBAN" pitchFamily="2" charset="0"/>
                        </a:rPr>
                        <a:t>অর্থ</a:t>
                      </a:r>
                      <a:r>
                        <a:rPr lang="en-US" sz="4000" dirty="0">
                          <a:latin typeface="NikoshBAN" pitchFamily="2" charset="0"/>
                          <a:cs typeface="NikoshBAN" pitchFamily="2" charset="0"/>
                        </a:rPr>
                        <a:t> </a:t>
                      </a:r>
                    </a:p>
                  </a:txBody>
                  <a:tcPr/>
                </a:tc>
                <a:tc>
                  <a:txBody>
                    <a:bodyPr/>
                    <a:lstStyle/>
                    <a:p>
                      <a:r>
                        <a:rPr lang="en-US" dirty="0"/>
                        <a:t>   </a:t>
                      </a:r>
                      <a:r>
                        <a:rPr lang="en-US" sz="4000" dirty="0" err="1">
                          <a:solidFill>
                            <a:schemeClr val="bg1"/>
                          </a:solidFill>
                          <a:latin typeface="NikoshBAN" pitchFamily="2" charset="0"/>
                          <a:cs typeface="NikoshBAN" pitchFamily="2" charset="0"/>
                        </a:rPr>
                        <a:t>আরবি</a:t>
                      </a:r>
                      <a:r>
                        <a:rPr lang="en-US" sz="4000" dirty="0">
                          <a:solidFill>
                            <a:schemeClr val="bg1"/>
                          </a:solidFill>
                          <a:latin typeface="NikoshBAN" pitchFamily="2" charset="0"/>
                          <a:cs typeface="NikoshBAN" pitchFamily="2" charset="0"/>
                        </a:rPr>
                        <a:t> </a:t>
                      </a:r>
                      <a:r>
                        <a:rPr lang="en-US" sz="4000" dirty="0" err="1">
                          <a:solidFill>
                            <a:schemeClr val="bg1"/>
                          </a:solidFill>
                          <a:latin typeface="NikoshBAN" pitchFamily="2" charset="0"/>
                          <a:cs typeface="NikoshBAN" pitchFamily="2" charset="0"/>
                        </a:rPr>
                        <a:t>শব্দ</a:t>
                      </a:r>
                      <a:r>
                        <a:rPr lang="en-US" sz="4000" dirty="0">
                          <a:solidFill>
                            <a:schemeClr val="bg1"/>
                          </a:solidFill>
                          <a:latin typeface="NikoshBAN" pitchFamily="2" charset="0"/>
                          <a:cs typeface="NikoshBAN" pitchFamily="2" charset="0"/>
                        </a:rPr>
                        <a:t> </a:t>
                      </a:r>
                    </a:p>
                  </a:txBody>
                  <a:tcPr>
                    <a:solidFill>
                      <a:schemeClr val="accent6">
                        <a:lumMod val="90000"/>
                      </a:schemeClr>
                    </a:solidFill>
                  </a:tcPr>
                </a:tc>
                <a:extLst>
                  <a:ext uri="{0D108BD9-81ED-4DB2-BD59-A6C34878D82A}">
                    <a16:rowId xmlns:a16="http://schemas.microsoft.com/office/drawing/2014/main" val="10000"/>
                  </a:ext>
                </a:extLst>
              </a:tr>
              <a:tr h="370840">
                <a:tc>
                  <a:txBody>
                    <a:bodyPr/>
                    <a:lstStyle/>
                    <a:p>
                      <a:r>
                        <a:rPr lang="bn-BD" sz="4400" baseline="0" dirty="0">
                          <a:solidFill>
                            <a:schemeClr val="tx1"/>
                          </a:solidFill>
                          <a:latin typeface="NikoshBAN" panose="02000000000000000000" pitchFamily="2" charset="0"/>
                          <a:cs typeface="NikoshBAN" panose="02000000000000000000" pitchFamily="2" charset="0"/>
                        </a:rPr>
                        <a:t>সে দেখলো </a:t>
                      </a:r>
                      <a:r>
                        <a:rPr lang="en-US" sz="4400" baseline="0" dirty="0">
                          <a:solidFill>
                            <a:schemeClr val="tx1"/>
                          </a:solidFill>
                          <a:latin typeface="NikoshBAN" panose="02000000000000000000" pitchFamily="2" charset="0"/>
                          <a:cs typeface="NikoshBAN" panose="02000000000000000000" pitchFamily="2" charset="0"/>
                        </a:rPr>
                        <a:t>।</a:t>
                      </a:r>
                      <a:endParaRPr lang="en-US" sz="4400" dirty="0">
                        <a:solidFill>
                          <a:schemeClr val="tx1"/>
                        </a:solidFill>
                        <a:latin typeface="NikoshBAN" panose="02000000000000000000" pitchFamily="2" charset="0"/>
                        <a:cs typeface="NikoshBAN" panose="02000000000000000000" pitchFamily="2" charset="0"/>
                      </a:endParaRPr>
                    </a:p>
                  </a:txBody>
                  <a:tcPr>
                    <a:solidFill>
                      <a:schemeClr val="accent1"/>
                    </a:solidFill>
                  </a:tcPr>
                </a:tc>
                <a:tc>
                  <a:txBody>
                    <a:bodyPr/>
                    <a:lstStyle/>
                    <a:p>
                      <a:r>
                        <a:rPr lang="en-US" sz="4000" dirty="0">
                          <a:latin typeface="Arial" panose="020B0604020202020204" pitchFamily="34" charset="0"/>
                          <a:cs typeface="Arial" panose="020B0604020202020204" pitchFamily="34" charset="0"/>
                        </a:rPr>
                        <a:t>   </a:t>
                      </a:r>
                      <a:r>
                        <a:rPr lang="bn-BD" sz="4000" dirty="0">
                          <a:latin typeface="Arial" panose="020B0604020202020204" pitchFamily="34" charset="0"/>
                          <a:cs typeface="Arial" panose="020B0604020202020204" pitchFamily="34" charset="0"/>
                        </a:rPr>
                        <a:t>رأي</a:t>
                      </a:r>
                      <a:r>
                        <a:rPr lang="ar-AE" sz="4000"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                             </a:t>
                      </a:r>
                    </a:p>
                  </a:txBody>
                  <a:tcPr>
                    <a:solidFill>
                      <a:schemeClr val="accent6">
                        <a:lumMod val="90000"/>
                      </a:schemeClr>
                    </a:solidFill>
                  </a:tcPr>
                </a:tc>
                <a:extLst>
                  <a:ext uri="{0D108BD9-81ED-4DB2-BD59-A6C34878D82A}">
                    <a16:rowId xmlns:a16="http://schemas.microsoft.com/office/drawing/2014/main" val="10001"/>
                  </a:ext>
                </a:extLst>
              </a:tr>
              <a:tr h="370840">
                <a:tc>
                  <a:txBody>
                    <a:bodyPr/>
                    <a:lstStyle/>
                    <a:p>
                      <a:r>
                        <a:rPr lang="bn-BD" sz="4400" dirty="0">
                          <a:solidFill>
                            <a:schemeClr val="tx1"/>
                          </a:solidFill>
                          <a:latin typeface="NikoshBAN" panose="02000000000000000000" pitchFamily="2" charset="0"/>
                          <a:cs typeface="NikoshBAN" panose="02000000000000000000" pitchFamily="2" charset="0"/>
                        </a:rPr>
                        <a:t>গর্হিত</a:t>
                      </a:r>
                      <a:r>
                        <a:rPr lang="bn-BD" sz="4400" baseline="0" dirty="0">
                          <a:solidFill>
                            <a:schemeClr val="tx1"/>
                          </a:solidFill>
                          <a:latin typeface="NikoshBAN" panose="02000000000000000000" pitchFamily="2" charset="0"/>
                          <a:cs typeface="NikoshBAN" panose="02000000000000000000" pitchFamily="2" charset="0"/>
                        </a:rPr>
                        <a:t> /মন্দ কাজ ।</a:t>
                      </a:r>
                      <a:endParaRPr lang="en-US" sz="4400" dirty="0">
                        <a:solidFill>
                          <a:schemeClr val="tx1"/>
                        </a:solidFill>
                        <a:latin typeface="NikoshBAN" panose="02000000000000000000" pitchFamily="2" charset="0"/>
                        <a:cs typeface="NikoshBAN" panose="02000000000000000000" pitchFamily="2" charset="0"/>
                      </a:endParaRPr>
                    </a:p>
                  </a:txBody>
                  <a:tcPr>
                    <a:solidFill>
                      <a:schemeClr val="accent1"/>
                    </a:solidFill>
                  </a:tcPr>
                </a:tc>
                <a:tc>
                  <a:txBody>
                    <a:bodyPr/>
                    <a:lstStyle/>
                    <a:p>
                      <a:r>
                        <a:rPr lang="en-US" sz="4000" dirty="0">
                          <a:latin typeface="Arial" panose="020B0604020202020204" pitchFamily="34" charset="0"/>
                          <a:cs typeface="Arial" panose="020B0604020202020204" pitchFamily="34" charset="0"/>
                        </a:rPr>
                        <a:t>       </a:t>
                      </a:r>
                      <a:r>
                        <a:rPr lang="bn-BD" sz="4000" dirty="0">
                          <a:latin typeface="Arial" panose="020B0604020202020204" pitchFamily="34" charset="0"/>
                          <a:cs typeface="Arial" panose="020B0604020202020204" pitchFamily="34" charset="0"/>
                        </a:rPr>
                        <a:t>منكر</a:t>
                      </a:r>
                      <a:r>
                        <a:rPr lang="bn-BD" sz="4000" baseline="0" dirty="0">
                          <a:latin typeface="Arial" panose="020B0604020202020204" pitchFamily="34" charset="0"/>
                          <a:cs typeface="Arial" panose="020B0604020202020204" pitchFamily="34" charset="0"/>
                        </a:rPr>
                        <a:t> </a:t>
                      </a:r>
                      <a:endParaRPr lang="en-US" sz="4000" dirty="0">
                        <a:latin typeface="Arial" panose="020B0604020202020204" pitchFamily="34" charset="0"/>
                        <a:cs typeface="Arial" panose="020B0604020202020204" pitchFamily="34" charset="0"/>
                      </a:endParaRPr>
                    </a:p>
                  </a:txBody>
                  <a:tcPr>
                    <a:solidFill>
                      <a:schemeClr val="accent6">
                        <a:lumMod val="90000"/>
                      </a:schemeClr>
                    </a:solidFill>
                  </a:tcPr>
                </a:tc>
                <a:extLst>
                  <a:ext uri="{0D108BD9-81ED-4DB2-BD59-A6C34878D82A}">
                    <a16:rowId xmlns:a16="http://schemas.microsoft.com/office/drawing/2014/main" val="10002"/>
                  </a:ext>
                </a:extLst>
              </a:tr>
              <a:tr h="370840">
                <a:tc>
                  <a:txBody>
                    <a:bodyPr/>
                    <a:lstStyle/>
                    <a:p>
                      <a:r>
                        <a:rPr lang="bn-BD" sz="4400" baseline="0" dirty="0">
                          <a:solidFill>
                            <a:schemeClr val="tx1"/>
                          </a:solidFill>
                          <a:latin typeface="NikoshBAN" panose="02000000000000000000" pitchFamily="2" charset="0"/>
                          <a:cs typeface="NikoshBAN" panose="02000000000000000000" pitchFamily="2" charset="0"/>
                        </a:rPr>
                        <a:t> সে সক্ষম হলো না। </a:t>
                      </a:r>
                      <a:endParaRPr lang="en-US" sz="4400" dirty="0">
                        <a:solidFill>
                          <a:schemeClr val="tx1"/>
                        </a:solidFill>
                        <a:latin typeface="NikoshBAN" panose="02000000000000000000" pitchFamily="2" charset="0"/>
                        <a:cs typeface="NikoshBAN" panose="02000000000000000000" pitchFamily="2" charset="0"/>
                      </a:endParaRPr>
                    </a:p>
                  </a:txBody>
                  <a:tcPr>
                    <a:solidFill>
                      <a:schemeClr val="accent1"/>
                    </a:solidFill>
                  </a:tcPr>
                </a:tc>
                <a:tc>
                  <a:txBody>
                    <a:bodyPr/>
                    <a:lstStyle/>
                    <a:p>
                      <a:r>
                        <a:rPr lang="en-US" sz="4000" dirty="0">
                          <a:latin typeface="Arial" panose="020B0604020202020204" pitchFamily="34" charset="0"/>
                          <a:cs typeface="Arial" panose="020B0604020202020204" pitchFamily="34" charset="0"/>
                        </a:rPr>
                        <a:t>       </a:t>
                      </a:r>
                      <a:r>
                        <a:rPr lang="bn-BD" sz="4000" dirty="0">
                          <a:latin typeface="Arial" panose="020B0604020202020204" pitchFamily="34" charset="0"/>
                          <a:cs typeface="Arial" panose="020B0604020202020204" pitchFamily="34" charset="0"/>
                        </a:rPr>
                        <a:t>لم</a:t>
                      </a:r>
                      <a:r>
                        <a:rPr lang="bn-BD" sz="4000" baseline="0" dirty="0">
                          <a:latin typeface="Arial" panose="020B0604020202020204" pitchFamily="34" charset="0"/>
                          <a:cs typeface="Arial" panose="020B0604020202020204" pitchFamily="34" charset="0"/>
                        </a:rPr>
                        <a:t> يستطع</a:t>
                      </a:r>
                      <a:endParaRPr lang="en-US" sz="4000" dirty="0">
                        <a:latin typeface="Arial" panose="020B0604020202020204" pitchFamily="34" charset="0"/>
                        <a:cs typeface="Arial" panose="020B0604020202020204" pitchFamily="34" charset="0"/>
                      </a:endParaRPr>
                    </a:p>
                  </a:txBody>
                  <a:tcPr>
                    <a:solidFill>
                      <a:schemeClr val="accent6">
                        <a:lumMod val="90000"/>
                      </a:schemeClr>
                    </a:solidFill>
                  </a:tcPr>
                </a:tc>
                <a:extLst>
                  <a:ext uri="{0D108BD9-81ED-4DB2-BD59-A6C34878D82A}">
                    <a16:rowId xmlns:a16="http://schemas.microsoft.com/office/drawing/2014/main" val="10003"/>
                  </a:ext>
                </a:extLst>
              </a:tr>
              <a:tr h="370840">
                <a:tc>
                  <a:txBody>
                    <a:bodyPr/>
                    <a:lstStyle/>
                    <a:p>
                      <a:r>
                        <a:rPr lang="bn-BD" sz="4400" dirty="0">
                          <a:solidFill>
                            <a:schemeClr val="tx1"/>
                          </a:solidFill>
                          <a:latin typeface="NikoshBAN" panose="02000000000000000000" pitchFamily="2" charset="0"/>
                          <a:cs typeface="NikoshBAN" panose="02000000000000000000" pitchFamily="2" charset="0"/>
                        </a:rPr>
                        <a:t>সে</a:t>
                      </a:r>
                      <a:r>
                        <a:rPr lang="bn-BD" sz="4400" baseline="0" dirty="0">
                          <a:solidFill>
                            <a:schemeClr val="tx1"/>
                          </a:solidFill>
                          <a:latin typeface="NikoshBAN" panose="02000000000000000000" pitchFamily="2" charset="0"/>
                          <a:cs typeface="NikoshBAN" panose="02000000000000000000" pitchFamily="2" charset="0"/>
                        </a:rPr>
                        <a:t> অপেক্ষাকৃত দূর্বল। </a:t>
                      </a:r>
                      <a:endParaRPr lang="en-US" sz="4400" dirty="0">
                        <a:solidFill>
                          <a:schemeClr val="tx1"/>
                        </a:solidFill>
                        <a:latin typeface="NikoshBAN" panose="02000000000000000000" pitchFamily="2" charset="0"/>
                        <a:cs typeface="NikoshBAN" panose="02000000000000000000" pitchFamily="2" charset="0"/>
                      </a:endParaRPr>
                    </a:p>
                  </a:txBody>
                  <a:tcPr>
                    <a:solidFill>
                      <a:schemeClr val="accent1"/>
                    </a:solidFill>
                  </a:tcPr>
                </a:tc>
                <a:tc>
                  <a:txBody>
                    <a:bodyPr/>
                    <a:lstStyle/>
                    <a:p>
                      <a:r>
                        <a:rPr lang="en-US" sz="4000" dirty="0">
                          <a:latin typeface="Arial" panose="020B0604020202020204" pitchFamily="34" charset="0"/>
                          <a:cs typeface="Arial" panose="020B0604020202020204" pitchFamily="34" charset="0"/>
                        </a:rPr>
                        <a:t>       </a:t>
                      </a:r>
                      <a:r>
                        <a:rPr lang="bn-BD" sz="4000" dirty="0">
                          <a:latin typeface="Arial" panose="020B0604020202020204" pitchFamily="34" charset="0"/>
                          <a:cs typeface="Arial" panose="020B0604020202020204" pitchFamily="34" charset="0"/>
                        </a:rPr>
                        <a:t>أضعف</a:t>
                      </a:r>
                      <a:endParaRPr lang="en-US" sz="4000" dirty="0">
                        <a:latin typeface="Arial" panose="020B0604020202020204" pitchFamily="34" charset="0"/>
                        <a:cs typeface="Arial" panose="020B0604020202020204" pitchFamily="34" charset="0"/>
                      </a:endParaRPr>
                    </a:p>
                  </a:txBody>
                  <a:tcPr>
                    <a:solidFill>
                      <a:schemeClr val="accent6">
                        <a:lumMod val="90000"/>
                      </a:schemeClr>
                    </a:solidFill>
                  </a:tcPr>
                </a:tc>
                <a:extLst>
                  <a:ext uri="{0D108BD9-81ED-4DB2-BD59-A6C34878D82A}">
                    <a16:rowId xmlns:a16="http://schemas.microsoft.com/office/drawing/2014/main" val="10004"/>
                  </a:ext>
                </a:extLst>
              </a:tr>
            </a:tbl>
          </a:graphicData>
        </a:graphic>
      </p:graphicFrame>
      <p:sp>
        <p:nvSpPr>
          <p:cNvPr id="4" name="Rounded Rectangle 3"/>
          <p:cNvSpPr/>
          <p:nvPr/>
        </p:nvSpPr>
        <p:spPr>
          <a:xfrm>
            <a:off x="3752850" y="200025"/>
            <a:ext cx="5772150" cy="669131"/>
          </a:xfrm>
          <a:prstGeom prst="roundRect">
            <a:avLst/>
          </a:prstGeom>
          <a:solidFill>
            <a:srgbClr val="00206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000" dirty="0" err="1">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শব্দার্থ</a:t>
            </a:r>
            <a:r>
              <a:rPr lang="en-US" sz="6000" dirty="0">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000" dirty="0" err="1">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জেনে</a:t>
            </a:r>
            <a:r>
              <a:rPr lang="en-US" sz="6000" dirty="0">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000" dirty="0" err="1">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নিই</a:t>
            </a:r>
            <a:endParaRPr lang="en-US" sz="6000" dirty="0">
              <a:ln w="0">
                <a:solidFill>
                  <a:schemeClr val="accent5"/>
                </a:solidFill>
              </a:ln>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5-Point Star 5"/>
          <p:cNvSpPr/>
          <p:nvPr/>
        </p:nvSpPr>
        <p:spPr>
          <a:xfrm>
            <a:off x="0" y="5715000"/>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152400" y="0"/>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1277600" y="5943600"/>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11277600" y="0"/>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600603"/>
      </p:ext>
    </p:extLst>
  </p:cSld>
  <p:clrMapOvr>
    <a:masterClrMapping/>
  </p:clrMapOvr>
  <p:transition spd="slow">
    <p:fade/>
    <p:sndAc>
      <p:stSnd>
        <p:snd r:embed="rId2" name="drumroll.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683667" y="0"/>
            <a:ext cx="7293769" cy="148828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solidFill>
                  <a:srgbClr val="0070C0"/>
                </a:solidFill>
                <a:latin typeface="NikoshBAN" pitchFamily="2" charset="0"/>
                <a:cs typeface="NikoshBAN" pitchFamily="2" charset="0"/>
              </a:rPr>
              <a:t>একক কাজ </a:t>
            </a:r>
            <a:endParaRPr lang="en-US" sz="8000" dirty="0">
              <a:solidFill>
                <a:srgbClr val="0070C0"/>
              </a:solidFill>
              <a:latin typeface="NikoshBAN" pitchFamily="2" charset="0"/>
              <a:cs typeface="NikoshBAN" pitchFamily="2" charset="0"/>
            </a:endParaRPr>
          </a:p>
        </p:txBody>
      </p:sp>
      <p:sp>
        <p:nvSpPr>
          <p:cNvPr id="3" name="Rectangle 2"/>
          <p:cNvSpPr/>
          <p:nvPr/>
        </p:nvSpPr>
        <p:spPr>
          <a:xfrm>
            <a:off x="304800" y="2057400"/>
            <a:ext cx="11734800" cy="449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bn-BD" sz="6000" dirty="0">
                <a:solidFill>
                  <a:schemeClr val="tx1"/>
                </a:solidFill>
                <a:latin typeface="NikoshBAN" pitchFamily="2" charset="0"/>
                <a:cs typeface="NikoshBAN" pitchFamily="2" charset="0"/>
              </a:rPr>
              <a:t>১। মন্দ কাজে বাধা দেওয়ার হুকুম কী?</a:t>
            </a:r>
          </a:p>
          <a:p>
            <a:r>
              <a:rPr lang="bn-BD" sz="6000" dirty="0">
                <a:solidFill>
                  <a:schemeClr val="tx1"/>
                </a:solidFill>
                <a:latin typeface="NikoshBAN" pitchFamily="2" charset="0"/>
                <a:cs typeface="NikoshBAN" pitchFamily="2" charset="0"/>
              </a:rPr>
              <a:t> </a:t>
            </a:r>
            <a:r>
              <a:rPr lang="en-US" sz="6000" dirty="0">
                <a:latin typeface="Arial" panose="020B0604020202020204" pitchFamily="34" charset="0"/>
                <a:cs typeface="Arial" panose="020B0604020202020204" pitchFamily="34" charset="0"/>
              </a:rPr>
              <a:t> </a:t>
            </a:r>
            <a:r>
              <a:rPr lang="bn-BD" sz="6000" dirty="0">
                <a:latin typeface="Arial" panose="020B0604020202020204" pitchFamily="34" charset="0"/>
                <a:cs typeface="Arial" panose="020B0604020202020204" pitchFamily="34" charset="0"/>
              </a:rPr>
              <a:t>منكر </a:t>
            </a:r>
            <a:r>
              <a:rPr lang="bn-BD" sz="6000" dirty="0">
                <a:latin typeface="NikoshBAN" pitchFamily="2" charset="0"/>
                <a:cs typeface="NikoshBAN" pitchFamily="2" charset="0"/>
              </a:rPr>
              <a:t>শব্দের অর্থ কী</a:t>
            </a:r>
            <a:r>
              <a:rPr lang="bn-BD" sz="6000" dirty="0">
                <a:latin typeface="Arial" panose="020B0604020202020204" pitchFamily="34" charset="0"/>
                <a:cs typeface="Arial" panose="020B0604020202020204" pitchFamily="34" charset="0"/>
              </a:rPr>
              <a:t>?</a:t>
            </a:r>
          </a:p>
          <a:p>
            <a:r>
              <a:rPr lang="bn-BD" sz="6000" dirty="0">
                <a:latin typeface="NikoshBAN" pitchFamily="2" charset="0"/>
                <a:cs typeface="NikoshBAN" pitchFamily="2" charset="0"/>
              </a:rPr>
              <a:t>৩। ঈমানের দূর্বলতম স্তর কী?   </a:t>
            </a:r>
            <a:r>
              <a:rPr lang="bn-BD" sz="6000" dirty="0">
                <a:solidFill>
                  <a:schemeClr val="tx1"/>
                </a:solidFill>
                <a:latin typeface="NikoshBAN" pitchFamily="2" charset="0"/>
                <a:cs typeface="NikoshBAN" pitchFamily="2" charset="0"/>
              </a:rPr>
              <a:t> </a:t>
            </a:r>
            <a:r>
              <a:rPr lang="bn-BD" sz="6000" dirty="0">
                <a:latin typeface="NikoshBAN" pitchFamily="2" charset="0"/>
                <a:cs typeface="NikoshBAN" pitchFamily="2" charset="0"/>
              </a:rPr>
              <a:t> </a:t>
            </a:r>
            <a:endParaRPr lang="en-US" sz="6000" dirty="0">
              <a:latin typeface="NikoshBAN" pitchFamily="2" charset="0"/>
              <a:cs typeface="NikoshBAN" pitchFamily="2" charset="0"/>
            </a:endParaRPr>
          </a:p>
        </p:txBody>
      </p:sp>
    </p:spTree>
  </p:cSld>
  <p:clrMapOvr>
    <a:masterClrMapping/>
  </p:clrMapOvr>
  <p:transition spd="slow">
    <p:strips dir="ld"/>
    <p:sndAc>
      <p:stSnd>
        <p:snd r:embed="rId2" name="push.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0"/>
            <a:ext cx="11201400" cy="3810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n-BD" sz="5400" dirty="0">
                <a:latin typeface="NikoshBAN" pitchFamily="2" charset="0"/>
                <a:cs typeface="NikoshBAN" pitchFamily="2" charset="0"/>
              </a:rPr>
              <a:t>মন্দ কাজে বাধা দেওয়া সমাজ ও  অন্যায়কারী  উভয়েরই উপকারিতা রয়েছে, কিভাবে? বর্ণনা কর</a:t>
            </a:r>
            <a:r>
              <a:rPr lang="bn-BD" sz="4000" dirty="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4" name="Oval 3"/>
          <p:cNvSpPr/>
          <p:nvPr/>
        </p:nvSpPr>
        <p:spPr>
          <a:xfrm>
            <a:off x="2971800" y="202407"/>
            <a:ext cx="6324600" cy="24384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bn-BD" sz="7200" dirty="0">
                <a:latin typeface="NikoshBAN" pitchFamily="2" charset="0"/>
                <a:cs typeface="NikoshBAN" pitchFamily="2" charset="0"/>
              </a:rPr>
              <a:t>দলীয় কাজঃ </a:t>
            </a:r>
            <a:endParaRPr lang="en-US" sz="7200" dirty="0">
              <a:latin typeface="NikoshBAN" pitchFamily="2" charset="0"/>
              <a:cs typeface="NikoshBAN" pitchFamily="2" charset="0"/>
            </a:endParaRPr>
          </a:p>
        </p:txBody>
      </p:sp>
    </p:spTree>
  </p:cSld>
  <p:clrMapOvr>
    <a:masterClrMapping/>
  </p:clrMapOvr>
  <p:transition spd="slow">
    <p:pull dir="ld"/>
    <p:sndAc>
      <p:stSnd>
        <p:snd r:embed="rId2"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descr="বাড়ির ছবি এর চিত্র ফলাফল"/>
          <p:cNvSpPr>
            <a:spLocks noChangeAspect="1" noChangeArrowheads="1"/>
          </p:cNvSpPr>
          <p:nvPr/>
        </p:nvSpPr>
        <p:spPr bwMode="auto">
          <a:xfrm>
            <a:off x="207433" y="-144463"/>
            <a:ext cx="4064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বাড়ির ছবি এর চিত্র ফলাফল"/>
          <p:cNvSpPr>
            <a:spLocks noChangeAspect="1" noChangeArrowheads="1"/>
          </p:cNvSpPr>
          <p:nvPr/>
        </p:nvSpPr>
        <p:spPr bwMode="auto">
          <a:xfrm>
            <a:off x="207433" y="-144463"/>
            <a:ext cx="4064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6" name="AutoShape 6" descr="বাড়ির ছবি এর চিত্র ফলাফল"/>
          <p:cNvSpPr>
            <a:spLocks noChangeAspect="1" noChangeArrowheads="1"/>
          </p:cNvSpPr>
          <p:nvPr/>
        </p:nvSpPr>
        <p:spPr bwMode="auto">
          <a:xfrm>
            <a:off x="207433" y="-144463"/>
            <a:ext cx="4064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8" name="AutoShape 8" descr="বাড়ির ছবি এর চিত্র ফলাফল"/>
          <p:cNvSpPr>
            <a:spLocks noChangeAspect="1" noChangeArrowheads="1"/>
          </p:cNvSpPr>
          <p:nvPr/>
        </p:nvSpPr>
        <p:spPr bwMode="auto">
          <a:xfrm>
            <a:off x="207433" y="-144463"/>
            <a:ext cx="4064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index.jpg"/>
          <p:cNvPicPr>
            <a:picLocks noChangeAspect="1"/>
          </p:cNvPicPr>
          <p:nvPr/>
        </p:nvPicPr>
        <p:blipFill>
          <a:blip r:embed="rId4"/>
          <a:stretch>
            <a:fillRect/>
          </a:stretch>
        </p:blipFill>
        <p:spPr>
          <a:xfrm>
            <a:off x="0" y="990600"/>
            <a:ext cx="12192000" cy="4953000"/>
          </a:xfrm>
          <a:prstGeom prst="rect">
            <a:avLst/>
          </a:prstGeom>
        </p:spPr>
      </p:pic>
      <p:sp>
        <p:nvSpPr>
          <p:cNvPr id="9" name="Rectangle 8"/>
          <p:cNvSpPr/>
          <p:nvPr/>
        </p:nvSpPr>
        <p:spPr>
          <a:xfrm>
            <a:off x="0" y="5257800"/>
            <a:ext cx="121920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a:latin typeface="NikoshBAN" pitchFamily="2" charset="0"/>
                <a:cs typeface="NikoshBAN" pitchFamily="2" charset="0"/>
              </a:rPr>
              <a:t>অন্যায় কাজে বাধা দেওয়া সকলেরই ঈমানী দায়ীত্ব,ব্যাখ্যা কর। </a:t>
            </a:r>
            <a:endParaRPr lang="en-US" sz="4400" dirty="0">
              <a:latin typeface="NikoshBAN" pitchFamily="2" charset="0"/>
              <a:cs typeface="NikoshBAN" pitchFamily="2" charset="0"/>
            </a:endParaRPr>
          </a:p>
        </p:txBody>
      </p:sp>
    </p:spTree>
  </p:cSld>
  <p:clrMapOvr>
    <a:masterClrMapping/>
  </p:clrMapOvr>
  <p:transition spd="slow">
    <p:zoom/>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AB905A6A-FA4C-1A47-A6E5-0D8602A74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965"/>
            <a:ext cx="12192000" cy="78377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3935" y="67960"/>
            <a:ext cx="11963399" cy="952500"/>
          </a:xfrm>
          <a:prstGeom prst="rect">
            <a:avLst/>
          </a:prstGeom>
        </p:spPr>
        <p:style>
          <a:lnRef idx="1">
            <a:schemeClr val="accent6"/>
          </a:lnRef>
          <a:fillRef idx="2">
            <a:schemeClr val="accent6"/>
          </a:fillRef>
          <a:effectRef idx="1">
            <a:schemeClr val="accent6"/>
          </a:effectRef>
          <a:fontRef idx="minor">
            <a:schemeClr val="dk1"/>
          </a:fontRef>
        </p:style>
        <p:txBody>
          <a:bodyPr wrap="square" anchor="t"/>
          <a:lstStyle/>
          <a:p>
            <a:pPr marL="0" lvl="0" indent="0" algn="ctr"/>
            <a:r>
              <a:rPr lang="bn-BD" sz="6600" b="1" dirty="0">
                <a:solidFill>
                  <a:srgbClr val="C00000"/>
                </a:solidFill>
                <a:latin typeface="NikoshBAN" pitchFamily="2" charset="0"/>
                <a:cs typeface="NikoshBAN" pitchFamily="2" charset="0"/>
              </a:rPr>
              <a:t>       </a:t>
            </a:r>
            <a:r>
              <a:rPr lang="bn-BD" sz="80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শিক্ষক পরিচিতিঃ </a:t>
            </a:r>
            <a:endParaRPr sz="8000" b="1" dirty="0">
              <a:latin typeface="NikoshBAN" pitchFamily="2" charset="0"/>
              <a:cs typeface="NikoshBAN" pitchFamily="2" charset="0"/>
            </a:endParaRPr>
          </a:p>
        </p:txBody>
      </p:sp>
      <p:sp>
        <p:nvSpPr>
          <p:cNvPr id="8" name="Rectangle 7"/>
          <p:cNvSpPr/>
          <p:nvPr/>
        </p:nvSpPr>
        <p:spPr>
          <a:xfrm>
            <a:off x="4209996" y="1392327"/>
            <a:ext cx="8534400" cy="1015663"/>
          </a:xfrm>
          <a:prstGeom prst="rect">
            <a:avLst/>
          </a:prstGeom>
          <a:ln>
            <a:solidFill>
              <a:schemeClr val="accent4"/>
            </a:solidFill>
          </a:ln>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 sz="6000" b="1" dirty="0">
                <a:latin typeface="NikoshBAN" pitchFamily="2" charset="0"/>
                <a:cs typeface="NikoshBAN" pitchFamily="2" charset="0"/>
              </a:rPr>
              <a:t>মোহাম্মদ আতাউল্লাহ</a:t>
            </a:r>
            <a:endParaRPr lang="ar-MA" sz="6000" b="1" dirty="0">
              <a:latin typeface="NikoshBAN" pitchFamily="2" charset="0"/>
              <a:cs typeface="NikoshBAN" pitchFamily="2" charset="0"/>
            </a:endParaRPr>
          </a:p>
        </p:txBody>
      </p:sp>
      <p:sp>
        <p:nvSpPr>
          <p:cNvPr id="2" name="Rectangle 1">
            <a:extLst>
              <a:ext uri="{FF2B5EF4-FFF2-40B4-BE49-F238E27FC236}">
                <a16:creationId xmlns:a16="http://schemas.microsoft.com/office/drawing/2014/main" id="{E33B749E-93BB-934B-9685-4CE166C7E1DE}"/>
              </a:ext>
            </a:extLst>
          </p:cNvPr>
          <p:cNvSpPr/>
          <p:nvPr/>
        </p:nvSpPr>
        <p:spPr>
          <a:xfrm>
            <a:off x="3800370" y="2611019"/>
            <a:ext cx="10013157" cy="378565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r>
              <a:rPr lang="" sz="6000" dirty="0">
                <a:latin typeface="NikoshBAN" pitchFamily="2" charset="0"/>
                <a:cs typeface="NikoshBAN" pitchFamily="2" charset="0"/>
              </a:rPr>
              <a:t>প্রভাষক ইটাখোলা সিনিয়র আলিম মাদরাসা মাধবপুর হবিগঞ্জ</a:t>
            </a:r>
          </a:p>
          <a:p>
            <a:r>
              <a:rPr lang="" sz="6000" dirty="0">
                <a:latin typeface="NikoshBAN" pitchFamily="2" charset="0"/>
                <a:cs typeface="NikoshBAN" pitchFamily="2" charset="0"/>
              </a:rPr>
              <a:t>মোবাইল:01858702090</a:t>
            </a:r>
            <a:endParaRPr lang="ar-MA" sz="6000" dirty="0">
              <a:latin typeface="NikoshBAN" pitchFamily="2" charset="0"/>
              <a:cs typeface="NikoshBAN" pitchFamily="2" charset="0"/>
            </a:endParaRPr>
          </a:p>
        </p:txBody>
      </p:sp>
      <p:pic>
        <p:nvPicPr>
          <p:cNvPr id="10" name="Picture 10">
            <a:extLst>
              <a:ext uri="{FF2B5EF4-FFF2-40B4-BE49-F238E27FC236}">
                <a16:creationId xmlns:a16="http://schemas.microsoft.com/office/drawing/2014/main" id="{8AAD88F8-0EA6-7645-B853-569F9B031E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1" y="1285172"/>
            <a:ext cx="4752871" cy="473963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spd="slow">
    <p:newsflash/>
    <p:sndAc>
      <p:stSnd>
        <p:snd r:embed="rId3" name="applaus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9563" y="95250"/>
            <a:ext cx="12192000" cy="15735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lIns="95243" tIns="47621" rIns="95243" bIns="47621" rtlCol="0">
            <a:spAutoFit/>
          </a:bodyPr>
          <a:lstStyle/>
          <a:p>
            <a:pPr algn="ctr"/>
            <a:r>
              <a:rPr lang="bn-BD" sz="9600" b="1" dirty="0">
                <a:effectLst>
                  <a:outerShdw blurRad="38100" dist="38100" dir="2700000" algn="tl">
                    <a:srgbClr val="000000">
                      <a:alpha val="43137"/>
                    </a:srgbClr>
                  </a:outerShdw>
                </a:effectLst>
                <a:latin typeface="NikoshBAN" pitchFamily="2" charset="0"/>
                <a:cs typeface="NikoshBAN" pitchFamily="2" charset="0"/>
              </a:rPr>
              <a:t>পাঠ </a:t>
            </a:r>
            <a:r>
              <a:rPr lang="bn-IN" sz="9600" b="1" dirty="0">
                <a:effectLst>
                  <a:outerShdw blurRad="38100" dist="38100" dir="2700000" algn="tl">
                    <a:srgbClr val="000000">
                      <a:alpha val="43137"/>
                    </a:srgbClr>
                  </a:outerShdw>
                </a:effectLst>
                <a:latin typeface="NikoshBAN" pitchFamily="2" charset="0"/>
                <a:cs typeface="NikoshBAN" pitchFamily="2" charset="0"/>
              </a:rPr>
              <a:t>পরিচিতি</a:t>
            </a:r>
            <a:r>
              <a:rPr lang="bn-IN" sz="9600" dirty="0">
                <a:effectLst>
                  <a:outerShdw blurRad="38100" dist="38100" dir="2700000" algn="tl">
                    <a:srgbClr val="000000">
                      <a:alpha val="43137"/>
                    </a:srgbClr>
                  </a:outerShdw>
                </a:effectLst>
                <a:latin typeface="NikoshBAN" pitchFamily="2" charset="0"/>
                <a:cs typeface="NikoshBAN" pitchFamily="2" charset="0"/>
              </a:rPr>
              <a:t> </a:t>
            </a:r>
            <a:endParaRPr lang="en-US" sz="9600" dirty="0">
              <a:effectLst>
                <a:outerShdw blurRad="38100" dist="38100" dir="2700000" algn="tl">
                  <a:srgbClr val="000000">
                    <a:alpha val="43137"/>
                  </a:srgbClr>
                </a:outerShdw>
              </a:effectLst>
              <a:latin typeface="NikoshBAN" pitchFamily="2" charset="0"/>
              <a:cs typeface="NikoshBAN" pitchFamily="2" charset="0"/>
            </a:endParaRPr>
          </a:p>
        </p:txBody>
      </p:sp>
      <p:sp>
        <p:nvSpPr>
          <p:cNvPr id="7" name="Rectangle 6"/>
          <p:cNvSpPr/>
          <p:nvPr/>
        </p:nvSpPr>
        <p:spPr>
          <a:xfrm>
            <a:off x="644400" y="1775602"/>
            <a:ext cx="10772775" cy="516574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86585" tIns="43292" rIns="86585" bIns="43292">
            <a:spAutoFit/>
          </a:bodyPr>
          <a:lstStyle/>
          <a:p>
            <a:r>
              <a:rPr lang="bn-IN"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বিষয়ঃ হাদিস</a:t>
            </a:r>
            <a:r>
              <a:rPr lang="en-US"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 </a:t>
            </a:r>
            <a:r>
              <a:rPr lang="bn-BD"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শরীফ</a:t>
            </a:r>
            <a:endParaRPr lang="bn-IN" sz="6600" dirty="0">
              <a:ln w="1905"/>
              <a:solidFill>
                <a:schemeClr val="bg1"/>
              </a:solidFill>
              <a:effectLst>
                <a:innerShdw blurRad="69850" dist="43180" dir="5400000">
                  <a:srgbClr val="000000">
                    <a:alpha val="65000"/>
                  </a:srgbClr>
                </a:innerShdw>
              </a:effectLst>
              <a:latin typeface="NikoshBAN" pitchFamily="2" charset="0"/>
              <a:cs typeface="NikoshBAN" pitchFamily="2" charset="0"/>
            </a:endParaRPr>
          </a:p>
          <a:p>
            <a:r>
              <a:rPr lang="bn-IN" sz="6600" dirty="0">
                <a:ln w="10541" cmpd="sng">
                  <a:solidFill>
                    <a:schemeClr val="accent1">
                      <a:shade val="88000"/>
                      <a:satMod val="110000"/>
                    </a:schemeClr>
                  </a:solidFill>
                  <a:prstDash val="solid"/>
                </a:ln>
                <a:solidFill>
                  <a:schemeClr val="bg1"/>
                </a:solidFill>
                <a:latin typeface="NikoshBAN" pitchFamily="2" charset="0"/>
                <a:cs typeface="NikoshBAN" pitchFamily="2" charset="0"/>
              </a:rPr>
              <a:t>দাখিল দশম</a:t>
            </a:r>
            <a:r>
              <a:rPr lang="bn-BD" sz="6600" dirty="0">
                <a:ln w="10541" cmpd="sng">
                  <a:solidFill>
                    <a:schemeClr val="accent1">
                      <a:shade val="88000"/>
                      <a:satMod val="110000"/>
                    </a:schemeClr>
                  </a:solidFill>
                  <a:prstDash val="solid"/>
                </a:ln>
                <a:solidFill>
                  <a:schemeClr val="bg1"/>
                </a:solidFill>
                <a:latin typeface="NikoshBAN" pitchFamily="2" charset="0"/>
                <a:cs typeface="NikoshBAN" pitchFamily="2" charset="0"/>
              </a:rPr>
              <a:t> </a:t>
            </a:r>
            <a:r>
              <a:rPr lang="bn-IN" sz="6600" dirty="0">
                <a:ln w="10541" cmpd="sng">
                  <a:solidFill>
                    <a:schemeClr val="accent1">
                      <a:shade val="88000"/>
                      <a:satMod val="110000"/>
                    </a:schemeClr>
                  </a:solidFill>
                  <a:prstDash val="solid"/>
                </a:ln>
                <a:solidFill>
                  <a:schemeClr val="bg1"/>
                </a:solidFill>
                <a:latin typeface="NikoshBAN" pitchFamily="2" charset="0"/>
                <a:cs typeface="NikoshBAN" pitchFamily="2" charset="0"/>
              </a:rPr>
              <a:t>শ্রেণিঃ</a:t>
            </a:r>
            <a:endParaRPr lang="bn-BD" sz="6600" dirty="0">
              <a:ln w="10541" cmpd="sng">
                <a:solidFill>
                  <a:schemeClr val="accent1">
                    <a:shade val="88000"/>
                    <a:satMod val="110000"/>
                  </a:schemeClr>
                </a:solidFill>
                <a:prstDash val="solid"/>
              </a:ln>
              <a:solidFill>
                <a:schemeClr val="bg1"/>
              </a:solidFill>
              <a:latin typeface="NikoshBAN" pitchFamily="2" charset="0"/>
              <a:cs typeface="NikoshBAN" pitchFamily="2" charset="0"/>
            </a:endParaRPr>
          </a:p>
          <a:p>
            <a:r>
              <a:rPr lang="bn-BD" sz="6600" dirty="0">
                <a:ln w="10541" cmpd="sng">
                  <a:solidFill>
                    <a:schemeClr val="accent1">
                      <a:shade val="88000"/>
                      <a:satMod val="110000"/>
                    </a:schemeClr>
                  </a:solidFill>
                  <a:prstDash val="solid"/>
                </a:ln>
                <a:solidFill>
                  <a:schemeClr val="bg1"/>
                </a:solidFill>
                <a:latin typeface="NikoshBAN" pitchFamily="2" charset="0"/>
                <a:cs typeface="NikoshBAN" pitchFamily="2" charset="0"/>
              </a:rPr>
              <a:t>অধ্যায়-একবিংশ </a:t>
            </a:r>
          </a:p>
          <a:p>
            <a:r>
              <a:rPr lang="bn-IN"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সময়ঃ  </a:t>
            </a:r>
            <a:r>
              <a:rPr lang=""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40 </a:t>
            </a:r>
            <a:r>
              <a:rPr lang="bn-IN"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মিনিট</a:t>
            </a:r>
          </a:p>
          <a:p>
            <a:r>
              <a:rPr lang="bn-BD"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তারিখঃ </a:t>
            </a:r>
            <a:r>
              <a:rPr lang=""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0</a:t>
            </a:r>
            <a:r>
              <a:rPr lang="en-US"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7</a:t>
            </a:r>
            <a:r>
              <a:rPr lang="bn-BD"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a:t>
            </a:r>
            <a:r>
              <a:rPr lang="en-US"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0</a:t>
            </a:r>
            <a:r>
              <a:rPr lang=""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9</a:t>
            </a:r>
            <a:r>
              <a:rPr lang="bn-BD"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a:t>
            </a:r>
            <a:r>
              <a:rPr lang="en-US" sz="6600" dirty="0">
                <a:ln w="1905"/>
                <a:solidFill>
                  <a:schemeClr val="bg1"/>
                </a:solidFill>
                <a:effectLst>
                  <a:innerShdw blurRad="69850" dist="43180" dir="5400000">
                    <a:srgbClr val="000000">
                      <a:alpha val="65000"/>
                    </a:srgbClr>
                  </a:innerShdw>
                </a:effectLst>
                <a:latin typeface="NikoshBAN" pitchFamily="2" charset="0"/>
                <a:cs typeface="NikoshBAN" pitchFamily="2" charset="0"/>
              </a:rPr>
              <a:t>2021</a:t>
            </a:r>
            <a:endParaRPr lang="bn-IN" sz="6600" dirty="0">
              <a:ln w="1905"/>
              <a:solidFill>
                <a:schemeClr val="bg1"/>
              </a:solidFill>
              <a:effectLst>
                <a:innerShdw blurRad="69850" dist="43180" dir="5400000">
                  <a:srgbClr val="000000">
                    <a:alpha val="65000"/>
                  </a:srgbClr>
                </a:innerShdw>
              </a:effectLst>
              <a:latin typeface="NikoshBAN" pitchFamily="2" charset="0"/>
              <a:cs typeface="NikoshBAN" pitchFamily="2" charset="0"/>
            </a:endParaRPr>
          </a:p>
        </p:txBody>
      </p:sp>
    </p:spTree>
    <p:extLst>
      <p:ext uri="{BB962C8B-B14F-4D97-AF65-F5344CB8AC3E}">
        <p14:creationId xmlns:p14="http://schemas.microsoft.com/office/powerpoint/2010/main" val="3988537052"/>
      </p:ext>
    </p:extLst>
  </p:cSld>
  <p:clrMapOvr>
    <a:masterClrMapping/>
  </p:clrMapOvr>
  <p:transition spd="slow">
    <p:checker/>
    <p:sndAc>
      <p:stSnd>
        <p:snd r:embed="rId2"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png"/>
          <p:cNvPicPr>
            <a:picLocks noChangeAspect="1"/>
          </p:cNvPicPr>
          <p:nvPr/>
        </p:nvPicPr>
        <p:blipFill>
          <a:blip r:embed="rId3"/>
          <a:stretch>
            <a:fillRect/>
          </a:stretch>
        </p:blipFill>
        <p:spPr>
          <a:xfrm>
            <a:off x="0" y="838200"/>
            <a:ext cx="3707842" cy="4876800"/>
          </a:xfrm>
          <a:prstGeom prst="rect">
            <a:avLst/>
          </a:prstGeom>
        </p:spPr>
      </p:pic>
      <p:pic>
        <p:nvPicPr>
          <p:cNvPr id="7" name="Picture 6" descr="images (6).jpg"/>
          <p:cNvPicPr>
            <a:picLocks noChangeAspect="1"/>
          </p:cNvPicPr>
          <p:nvPr/>
        </p:nvPicPr>
        <p:blipFill>
          <a:blip r:embed="rId4"/>
          <a:stretch>
            <a:fillRect/>
          </a:stretch>
        </p:blipFill>
        <p:spPr>
          <a:xfrm>
            <a:off x="3886200" y="762000"/>
            <a:ext cx="3810000" cy="4876800"/>
          </a:xfrm>
          <a:prstGeom prst="rect">
            <a:avLst/>
          </a:prstGeom>
        </p:spPr>
      </p:pic>
      <p:sp>
        <p:nvSpPr>
          <p:cNvPr id="8" name="Rectangle 7"/>
          <p:cNvSpPr/>
          <p:nvPr/>
        </p:nvSpPr>
        <p:spPr>
          <a:xfrm>
            <a:off x="0" y="0"/>
            <a:ext cx="12192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a:latin typeface="NikoshBAN" pitchFamily="2" charset="0"/>
                <a:cs typeface="NikoshBAN" pitchFamily="2" charset="0"/>
              </a:rPr>
              <a:t>ছবি গূলো ভালো করে লক্ষ্য কর </a:t>
            </a:r>
            <a:endParaRPr lang="en-US" sz="7200" dirty="0">
              <a:latin typeface="NikoshBAN" pitchFamily="2" charset="0"/>
              <a:cs typeface="NikoshBAN" pitchFamily="2" charset="0"/>
            </a:endParaRPr>
          </a:p>
        </p:txBody>
      </p:sp>
      <p:sp>
        <p:nvSpPr>
          <p:cNvPr id="9" name="Oval 8"/>
          <p:cNvSpPr/>
          <p:nvPr/>
        </p:nvSpPr>
        <p:spPr>
          <a:xfrm>
            <a:off x="685800" y="5791200"/>
            <a:ext cx="11430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latin typeface="NikoshBAN" pitchFamily="2" charset="0"/>
                <a:cs typeface="NikoshBAN" pitchFamily="2" charset="0"/>
              </a:rPr>
              <a:t>১</a:t>
            </a:r>
            <a:r>
              <a:rPr lang="bn-BD" dirty="0"/>
              <a:t> </a:t>
            </a:r>
            <a:endParaRPr lang="en-US" dirty="0"/>
          </a:p>
        </p:txBody>
      </p:sp>
      <p:sp>
        <p:nvSpPr>
          <p:cNvPr id="11" name="Oval 10"/>
          <p:cNvSpPr/>
          <p:nvPr/>
        </p:nvSpPr>
        <p:spPr>
          <a:xfrm>
            <a:off x="4800600" y="5791200"/>
            <a:ext cx="1371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latin typeface="NikoshBAN" pitchFamily="2" charset="0"/>
                <a:cs typeface="NikoshBAN" pitchFamily="2" charset="0"/>
              </a:rPr>
              <a:t>২ </a:t>
            </a:r>
            <a:endParaRPr lang="en-US" sz="4800" dirty="0">
              <a:latin typeface="NikoshBAN" pitchFamily="2" charset="0"/>
              <a:cs typeface="NikoshBAN" pitchFamily="2" charset="0"/>
            </a:endParaRPr>
          </a:p>
        </p:txBody>
      </p:sp>
      <p:sp>
        <p:nvSpPr>
          <p:cNvPr id="13" name="Oval 12"/>
          <p:cNvSpPr/>
          <p:nvPr/>
        </p:nvSpPr>
        <p:spPr>
          <a:xfrm>
            <a:off x="9982200" y="5791200"/>
            <a:ext cx="1219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a:latin typeface="NikoshBAN" pitchFamily="2" charset="0"/>
                <a:cs typeface="NikoshBAN" pitchFamily="2" charset="0"/>
              </a:rPr>
              <a:t>৩ </a:t>
            </a:r>
            <a:endParaRPr lang="en-US" sz="4400" dirty="0">
              <a:latin typeface="NikoshBAN" pitchFamily="2" charset="0"/>
              <a:cs typeface="NikoshBAN" pitchFamily="2" charset="0"/>
            </a:endParaRPr>
          </a:p>
        </p:txBody>
      </p:sp>
      <p:pic>
        <p:nvPicPr>
          <p:cNvPr id="3074" name="Picture 2" descr="C:\Users\s\Desktop\images.jpg"/>
          <p:cNvPicPr>
            <a:picLocks noChangeAspect="1" noChangeArrowheads="1"/>
          </p:cNvPicPr>
          <p:nvPr/>
        </p:nvPicPr>
        <p:blipFill>
          <a:blip r:embed="rId5"/>
          <a:srcRect/>
          <a:stretch>
            <a:fillRect/>
          </a:stretch>
        </p:blipFill>
        <p:spPr bwMode="auto">
          <a:xfrm>
            <a:off x="7924800" y="990600"/>
            <a:ext cx="3886200" cy="4800600"/>
          </a:xfrm>
          <a:prstGeom prst="rect">
            <a:avLst/>
          </a:prstGeom>
          <a:noFill/>
        </p:spPr>
      </p:pic>
    </p:spTree>
  </p:cSld>
  <p:clrMapOvr>
    <a:masterClrMapping/>
  </p:clrMapOvr>
  <p:transition spd="slow">
    <p:newsflash/>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jpg"/>
          <p:cNvPicPr>
            <a:picLocks noChangeAspect="1"/>
          </p:cNvPicPr>
          <p:nvPr/>
        </p:nvPicPr>
        <p:blipFill>
          <a:blip r:embed="rId3"/>
          <a:stretch>
            <a:fillRect/>
          </a:stretch>
        </p:blipFill>
        <p:spPr>
          <a:xfrm>
            <a:off x="0" y="838200"/>
            <a:ext cx="5181600" cy="4953000"/>
          </a:xfrm>
          <a:prstGeom prst="rect">
            <a:avLst/>
          </a:prstGeom>
          <a:ln w="3556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 name="Picture 5" descr="images (8).jpg"/>
          <p:cNvPicPr>
            <a:picLocks noChangeAspect="1"/>
          </p:cNvPicPr>
          <p:nvPr/>
        </p:nvPicPr>
        <p:blipFill>
          <a:blip r:embed="rId4"/>
          <a:stretch>
            <a:fillRect/>
          </a:stretch>
        </p:blipFill>
        <p:spPr>
          <a:xfrm>
            <a:off x="5334000" y="838200"/>
            <a:ext cx="6629400" cy="4876800"/>
          </a:xfrm>
          <a:prstGeom prst="rect">
            <a:avLst/>
          </a:prstGeom>
        </p:spPr>
      </p:pic>
      <p:sp>
        <p:nvSpPr>
          <p:cNvPr id="7" name="Oval 6"/>
          <p:cNvSpPr/>
          <p:nvPr/>
        </p:nvSpPr>
        <p:spPr>
          <a:xfrm>
            <a:off x="1600200" y="0"/>
            <a:ext cx="1600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latin typeface="NikoshBAN" pitchFamily="2" charset="0"/>
                <a:cs typeface="NikoshBAN" pitchFamily="2" charset="0"/>
              </a:rPr>
              <a:t>৪</a:t>
            </a:r>
            <a:endParaRPr lang="en-US" sz="4800" dirty="0">
              <a:latin typeface="NikoshBAN" pitchFamily="2" charset="0"/>
              <a:cs typeface="NikoshBAN" pitchFamily="2" charset="0"/>
            </a:endParaRPr>
          </a:p>
        </p:txBody>
      </p:sp>
      <p:sp>
        <p:nvSpPr>
          <p:cNvPr id="8" name="Oval 7"/>
          <p:cNvSpPr/>
          <p:nvPr/>
        </p:nvSpPr>
        <p:spPr>
          <a:xfrm>
            <a:off x="7620000" y="0"/>
            <a:ext cx="1676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itchFamily="2" charset="0"/>
                <a:cs typeface="NikoshBAN" pitchFamily="2" charset="0"/>
              </a:rPr>
              <a:t>৫</a:t>
            </a:r>
            <a:r>
              <a:rPr lang="bn-BD" dirty="0"/>
              <a:t> </a:t>
            </a:r>
            <a:endParaRPr lang="en-US" dirty="0"/>
          </a:p>
        </p:txBody>
      </p:sp>
      <p:sp>
        <p:nvSpPr>
          <p:cNvPr id="9" name="Rectangle 8"/>
          <p:cNvSpPr/>
          <p:nvPr/>
        </p:nvSpPr>
        <p:spPr>
          <a:xfrm>
            <a:off x="0" y="5791200"/>
            <a:ext cx="12192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latin typeface="NikoshBAN" pitchFamily="2" charset="0"/>
                <a:cs typeface="NikoshBAN" pitchFamily="2" charset="0"/>
              </a:rPr>
              <a:t>ছবি গুলো দেখে কি বুঝতে পারলে? </a:t>
            </a:r>
            <a:endParaRPr lang="en-US" sz="5400" dirty="0">
              <a:latin typeface="NikoshBAN" pitchFamily="2" charset="0"/>
              <a:cs typeface="NikoshBAN" pitchFamily="2" charset="0"/>
            </a:endParaRPr>
          </a:p>
        </p:txBody>
      </p:sp>
    </p:spTree>
  </p:cSld>
  <p:clrMapOvr>
    <a:masterClrMapping/>
  </p:clrMapOvr>
  <p:transition spd="slow">
    <p:strips dir="ru"/>
    <p:sndAc>
      <p:stSnd>
        <p:snd r:embed="rId2" name="explode.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8425" y="-11907"/>
            <a:ext cx="9448800" cy="6858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bn-BD" sz="8800" dirty="0">
                <a:solidFill>
                  <a:srgbClr val="FFFF00"/>
                </a:solidFill>
                <a:latin typeface="NikoshBAN" pitchFamily="2" charset="0"/>
                <a:cs typeface="NikoshBAN" pitchFamily="2" charset="0"/>
              </a:rPr>
              <a:t> আজকের পাঠঃ</a:t>
            </a:r>
          </a:p>
          <a:p>
            <a:pPr algn="ctr"/>
            <a:r>
              <a:rPr lang="bn-BD" sz="6600" dirty="0">
                <a:latin typeface="NikoshBAN" pitchFamily="2" charset="0"/>
                <a:cs typeface="NikoshBAN" pitchFamily="2" charset="0"/>
              </a:rPr>
              <a:t>الامربالمعروف وانهي عن المنكر</a:t>
            </a:r>
          </a:p>
          <a:p>
            <a:pPr algn="ctr"/>
            <a:r>
              <a:rPr lang="bn-BD" sz="6600" dirty="0">
                <a:solidFill>
                  <a:srgbClr val="002060"/>
                </a:solidFill>
                <a:latin typeface="NikoshBAN" pitchFamily="2" charset="0"/>
                <a:cs typeface="NikoshBAN" pitchFamily="2" charset="0"/>
              </a:rPr>
              <a:t>সৎ কাজের আদেশ ও</a:t>
            </a:r>
          </a:p>
          <a:p>
            <a:pPr algn="ctr"/>
            <a:r>
              <a:rPr lang="bn-BD" sz="6600" dirty="0">
                <a:solidFill>
                  <a:srgbClr val="002060"/>
                </a:solidFill>
                <a:latin typeface="NikoshBAN" pitchFamily="2" charset="0"/>
                <a:cs typeface="NikoshBAN" pitchFamily="2" charset="0"/>
              </a:rPr>
              <a:t> মন্দকাজের নিষেধ </a:t>
            </a:r>
          </a:p>
          <a:p>
            <a:pPr algn="ctr"/>
            <a:r>
              <a:rPr lang="bn-BD" sz="8800" dirty="0">
                <a:latin typeface="NikoshBAN" pitchFamily="2" charset="0"/>
                <a:cs typeface="NikoshBAN" pitchFamily="2" charset="0"/>
              </a:rPr>
              <a:t> </a:t>
            </a:r>
            <a:endParaRPr lang="en-US" sz="8800" dirty="0">
              <a:latin typeface="NikoshBAN" pitchFamily="2" charset="0"/>
              <a:cs typeface="NikoshBAN" pitchFamily="2" charset="0"/>
            </a:endParaRPr>
          </a:p>
        </p:txBody>
      </p:sp>
      <p:pic>
        <p:nvPicPr>
          <p:cNvPr id="4098" name="Picture 2" descr="C:\Users\s\Desktop\download.jpg"/>
          <p:cNvPicPr>
            <a:picLocks noChangeAspect="1" noChangeArrowheads="1"/>
          </p:cNvPicPr>
          <p:nvPr/>
        </p:nvPicPr>
        <p:blipFill>
          <a:blip r:embed="rId3"/>
          <a:srcRect/>
          <a:stretch>
            <a:fillRect/>
          </a:stretch>
        </p:blipFill>
        <p:spPr bwMode="auto">
          <a:xfrm>
            <a:off x="0" y="0"/>
            <a:ext cx="2590800" cy="6705600"/>
          </a:xfrm>
          <a:prstGeom prst="rect">
            <a:avLst/>
          </a:prstGeom>
          <a:noFill/>
        </p:spPr>
      </p:pic>
    </p:spTree>
  </p:cSld>
  <p:clrMapOvr>
    <a:masterClrMapping/>
  </p:clrMapOvr>
  <p:transition spd="slow">
    <p:newsflash/>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124199" y="0"/>
            <a:ext cx="7031831" cy="1345406"/>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bn-BD" sz="8000" dirty="0">
                <a:solidFill>
                  <a:srgbClr val="002060"/>
                </a:solidFill>
                <a:latin typeface="NikoshBAN" pitchFamily="2" charset="0"/>
                <a:cs typeface="NikoshBAN" pitchFamily="2" charset="0"/>
              </a:rPr>
              <a:t>শিখন ফল </a:t>
            </a:r>
            <a:endParaRPr lang="en-US" sz="8000" dirty="0">
              <a:solidFill>
                <a:srgbClr val="002060"/>
              </a:solidFill>
              <a:latin typeface="NikoshBAN" pitchFamily="2" charset="0"/>
              <a:cs typeface="NikoshBAN" pitchFamily="2" charset="0"/>
            </a:endParaRPr>
          </a:p>
        </p:txBody>
      </p:sp>
      <p:sp>
        <p:nvSpPr>
          <p:cNvPr id="3" name="Rectangle 2"/>
          <p:cNvSpPr/>
          <p:nvPr/>
        </p:nvSpPr>
        <p:spPr>
          <a:xfrm>
            <a:off x="73820" y="1326356"/>
            <a:ext cx="11811000" cy="48768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bn-BD" sz="6000" dirty="0">
                <a:solidFill>
                  <a:schemeClr val="bg1"/>
                </a:solidFill>
                <a:latin typeface="NikoshBAN" pitchFamily="2" charset="0"/>
                <a:cs typeface="NikoshBAN" pitchFamily="2" charset="0"/>
              </a:rPr>
              <a:t>পাঠ শেষে শিক্ষার্থীরা -----</a:t>
            </a:r>
          </a:p>
          <a:p>
            <a:r>
              <a:rPr lang="bn-BD" sz="4400" dirty="0">
                <a:solidFill>
                  <a:schemeClr val="bg1"/>
                </a:solidFill>
                <a:latin typeface="NikoshBAN" pitchFamily="2" charset="0"/>
                <a:cs typeface="NikoshBAN" pitchFamily="2" charset="0"/>
              </a:rPr>
              <a:t>১।মন্দ কাজ করা দেখলে কি করতে হবে তা  বলতে পারবে। </a:t>
            </a:r>
          </a:p>
          <a:p>
            <a:r>
              <a:rPr lang="bn-BD" sz="4400" dirty="0">
                <a:solidFill>
                  <a:schemeClr val="bg1"/>
                </a:solidFill>
                <a:latin typeface="NikoshBAN" pitchFamily="2" charset="0"/>
                <a:cs typeface="NikoshBAN" pitchFamily="2" charset="0"/>
              </a:rPr>
              <a:t>২।মন্দ কাজে বাঁধা দেওয়ার হুকুম কী তা লেখতে পারবে ।</a:t>
            </a:r>
          </a:p>
          <a:p>
            <a:r>
              <a:rPr lang="bn-BD" sz="4400" dirty="0">
                <a:solidFill>
                  <a:schemeClr val="bg1"/>
                </a:solidFill>
                <a:latin typeface="NikoshBAN" pitchFamily="2" charset="0"/>
                <a:cs typeface="NikoshBAN" pitchFamily="2" charset="0"/>
              </a:rPr>
              <a:t>৩। মন্দ কাজে বাঁধা দেওয়ার ক্ষমতা না থাকলে করণীয় কী তা বর্ণনা করতে পারবে।   </a:t>
            </a:r>
            <a:endParaRPr lang="en-US" sz="4400" dirty="0">
              <a:solidFill>
                <a:schemeClr val="bg1"/>
              </a:solidFill>
              <a:latin typeface="NikoshBAN" pitchFamily="2" charset="0"/>
              <a:cs typeface="NikoshBAN" pitchFamily="2" charset="0"/>
            </a:endParaRPr>
          </a:p>
        </p:txBody>
      </p:sp>
    </p:spTree>
  </p:cSld>
  <p:clrMapOvr>
    <a:masterClrMapping/>
  </p:clrMapOvr>
  <p:transition spd="slow">
    <p:newsflash/>
    <p:sndAc>
      <p:stSnd>
        <p:snd r:embed="rId2" name="drumroll.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179094" y="333375"/>
            <a:ext cx="5131594" cy="90487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BD" sz="5400" dirty="0">
                <a:latin typeface="NikoshBAN" pitchFamily="2" charset="0"/>
                <a:cs typeface="NikoshBAN" pitchFamily="2" charset="0"/>
              </a:rPr>
              <a:t>মূল হাদিস </a:t>
            </a:r>
            <a:endParaRPr lang="en-US" sz="5400" dirty="0">
              <a:latin typeface="NikoshBAN" pitchFamily="2" charset="0"/>
              <a:cs typeface="NikoshBAN" pitchFamily="2" charset="0"/>
            </a:endParaRPr>
          </a:p>
        </p:txBody>
      </p:sp>
      <p:sp>
        <p:nvSpPr>
          <p:cNvPr id="3" name="Rectangle 2"/>
          <p:cNvSpPr/>
          <p:nvPr/>
        </p:nvSpPr>
        <p:spPr>
          <a:xfrm>
            <a:off x="0" y="1600200"/>
            <a:ext cx="12192000" cy="5257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bn-BD" sz="5400" dirty="0">
                <a:solidFill>
                  <a:schemeClr val="tx1"/>
                </a:solidFill>
              </a:rPr>
              <a:t>عن ابي سعيد الخدري رضي الله تعالي عنه عن رسول الله صل الله عليه وسلم قال من راي منكم منكرا فليغيره بيده فان لم يستطع فبلسانه فان لم </a:t>
            </a:r>
          </a:p>
          <a:p>
            <a:pPr algn="ctr"/>
            <a:r>
              <a:rPr lang="bn-BD" sz="5400" dirty="0">
                <a:solidFill>
                  <a:schemeClr val="tx1"/>
                </a:solidFill>
              </a:rPr>
              <a:t>  يستطع فبقلبه وذالك اضعف الايمان  </a:t>
            </a:r>
          </a:p>
          <a:p>
            <a:pPr algn="ctr"/>
            <a:r>
              <a:rPr lang="bn-BD" sz="5400" dirty="0">
                <a:solidFill>
                  <a:schemeClr val="tx1"/>
                </a:solidFill>
              </a:rPr>
              <a:t>رواه مسلم</a:t>
            </a:r>
          </a:p>
          <a:p>
            <a:pPr algn="ctr"/>
            <a:endParaRPr lang="en-US" sz="4000" dirty="0"/>
          </a:p>
        </p:txBody>
      </p:sp>
    </p:spTree>
  </p:cSld>
  <p:clrMapOvr>
    <a:masterClrMapping/>
  </p:clrMapOvr>
  <p:transition spd="slow">
    <p:strips dir="rd"/>
    <p:sndAc>
      <p:stSnd>
        <p:snd r:embed="rId2" name="push.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evel 2"/>
          <p:cNvSpPr/>
          <p:nvPr/>
        </p:nvSpPr>
        <p:spPr>
          <a:xfrm>
            <a:off x="0" y="107157"/>
            <a:ext cx="11963400" cy="6858000"/>
          </a:xfrm>
          <a:prstGeom prst="bevel">
            <a:avLst/>
          </a:prstGeom>
        </p:spPr>
        <p:style>
          <a:lnRef idx="0">
            <a:schemeClr val="accent3"/>
          </a:lnRef>
          <a:fillRef idx="3">
            <a:schemeClr val="accent3"/>
          </a:fillRef>
          <a:effectRef idx="3">
            <a:schemeClr val="accent3"/>
          </a:effectRef>
          <a:fontRef idx="minor">
            <a:schemeClr val="lt1"/>
          </a:fontRef>
        </p:style>
        <p:txBody>
          <a:bodyPr rtlCol="0" anchor="ctr"/>
          <a:lstStyle/>
          <a:p>
            <a:pPr algn="just"/>
            <a:r>
              <a:rPr lang="bn-BD" sz="4800" dirty="0">
                <a:solidFill>
                  <a:srgbClr val="FFFF00"/>
                </a:solidFill>
                <a:latin typeface="NikoshBAN" pitchFamily="2" charset="0"/>
                <a:cs typeface="NikoshBAN" pitchFamily="2" charset="0"/>
              </a:rPr>
              <a:t>বঙ্গানুবাদঃ</a:t>
            </a:r>
            <a:r>
              <a:rPr lang="bn-BD" sz="4000" dirty="0">
                <a:latin typeface="NikoshBAN" pitchFamily="2" charset="0"/>
                <a:cs typeface="NikoshBAN" pitchFamily="2" charset="0"/>
              </a:rPr>
              <a:t> হজরত আবু সাঈদ খুদরী (রাঃ)হতে বর্ণিত,তিনি রাসুল (সঃ) হতে রেওয়াত করেন,রাসুল (সঃ) এরশাদ করেছেন-যে ব্যক্তি কোন মন্দ কাজ করা দেখবে,সে যেন  উহা নিজ হাত দ্বারা  প্রতিহত  করে,সে যদি নিজ হাত দ্বারা তা প্রতিহত করতে সক্ষম না হয় ; তা হলে যবান দ্বারা তা প্রতিহত করবে, যদি সে যবান দ্বারাও তা প্রতিহত করতে সক্ষম না হয় ; তা হলে সে অন্তঃকরণ দ্বারা তা প্রতিহত করার চিন্তা ও পরিকল্পনা করবে। আর এটা হলো ঈমানের দূর্বলতম স্তর। </a:t>
            </a:r>
            <a:r>
              <a:rPr lang="bn-BD" sz="2800" dirty="0">
                <a:latin typeface="NikoshBAN" pitchFamily="2" charset="0"/>
                <a:cs typeface="NikoshBAN" pitchFamily="2" charset="0"/>
              </a:rPr>
              <a:t>(ইমাম মুসলিম রহঃ হাদিসটি বর্ণনা করেছেন</a:t>
            </a:r>
            <a:r>
              <a:rPr lang="bn-BD" sz="4000" dirty="0">
                <a:latin typeface="NikoshBAN" pitchFamily="2" charset="0"/>
                <a:cs typeface="NikoshBAN" pitchFamily="2" charset="0"/>
              </a:rPr>
              <a:t>) </a:t>
            </a:r>
            <a:endParaRPr lang="en-US" sz="4000" dirty="0">
              <a:latin typeface="NikoshBAN" pitchFamily="2" charset="0"/>
              <a:cs typeface="NikoshBAN" pitchFamily="2" charset="0"/>
            </a:endParaRPr>
          </a:p>
        </p:txBody>
      </p:sp>
    </p:spTree>
  </p:cSld>
  <p:clrMapOvr>
    <a:masterClrMapping/>
  </p:clrMapOvr>
  <p:transition spd="slow">
    <p:plus/>
    <p:sndAc>
      <p:stSnd>
        <p:snd r:embed="rId2" name="explode.wav"/>
      </p:stSnd>
    </p:sndAc>
  </p:transition>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1694</TotalTime>
  <Words>488</Words>
  <Application>Microsoft Office PowerPoint</Application>
  <PresentationFormat>Widescreen</PresentationFormat>
  <Paragraphs>64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Berlin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harun</dc:creator>
  <cp:lastModifiedBy>8801720472221</cp:lastModifiedBy>
  <cp:revision>262</cp:revision>
  <dcterms:created xsi:type="dcterms:W3CDTF">2019-11-12T02:01:03Z</dcterms:created>
  <dcterms:modified xsi:type="dcterms:W3CDTF">2021-09-07T15:55:32Z</dcterms:modified>
</cp:coreProperties>
</file>