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0341-5D8D-412E-BDFD-CC8C2A925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0177E-9D39-4630-A917-B8D268CD6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1E0B-D0A9-4FD8-9DA8-969EE8A7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C705-F438-47E7-8B56-30324347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5F89C-1D4F-49F2-B92E-A8349B93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B938-1CB9-4582-9648-CD43A980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FBC96-ABBE-46DE-BF2E-5984D18D5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595F-7F51-4EDB-92BF-5A191978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04DB-0067-4FE2-8638-FC705AB8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3C7C2-2652-42CB-9876-D68A4E12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505F5-3390-4788-BEE2-F1AECF377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F776F-91ED-4355-9F5A-DCA46AD47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CB44-4110-4CCF-8627-0A7C1B15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E8C64-499D-43DF-BD00-DAFC70FE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6349C-C502-458D-8FE8-23347477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B60D-BCE2-4616-B65C-F0526EEC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AFB6A-A598-403F-BD4F-B2DDF2A7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51B4-4D58-4D1E-91B9-35C78EF2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7526C-1D06-4FD8-A8AB-2B448DB2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3A61F-97A8-4D9A-84D1-F6575B28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351D-0A66-42C5-876A-62162FAC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16C95-F3DB-47F5-AE6E-5962986B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C8D5E-EEA8-496B-BF97-BFB45EBB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61FCC-D93E-49C6-B9A7-06B8BA53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05ED9-DD6D-402D-90A5-44F63371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59AD-85F5-4E17-866D-CBE506CC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AAC21-83AA-4132-BFE4-77E120567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4C8F4-7980-4B6F-9D86-C1A57A181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A5003-B7B0-4C6A-972F-72B14728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4C3F1-F41A-4AC2-AD1E-C5931A5C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58EB4-D361-4E80-8F94-1CCC9C69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3BC1-0551-4C22-972F-F8F6A2A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2B840-98E3-4ACA-BDE1-A964E6B6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04DB8-0283-4ACD-872C-33C215CBB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DDAA-14CE-4B53-B9E9-F869175B0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00E83-6DBA-41B8-99BD-53633C152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9FFB0-AF4F-4DA4-97E8-522DC5E3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C4C5E-E41E-479D-814C-FAC8D795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4EF1C-AB7A-4F51-B6FF-54C363ED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F606-81B1-47F9-A076-AF3762F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47E44-71D5-4C17-BE45-2656D05D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8429A-2EF8-42DE-9103-EA687C4C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B306E-345D-451F-8C19-3DB083C1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CE944-107E-48D4-AF63-EA603FBC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1FD71-005A-44F1-97EC-9491F2F3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9B43B-55E4-4862-B369-4A014DFF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8211-9206-4572-A283-BC78845A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6033-0BB2-4394-B850-E57BCD7C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3D912-9E8C-4059-AB3C-7D6B963F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4C6B2-EEB8-4E01-B44C-9FE80DDC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B05F6-916B-4378-9137-BC455195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82585-BBAE-4B5D-B8DE-C0884104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F1C-5A3E-4ED6-AE51-264156DC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3F6EA-E51C-4DD4-85BC-355441581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EDB96-D6D2-466F-BF3B-8E11C5EC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A9F63-D011-41B7-B9ED-E8E826F9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5D350-19A3-4006-AA4E-4158A228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3C7AD-1FE7-4B10-AD9E-11AE21C5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673C6-B973-41A0-94F9-C3B1FEEC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4526-5EDB-4CA5-816A-6CF2A6BC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B657A-ADB6-4FD2-9BBA-EF55679D6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2272-E281-4884-8C98-3B7B5F1B3C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304D3-C548-4FB7-8891-35894344A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FB82F-6A8A-44D0-9269-4E452DD67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792C-63C4-4AAE-AE34-22CBF6B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8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0605FD-0596-4530-9841-121026F39839}"/>
              </a:ext>
            </a:extLst>
          </p:cNvPr>
          <p:cNvGrpSpPr/>
          <p:nvPr/>
        </p:nvGrpSpPr>
        <p:grpSpPr>
          <a:xfrm>
            <a:off x="265221" y="305341"/>
            <a:ext cx="11665316" cy="6247318"/>
            <a:chOff x="265221" y="305341"/>
            <a:chExt cx="11665316" cy="6247318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E59CDF8-A046-4461-9770-E723EB980481}"/>
                </a:ext>
              </a:extLst>
            </p:cNvPr>
            <p:cNvSpPr/>
            <p:nvPr/>
          </p:nvSpPr>
          <p:spPr>
            <a:xfrm>
              <a:off x="265221" y="305341"/>
              <a:ext cx="11665316" cy="6247318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F58834-112A-4043-B90D-C07C6E46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33" y="519932"/>
              <a:ext cx="11294533" cy="581813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D2FEE1-90C0-490D-9763-AFFE9C7E6F77}"/>
                </a:ext>
              </a:extLst>
            </p:cNvPr>
            <p:cNvSpPr txBox="1"/>
            <p:nvPr/>
          </p:nvSpPr>
          <p:spPr>
            <a:xfrm>
              <a:off x="1993171" y="2598003"/>
              <a:ext cx="7387330" cy="830997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chemeClr val="accent2"/>
                </a:gs>
              </a:gsLst>
              <a:lin ang="162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আজকের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ক্লাসে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সকলকে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স্বাগতম</a:t>
              </a:r>
              <a:endParaRPr lang="en-US" sz="4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6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929F0-B178-467F-92B1-4ADFCA35DF85}"/>
              </a:ext>
            </a:extLst>
          </p:cNvPr>
          <p:cNvSpPr txBox="1"/>
          <p:nvPr/>
        </p:nvSpPr>
        <p:spPr>
          <a:xfrm>
            <a:off x="4046483" y="220717"/>
            <a:ext cx="3491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বীজের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শ্রেণিবিভাগ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E56D32-E43A-4404-8408-C9AA793E1EBC}"/>
              </a:ext>
            </a:extLst>
          </p:cNvPr>
          <p:cNvGrpSpPr/>
          <p:nvPr/>
        </p:nvGrpSpPr>
        <p:grpSpPr>
          <a:xfrm>
            <a:off x="520262" y="964988"/>
            <a:ext cx="10605485" cy="1626919"/>
            <a:chOff x="520262" y="1306443"/>
            <a:chExt cx="10605485" cy="16269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5A8AC9-28B2-424D-B706-D6F8A4D1B60A}"/>
                </a:ext>
              </a:extLst>
            </p:cNvPr>
            <p:cNvSpPr txBox="1"/>
            <p:nvPr/>
          </p:nvSpPr>
          <p:spPr>
            <a:xfrm>
              <a:off x="520262" y="1306443"/>
              <a:ext cx="6716110" cy="1569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ব্যবহারের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ভিত্তিতে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বীজকে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দুইভাগে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ভাগ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ক)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উদ্ভিদতাত্ত্বিক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ধান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,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পাট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গম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খ)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কৃষিতাত্ত্বিক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আদার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কন্দ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9B32A3-4C4E-4E3E-B3C8-174E8450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511" y="1363702"/>
              <a:ext cx="2404236" cy="15696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9C47EA5-8E30-4FE7-9521-85B1073E9F6E}"/>
                </a:ext>
              </a:extLst>
            </p:cNvPr>
            <p:cNvSpPr/>
            <p:nvPr/>
          </p:nvSpPr>
          <p:spPr>
            <a:xfrm>
              <a:off x="7425559" y="1939159"/>
              <a:ext cx="1072055" cy="3153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F6B7E7-FE71-4911-9F24-A4A220BC2F47}"/>
              </a:ext>
            </a:extLst>
          </p:cNvPr>
          <p:cNvGrpSpPr/>
          <p:nvPr/>
        </p:nvGrpSpPr>
        <p:grpSpPr>
          <a:xfrm>
            <a:off x="489253" y="4656161"/>
            <a:ext cx="10526655" cy="1815882"/>
            <a:chOff x="599090" y="5252288"/>
            <a:chExt cx="10526655" cy="1815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BC9C11-7B2F-4886-8237-010DF5F00E98}"/>
                </a:ext>
              </a:extLst>
            </p:cNvPr>
            <p:cNvSpPr txBox="1"/>
            <p:nvPr/>
          </p:nvSpPr>
          <p:spPr>
            <a:xfrm>
              <a:off x="599090" y="5252288"/>
              <a:ext cx="6826469" cy="18158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বীজপত্রের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সংখ্যার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ভিত্তিতে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বীজকে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তিন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ভাগে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ভাগ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ক)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একবীজপত্র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বীজঃধান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গাম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ভূট্টা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খ)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দ্বিবীজপত্রী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বীজঃছোলা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আম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,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কাঠাঁল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।</a:t>
              </a:r>
            </a:p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গ)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বহুবীজপত্রী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পাইন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6E91E4-B6BC-4D92-B7C1-3A4ACD6C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508" y="5462458"/>
              <a:ext cx="2404237" cy="160571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B1AA4BE-9DBA-4AA7-B52F-F96EA5C9B3F9}"/>
                </a:ext>
              </a:extLst>
            </p:cNvPr>
            <p:cNvSpPr/>
            <p:nvPr/>
          </p:nvSpPr>
          <p:spPr>
            <a:xfrm>
              <a:off x="7537506" y="6002574"/>
              <a:ext cx="1072055" cy="3153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4C3D25-F53D-4CF8-A6FE-61BBDDEBFCB9}"/>
              </a:ext>
            </a:extLst>
          </p:cNvPr>
          <p:cNvGrpSpPr/>
          <p:nvPr/>
        </p:nvGrpSpPr>
        <p:grpSpPr>
          <a:xfrm>
            <a:off x="489253" y="2924715"/>
            <a:ext cx="10605483" cy="1398638"/>
            <a:chOff x="520262" y="3429000"/>
            <a:chExt cx="10605483" cy="13986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81672C-6B89-4AD8-B9B6-414132264D22}"/>
                </a:ext>
              </a:extLst>
            </p:cNvPr>
            <p:cNvSpPr txBox="1"/>
            <p:nvPr/>
          </p:nvSpPr>
          <p:spPr>
            <a:xfrm>
              <a:off x="520262" y="3442643"/>
              <a:ext cx="6826469" cy="13849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বীজাবরন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উপস্থিতির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ভিত্তিতে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বীজকে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দুই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ভাগে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ভাগ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ক)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অনাবৃত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পাইন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সাইকাস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খ)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আবৃত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বীজঃ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ধান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,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সরিষা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98D4DF-97C9-4186-8DB6-8092B632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21509" y="3429000"/>
              <a:ext cx="2404236" cy="139863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E8D1738-1291-4C50-A014-7FC2A9DEC3E3}"/>
                </a:ext>
              </a:extLst>
            </p:cNvPr>
            <p:cNvSpPr/>
            <p:nvPr/>
          </p:nvSpPr>
          <p:spPr>
            <a:xfrm>
              <a:off x="7425559" y="3911015"/>
              <a:ext cx="1072055" cy="3153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3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CD0D0-6279-4DAB-AA09-2E1540AB0756}"/>
              </a:ext>
            </a:extLst>
          </p:cNvPr>
          <p:cNvGrpSpPr/>
          <p:nvPr/>
        </p:nvGrpSpPr>
        <p:grpSpPr>
          <a:xfrm>
            <a:off x="0" y="0"/>
            <a:ext cx="12192000" cy="6873765"/>
            <a:chOff x="0" y="0"/>
            <a:chExt cx="12192000" cy="6873765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F5ACC77-0374-4B52-8CDE-4986BE4AFFD5}"/>
                </a:ext>
              </a:extLst>
            </p:cNvPr>
            <p:cNvSpPr/>
            <p:nvPr/>
          </p:nvSpPr>
          <p:spPr>
            <a:xfrm>
              <a:off x="0" y="0"/>
              <a:ext cx="12192000" cy="6873765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1736A5-A7AF-4CE1-A4BB-FB7B7AA4776B}"/>
                </a:ext>
              </a:extLst>
            </p:cNvPr>
            <p:cNvSpPr txBox="1"/>
            <p:nvPr/>
          </p:nvSpPr>
          <p:spPr>
            <a:xfrm>
              <a:off x="4606158" y="551793"/>
              <a:ext cx="4303986" cy="13234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BDEEB4-7726-427C-8624-0919E19B688D}"/>
                </a:ext>
              </a:extLst>
            </p:cNvPr>
            <p:cNvSpPr txBox="1"/>
            <p:nvPr/>
          </p:nvSpPr>
          <p:spPr>
            <a:xfrm>
              <a:off x="537341" y="3623511"/>
              <a:ext cx="11117318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প্রশ্নঃ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ভালো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বীজের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5DA603-17DA-4426-9A60-C8C0DD4AB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57" y="553348"/>
              <a:ext cx="2852245" cy="189186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5390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59A003C-D98F-4392-A1CE-FB9960A0121C}"/>
              </a:ext>
            </a:extLst>
          </p:cNvPr>
          <p:cNvGrpSpPr/>
          <p:nvPr/>
        </p:nvGrpSpPr>
        <p:grpSpPr>
          <a:xfrm>
            <a:off x="0" y="-15765"/>
            <a:ext cx="12192000" cy="6873765"/>
            <a:chOff x="0" y="-15765"/>
            <a:chExt cx="12192000" cy="6873765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6FD1877-D87A-4F40-93F0-F07538122A4F}"/>
                </a:ext>
              </a:extLst>
            </p:cNvPr>
            <p:cNvSpPr/>
            <p:nvPr/>
          </p:nvSpPr>
          <p:spPr>
            <a:xfrm>
              <a:off x="0" y="-15765"/>
              <a:ext cx="12192000" cy="6873765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1558CE-66C5-4B25-A620-3D40B17096F9}"/>
                </a:ext>
              </a:extLst>
            </p:cNvPr>
            <p:cNvSpPr txBox="1"/>
            <p:nvPr/>
          </p:nvSpPr>
          <p:spPr>
            <a:xfrm>
              <a:off x="4635062" y="346843"/>
              <a:ext cx="2427889" cy="10156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মূল্যায়ন</a:t>
              </a:r>
              <a:endParaRPr lang="en-US" sz="6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E59EA4-844E-47FD-9305-9841C0BB8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59" y="221122"/>
              <a:ext cx="3051895" cy="203051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C128AA-87EF-4D23-94CB-802C1A1833CA}"/>
              </a:ext>
            </a:extLst>
          </p:cNvPr>
          <p:cNvSpPr txBox="1"/>
          <p:nvPr/>
        </p:nvSpPr>
        <p:spPr>
          <a:xfrm>
            <a:off x="2065283" y="2822028"/>
            <a:ext cx="709448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উদ্ভিদতাত্ত্বিক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02B2B-932D-4730-B93D-8F6E1A2F6CA6}"/>
              </a:ext>
            </a:extLst>
          </p:cNvPr>
          <p:cNvSpPr txBox="1"/>
          <p:nvPr/>
        </p:nvSpPr>
        <p:spPr>
          <a:xfrm>
            <a:off x="2065283" y="4161855"/>
            <a:ext cx="204951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1A520-2D39-4318-A783-B974991D4C61}"/>
              </a:ext>
            </a:extLst>
          </p:cNvPr>
          <p:cNvSpPr txBox="1"/>
          <p:nvPr/>
        </p:nvSpPr>
        <p:spPr>
          <a:xfrm>
            <a:off x="7719850" y="5368731"/>
            <a:ext cx="182354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ঘ)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সরিষা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10209-A50E-4860-B707-825DE9A34724}"/>
              </a:ext>
            </a:extLst>
          </p:cNvPr>
          <p:cNvSpPr txBox="1"/>
          <p:nvPr/>
        </p:nvSpPr>
        <p:spPr>
          <a:xfrm>
            <a:off x="2144108" y="5378572"/>
            <a:ext cx="176048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পাট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DDB62-591F-4530-B6C6-C1EC178D0AF3}"/>
              </a:ext>
            </a:extLst>
          </p:cNvPr>
          <p:cNvSpPr txBox="1"/>
          <p:nvPr/>
        </p:nvSpPr>
        <p:spPr>
          <a:xfrm>
            <a:off x="7719850" y="4156934"/>
            <a:ext cx="160808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ভূট্টা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CFA4D8-E070-4991-8D83-CBD988D66A80}"/>
              </a:ext>
            </a:extLst>
          </p:cNvPr>
          <p:cNvGrpSpPr/>
          <p:nvPr/>
        </p:nvGrpSpPr>
        <p:grpSpPr>
          <a:xfrm>
            <a:off x="1671143" y="5368730"/>
            <a:ext cx="977462" cy="646331"/>
            <a:chOff x="1087821" y="4156934"/>
            <a:chExt cx="977462" cy="6463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B6989A-2FCF-439E-A696-2D2AA1AC9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7821" y="4480099"/>
              <a:ext cx="236482" cy="3231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D71840-4D13-4C66-A04C-D40360A9A0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4303" y="4156934"/>
              <a:ext cx="740980" cy="6463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2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629550-4900-4DA0-8EBF-B3887CA47693}"/>
              </a:ext>
            </a:extLst>
          </p:cNvPr>
          <p:cNvGrpSpPr/>
          <p:nvPr/>
        </p:nvGrpSpPr>
        <p:grpSpPr>
          <a:xfrm>
            <a:off x="347133" y="321733"/>
            <a:ext cx="11497733" cy="6214534"/>
            <a:chOff x="347133" y="321733"/>
            <a:chExt cx="11497733" cy="62145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F9072D-3845-4628-B405-E8EB98F9B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7" y="629161"/>
              <a:ext cx="10610624" cy="3781360"/>
            </a:xfrm>
            <a:prstGeom prst="rect">
              <a:avLst/>
            </a:prstGeom>
          </p:spPr>
        </p:pic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6340425-7999-4FD3-806E-2A2100CCE2FB}"/>
                </a:ext>
              </a:extLst>
            </p:cNvPr>
            <p:cNvSpPr/>
            <p:nvPr/>
          </p:nvSpPr>
          <p:spPr>
            <a:xfrm>
              <a:off x="347133" y="321733"/>
              <a:ext cx="11497733" cy="6214534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505E82-0DEF-471A-8B84-2D4410BD3A4B}"/>
                </a:ext>
              </a:extLst>
            </p:cNvPr>
            <p:cNvSpPr txBox="1"/>
            <p:nvPr/>
          </p:nvSpPr>
          <p:spPr>
            <a:xfrm>
              <a:off x="790687" y="629161"/>
              <a:ext cx="2958684" cy="9182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0FF22B-3254-49C2-A798-E7D0D6E76CCF}"/>
                </a:ext>
              </a:extLst>
            </p:cNvPr>
            <p:cNvSpPr txBox="1"/>
            <p:nvPr/>
          </p:nvSpPr>
          <p:spPr>
            <a:xfrm>
              <a:off x="790687" y="4757429"/>
              <a:ext cx="106106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১০টি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নামসহ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১টি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চার্ট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9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3C5098-B92C-403B-A094-749AAC8D5435}"/>
              </a:ext>
            </a:extLst>
          </p:cNvPr>
          <p:cNvGrpSpPr/>
          <p:nvPr/>
        </p:nvGrpSpPr>
        <p:grpSpPr>
          <a:xfrm>
            <a:off x="0" y="0"/>
            <a:ext cx="12192000" cy="6873765"/>
            <a:chOff x="0" y="0"/>
            <a:chExt cx="12192000" cy="6873765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0207BFB-89A9-40C8-B355-F5653E8F918D}"/>
                </a:ext>
              </a:extLst>
            </p:cNvPr>
            <p:cNvSpPr/>
            <p:nvPr/>
          </p:nvSpPr>
          <p:spPr>
            <a:xfrm>
              <a:off x="0" y="0"/>
              <a:ext cx="12192000" cy="6873765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57A29F-3DFB-45AD-AA75-5649B1522080}"/>
                </a:ext>
              </a:extLst>
            </p:cNvPr>
            <p:cNvSpPr txBox="1"/>
            <p:nvPr/>
          </p:nvSpPr>
          <p:spPr>
            <a:xfrm>
              <a:off x="1707931" y="630620"/>
              <a:ext cx="877613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সক্রিয়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থাকার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27B711-2384-4073-8182-22E7D57A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45" y="1623848"/>
              <a:ext cx="10830910" cy="4855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02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FC599E-52A2-4CAF-BCA3-AD22034F271A}"/>
              </a:ext>
            </a:extLst>
          </p:cNvPr>
          <p:cNvGrpSpPr/>
          <p:nvPr/>
        </p:nvGrpSpPr>
        <p:grpSpPr>
          <a:xfrm>
            <a:off x="147737" y="279984"/>
            <a:ext cx="11531600" cy="6298032"/>
            <a:chOff x="210800" y="279984"/>
            <a:chExt cx="11531600" cy="6298032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2E30CC7-F775-4003-A5B7-798F551CFC66}"/>
                </a:ext>
              </a:extLst>
            </p:cNvPr>
            <p:cNvSpPr/>
            <p:nvPr/>
          </p:nvSpPr>
          <p:spPr>
            <a:xfrm>
              <a:off x="210800" y="279984"/>
              <a:ext cx="11531600" cy="6298032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D1FFD0-F232-4406-8643-3A65595B6962}"/>
                </a:ext>
              </a:extLst>
            </p:cNvPr>
            <p:cNvGrpSpPr/>
            <p:nvPr/>
          </p:nvGrpSpPr>
          <p:grpSpPr>
            <a:xfrm>
              <a:off x="1604666" y="1913053"/>
              <a:ext cx="9424101" cy="3567922"/>
              <a:chOff x="1383948" y="2549378"/>
              <a:chExt cx="9424101" cy="3567922"/>
            </a:xfrm>
          </p:grpSpPr>
          <p:sp>
            <p:nvSpPr>
              <p:cNvPr id="4" name="Rectangle: Beveled 3">
                <a:extLst>
                  <a:ext uri="{FF2B5EF4-FFF2-40B4-BE49-F238E27FC236}">
                    <a16:creationId xmlns:a16="http://schemas.microsoft.com/office/drawing/2014/main" id="{96AA0E50-B04E-42CC-899F-DE67D6C97046}"/>
                  </a:ext>
                </a:extLst>
              </p:cNvPr>
              <p:cNvSpPr/>
              <p:nvPr/>
            </p:nvSpPr>
            <p:spPr>
              <a:xfrm>
                <a:off x="1383948" y="2549378"/>
                <a:ext cx="9424101" cy="3567922"/>
              </a:xfrm>
              <a:prstGeom prst="bevel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4F49C4-0FF1-4C30-8F79-81312F94F7FD}"/>
                  </a:ext>
                </a:extLst>
              </p:cNvPr>
              <p:cNvSpPr txBox="1"/>
              <p:nvPr/>
            </p:nvSpPr>
            <p:spPr>
              <a:xfrm>
                <a:off x="1871060" y="3022049"/>
                <a:ext cx="8449878" cy="26225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প্রশান্ত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আইডিয়াল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হাইস্কুল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ভাদৈ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হবিগঞ্জ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০১৭১১০৬৪৯৬৯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মেইলঃ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prosantaideal1976@gmail.com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F5D8BCC-F87D-47C7-A472-E8FFE49F9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867" y="3302096"/>
                <a:ext cx="1634595" cy="161686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1EC74E-FD8C-42BB-8BF9-12748183F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72" y="401048"/>
              <a:ext cx="1660261" cy="1512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67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A04285-710D-4D8B-99D0-CCE71FAFF363}"/>
              </a:ext>
            </a:extLst>
          </p:cNvPr>
          <p:cNvGrpSpPr/>
          <p:nvPr/>
        </p:nvGrpSpPr>
        <p:grpSpPr>
          <a:xfrm>
            <a:off x="355600" y="304800"/>
            <a:ext cx="11480800" cy="6248400"/>
            <a:chOff x="355600" y="304800"/>
            <a:chExt cx="11480800" cy="62484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97EF368-46CE-4334-9ECC-DA1A5CD90D5E}"/>
                </a:ext>
              </a:extLst>
            </p:cNvPr>
            <p:cNvSpPr/>
            <p:nvPr/>
          </p:nvSpPr>
          <p:spPr>
            <a:xfrm>
              <a:off x="355600" y="304800"/>
              <a:ext cx="11480800" cy="6248400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EC2B60-25C3-4665-B19D-81791BE1494F}"/>
                </a:ext>
              </a:extLst>
            </p:cNvPr>
            <p:cNvSpPr txBox="1"/>
            <p:nvPr/>
          </p:nvSpPr>
          <p:spPr>
            <a:xfrm>
              <a:off x="4088235" y="1229482"/>
              <a:ext cx="6725175" cy="37856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পাঠঃ8</a:t>
              </a:r>
            </a:p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৫০মিনিট</a:t>
              </a:r>
            </a:p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০6/০৯/২০২১ইং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D5A479-10F2-4E97-BDEC-702A9D4AB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944" y="1292192"/>
              <a:ext cx="2114933" cy="372294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009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C1D608-C856-4059-8AC3-00F1BDDED0BB}"/>
              </a:ext>
            </a:extLst>
          </p:cNvPr>
          <p:cNvGrpSpPr/>
          <p:nvPr/>
        </p:nvGrpSpPr>
        <p:grpSpPr>
          <a:xfrm>
            <a:off x="220717" y="299544"/>
            <a:ext cx="11750565" cy="6448097"/>
            <a:chOff x="220717" y="299544"/>
            <a:chExt cx="11750565" cy="64480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2005DCB-A702-475B-9C4C-06450C5AE027}"/>
                </a:ext>
              </a:extLst>
            </p:cNvPr>
            <p:cNvGrpSpPr/>
            <p:nvPr/>
          </p:nvGrpSpPr>
          <p:grpSpPr>
            <a:xfrm>
              <a:off x="220717" y="299544"/>
              <a:ext cx="11750565" cy="6448097"/>
              <a:chOff x="0" y="0"/>
              <a:chExt cx="12192000" cy="655331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15BF8154-138B-447D-B654-D308A58077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553310"/>
              </a:xfrm>
              <a:prstGeom prst="frame">
                <a:avLst>
                  <a:gd name="adj1" fmla="val 1032"/>
                </a:avLst>
              </a:prstGeom>
              <a:gradFill flip="none" rotWithShape="1">
                <a:gsLst>
                  <a:gs pos="0">
                    <a:srgbClr val="00B050"/>
                  </a:gs>
                  <a:gs pos="50000">
                    <a:srgbClr val="C00000"/>
                  </a:gs>
                  <a:gs pos="100000">
                    <a:srgbClr val="0070C0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FAB41E-0B77-4756-8201-649EA4741550}"/>
                  </a:ext>
                </a:extLst>
              </p:cNvPr>
              <p:cNvSpPr txBox="1"/>
              <p:nvPr/>
            </p:nvSpPr>
            <p:spPr>
              <a:xfrm>
                <a:off x="2183524" y="414479"/>
                <a:ext cx="77724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ছবিটি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চিন্তা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034F16-F142-4481-A241-5CB1665D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043" y="1659955"/>
              <a:ext cx="10279913" cy="4630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37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0753D1-76A7-4089-9CB9-AEECAF10CC76}"/>
              </a:ext>
            </a:extLst>
          </p:cNvPr>
          <p:cNvGrpSpPr/>
          <p:nvPr/>
        </p:nvGrpSpPr>
        <p:grpSpPr>
          <a:xfrm>
            <a:off x="321733" y="246117"/>
            <a:ext cx="11548533" cy="6365765"/>
            <a:chOff x="321733" y="246117"/>
            <a:chExt cx="11548533" cy="6365765"/>
          </a:xfrm>
        </p:grpSpPr>
        <p:sp>
          <p:nvSpPr>
            <p:cNvPr id="6" name="Flowchart: Preparation 5">
              <a:extLst>
                <a:ext uri="{FF2B5EF4-FFF2-40B4-BE49-F238E27FC236}">
                  <a16:creationId xmlns:a16="http://schemas.microsoft.com/office/drawing/2014/main" id="{BD2B4F0C-46EB-471B-8683-0BBADD70ECB7}"/>
                </a:ext>
              </a:extLst>
            </p:cNvPr>
            <p:cNvSpPr/>
            <p:nvPr/>
          </p:nvSpPr>
          <p:spPr>
            <a:xfrm>
              <a:off x="1523999" y="2093310"/>
              <a:ext cx="8805333" cy="21844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FAD7321-8180-43B4-B2FD-0BBFE272E465}"/>
                </a:ext>
              </a:extLst>
            </p:cNvPr>
            <p:cNvSpPr/>
            <p:nvPr/>
          </p:nvSpPr>
          <p:spPr>
            <a:xfrm>
              <a:off x="321733" y="246117"/>
              <a:ext cx="11548533" cy="6365765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05DC14-B12A-42CF-AB6B-434C8043DED4}"/>
                </a:ext>
              </a:extLst>
            </p:cNvPr>
            <p:cNvSpPr txBox="1"/>
            <p:nvPr/>
          </p:nvSpPr>
          <p:spPr>
            <a:xfrm>
              <a:off x="2669043" y="2400680"/>
              <a:ext cx="62314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9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9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বৈশিষ্ট্য</a:t>
              </a:r>
              <a:endParaRPr lang="en-US" sz="9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43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2C609E-7D0B-4270-A29F-F788D22E6958}"/>
              </a:ext>
            </a:extLst>
          </p:cNvPr>
          <p:cNvGrpSpPr/>
          <p:nvPr/>
        </p:nvGrpSpPr>
        <p:grpSpPr>
          <a:xfrm>
            <a:off x="128751" y="161742"/>
            <a:ext cx="11430000" cy="6282267"/>
            <a:chOff x="0" y="0"/>
            <a:chExt cx="12192000" cy="6873765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ADFE2F7-4038-4287-B29B-92D2C1BCE747}"/>
                </a:ext>
              </a:extLst>
            </p:cNvPr>
            <p:cNvSpPr/>
            <p:nvPr/>
          </p:nvSpPr>
          <p:spPr>
            <a:xfrm>
              <a:off x="0" y="0"/>
              <a:ext cx="12192000" cy="6873765"/>
            </a:xfrm>
            <a:prstGeom prst="frame">
              <a:avLst>
                <a:gd name="adj1" fmla="val 1032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rgbClr val="0070C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4E6ACA-32C4-4F93-94C5-B1C1844FC74E}"/>
                </a:ext>
              </a:extLst>
            </p:cNvPr>
            <p:cNvSpPr txBox="1"/>
            <p:nvPr/>
          </p:nvSpPr>
          <p:spPr>
            <a:xfrm>
              <a:off x="967574" y="3287975"/>
              <a:ext cx="10762593" cy="252566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………………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গুনাবলী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F3CDF6-D1D5-4891-AD7E-54B90D307A9F}"/>
                </a:ext>
              </a:extLst>
            </p:cNvPr>
            <p:cNvSpPr txBox="1"/>
            <p:nvPr/>
          </p:nvSpPr>
          <p:spPr>
            <a:xfrm>
              <a:off x="3774849" y="1028349"/>
              <a:ext cx="4020207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73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AB5250-33BD-4CF6-904B-D69DC4E5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76545"/>
              </p:ext>
            </p:extLst>
          </p:nvPr>
        </p:nvGraphicFramePr>
        <p:xfrm>
          <a:off x="440121" y="842299"/>
          <a:ext cx="11211910" cy="546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9939">
                  <a:extLst>
                    <a:ext uri="{9D8B030D-6E8A-4147-A177-3AD203B41FA5}">
                      <a16:colId xmlns:a16="http://schemas.microsoft.com/office/drawing/2014/main" val="1231614111"/>
                    </a:ext>
                  </a:extLst>
                </a:gridCol>
                <a:gridCol w="1916566">
                  <a:extLst>
                    <a:ext uri="{9D8B030D-6E8A-4147-A177-3AD203B41FA5}">
                      <a16:colId xmlns:a16="http://schemas.microsoft.com/office/drawing/2014/main" val="2130000774"/>
                    </a:ext>
                  </a:extLst>
                </a:gridCol>
                <a:gridCol w="4408101">
                  <a:extLst>
                    <a:ext uri="{9D8B030D-6E8A-4147-A177-3AD203B41FA5}">
                      <a16:colId xmlns:a16="http://schemas.microsoft.com/office/drawing/2014/main" val="245594979"/>
                    </a:ext>
                  </a:extLst>
                </a:gridCol>
                <a:gridCol w="1245768">
                  <a:extLst>
                    <a:ext uri="{9D8B030D-6E8A-4147-A177-3AD203B41FA5}">
                      <a16:colId xmlns:a16="http://schemas.microsoft.com/office/drawing/2014/main" val="308939080"/>
                    </a:ext>
                  </a:extLst>
                </a:gridCol>
                <a:gridCol w="2491536">
                  <a:extLst>
                    <a:ext uri="{9D8B030D-6E8A-4147-A177-3AD203B41FA5}">
                      <a16:colId xmlns:a16="http://schemas.microsoft.com/office/drawing/2014/main" val="1280135525"/>
                    </a:ext>
                  </a:extLst>
                </a:gridCol>
              </a:tblGrid>
              <a:tr h="675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ক্রম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ধাপ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উপস্থাপনা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সময়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উপকরণ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26107"/>
                  </a:ext>
                </a:extLst>
              </a:tr>
              <a:tr h="632361">
                <a:tc>
                  <a:txBody>
                    <a:bodyPr/>
                    <a:lstStyle/>
                    <a:p>
                      <a:r>
                        <a:rPr lang="en-US" dirty="0"/>
                        <a:t>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প্রস্তুতি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শুভেচ্ছা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বিনিময়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শ্রেণি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বিন্যাস,রোল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কল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৩মিনিট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বই,মার্কার,ডাষ্টার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08288"/>
                  </a:ext>
                </a:extLst>
              </a:tr>
              <a:tr h="632068">
                <a:tc>
                  <a:txBody>
                    <a:bodyPr/>
                    <a:lstStyle/>
                    <a:p>
                      <a:r>
                        <a:rPr lang="en-US" dirty="0"/>
                        <a:t>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শিখনফল-১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পূর্বের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ক্লাস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যাচাই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আলোচনা</a:t>
                      </a:r>
                      <a:r>
                        <a:rPr lang="en-US" sz="2000" dirty="0"/>
                        <a:t>,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৫মিনিট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82161"/>
                  </a:ext>
                </a:extLst>
              </a:tr>
              <a:tr h="682845">
                <a:tc>
                  <a:txBody>
                    <a:bodyPr/>
                    <a:lstStyle/>
                    <a:p>
                      <a:r>
                        <a:rPr lang="en-US" dirty="0"/>
                        <a:t>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শিখনফল-২ 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আলোচনা,চার্টপ্রদর্শন,একক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কাজ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১০মিনিট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63727"/>
                  </a:ext>
                </a:extLst>
              </a:tr>
              <a:tr h="632361">
                <a:tc>
                  <a:txBody>
                    <a:bodyPr/>
                    <a:lstStyle/>
                    <a:p>
                      <a:r>
                        <a:rPr lang="en-US" dirty="0"/>
                        <a:t>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শিখনফল-৩ 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আলোচনা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প্রদর্শন,দলিয়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কাজ</a:t>
                      </a:r>
                      <a:r>
                        <a:rPr lang="en-US" sz="2000" dirty="0"/>
                        <a:t>।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১৫মিনিট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22096"/>
                  </a:ext>
                </a:extLst>
              </a:tr>
              <a:tr h="632068">
                <a:tc>
                  <a:txBody>
                    <a:bodyPr/>
                    <a:lstStyle/>
                    <a:p>
                      <a:r>
                        <a:rPr lang="en-US" dirty="0"/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মূল্যায়ন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সৃজন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শীল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প্রশ্ন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তৈরীর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মাধ্যমে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১২মিনিট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40180"/>
                  </a:ext>
                </a:extLst>
              </a:tr>
              <a:tr h="632361">
                <a:tc>
                  <a:txBody>
                    <a:bodyPr/>
                    <a:lstStyle/>
                    <a:p>
                      <a:r>
                        <a:rPr lang="en-US" dirty="0"/>
                        <a:t>৬)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বাড়ির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কাজ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নতুন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প্রশ্ন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তৈরীর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মাধ্যমে</a:t>
                      </a:r>
                      <a:r>
                        <a:rPr lang="en-US" sz="2000" dirty="0"/>
                        <a:t>।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৩মিনিট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375599"/>
                  </a:ext>
                </a:extLst>
              </a:tr>
              <a:tr h="632361">
                <a:tc>
                  <a:txBody>
                    <a:bodyPr/>
                    <a:lstStyle/>
                    <a:p>
                      <a:r>
                        <a:rPr lang="en-US" dirty="0"/>
                        <a:t>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সমাপ্তি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সকল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কে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ধন্যবাদ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জানিয়ে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২মিনিট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28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02F98D-A2AD-4167-8F5B-2CF8C5BD75AC}"/>
              </a:ext>
            </a:extLst>
          </p:cNvPr>
          <p:cNvSpPr txBox="1"/>
          <p:nvPr/>
        </p:nvSpPr>
        <p:spPr>
          <a:xfrm>
            <a:off x="4351866" y="186267"/>
            <a:ext cx="27262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B669B-6259-4116-9CB4-2164BC0568EA}"/>
              </a:ext>
            </a:extLst>
          </p:cNvPr>
          <p:cNvSpPr txBox="1"/>
          <p:nvPr/>
        </p:nvSpPr>
        <p:spPr>
          <a:xfrm>
            <a:off x="646387" y="614855"/>
            <a:ext cx="110043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বীজঃ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উদ্ভিদের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নিষিক্ত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পরিপক্ক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ডিম্বক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উদ্ভিদের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বংশবিস্তারের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মাধ্যাম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ব্যবহ্রত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CA8BA9-F7AC-426E-8FCF-F5EF8CC63A6B}"/>
              </a:ext>
            </a:extLst>
          </p:cNvPr>
          <p:cNvGrpSpPr/>
          <p:nvPr/>
        </p:nvGrpSpPr>
        <p:grpSpPr>
          <a:xfrm>
            <a:off x="414639" y="2058395"/>
            <a:ext cx="4525353" cy="1990725"/>
            <a:chOff x="414639" y="2058395"/>
            <a:chExt cx="4525353" cy="19907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FFB3BE-63A1-4A1F-A636-99FB0337C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82" y="2058395"/>
              <a:ext cx="2110710" cy="19907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7FA685-5AB8-4E8D-8D3C-263703BA613E}"/>
                </a:ext>
              </a:extLst>
            </p:cNvPr>
            <p:cNvSpPr txBox="1"/>
            <p:nvPr/>
          </p:nvSpPr>
          <p:spPr>
            <a:xfrm>
              <a:off x="414639" y="2560601"/>
              <a:ext cx="178057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মাষকালাই</a:t>
              </a:r>
              <a:r>
                <a:rPr lang="en-US" dirty="0"/>
                <a:t> </a:t>
              </a:r>
              <a:r>
                <a:rPr lang="en-US" dirty="0" err="1"/>
                <a:t>বীজ</a:t>
              </a:r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0A4AA31-FFF3-4F14-9B25-792185229DD2}"/>
                </a:ext>
              </a:extLst>
            </p:cNvPr>
            <p:cNvSpPr/>
            <p:nvPr/>
          </p:nvSpPr>
          <p:spPr>
            <a:xfrm>
              <a:off x="2280078" y="2690685"/>
              <a:ext cx="447358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FD7A70-42FC-4DEE-8BBC-7C4AB1229D10}"/>
              </a:ext>
            </a:extLst>
          </p:cNvPr>
          <p:cNvGrpSpPr/>
          <p:nvPr/>
        </p:nvGrpSpPr>
        <p:grpSpPr>
          <a:xfrm>
            <a:off x="6704017" y="4638183"/>
            <a:ext cx="4521031" cy="1818336"/>
            <a:chOff x="6704017" y="4638183"/>
            <a:chExt cx="4521031" cy="18183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EDB149-B475-482C-AD8C-D12A6763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4638183"/>
              <a:ext cx="2081048" cy="181833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98FC3A-90E0-49F8-83FB-779C74602D95}"/>
                </a:ext>
              </a:extLst>
            </p:cNvPr>
            <p:cNvSpPr txBox="1"/>
            <p:nvPr/>
          </p:nvSpPr>
          <p:spPr>
            <a:xfrm>
              <a:off x="6704017" y="5255998"/>
              <a:ext cx="178057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বাদাম</a:t>
              </a:r>
              <a:r>
                <a:rPr lang="en-US" dirty="0"/>
                <a:t> </a:t>
              </a:r>
              <a:r>
                <a:rPr lang="en-US" dirty="0" err="1"/>
                <a:t>বীজ</a:t>
              </a:r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464D9F5-6438-4678-B765-5F0601ECE516}"/>
                </a:ext>
              </a:extLst>
            </p:cNvPr>
            <p:cNvSpPr/>
            <p:nvPr/>
          </p:nvSpPr>
          <p:spPr>
            <a:xfrm flipV="1">
              <a:off x="8556127" y="5348331"/>
              <a:ext cx="447358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0ED165-93D9-476B-BF75-253042FDEA6D}"/>
              </a:ext>
            </a:extLst>
          </p:cNvPr>
          <p:cNvGrpSpPr/>
          <p:nvPr/>
        </p:nvGrpSpPr>
        <p:grpSpPr>
          <a:xfrm>
            <a:off x="452210" y="4638183"/>
            <a:ext cx="4235449" cy="1604962"/>
            <a:chOff x="452210" y="4638183"/>
            <a:chExt cx="4235449" cy="16049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4EAB48-C1E7-4F89-B31C-DCADC7002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82" y="4638183"/>
              <a:ext cx="1858377" cy="160496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D3337F-18E4-4E1F-9798-48C6415B6E29}"/>
                </a:ext>
              </a:extLst>
            </p:cNvPr>
            <p:cNvSpPr txBox="1"/>
            <p:nvPr/>
          </p:nvSpPr>
          <p:spPr>
            <a:xfrm>
              <a:off x="452210" y="5255998"/>
              <a:ext cx="1780570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সয়াবিন</a:t>
              </a:r>
              <a:r>
                <a:rPr lang="en-US" dirty="0"/>
                <a:t> </a:t>
              </a:r>
              <a:r>
                <a:rPr lang="en-US" dirty="0" err="1"/>
                <a:t>বীজ</a:t>
              </a:r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4D2914E-661F-4A95-8BB3-A151E5678A2D}"/>
                </a:ext>
              </a:extLst>
            </p:cNvPr>
            <p:cNvSpPr/>
            <p:nvPr/>
          </p:nvSpPr>
          <p:spPr>
            <a:xfrm>
              <a:off x="2289805" y="5362685"/>
              <a:ext cx="447358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57AAB3-610E-4BC8-85DA-8D3868357F72}"/>
              </a:ext>
            </a:extLst>
          </p:cNvPr>
          <p:cNvGrpSpPr/>
          <p:nvPr/>
        </p:nvGrpSpPr>
        <p:grpSpPr>
          <a:xfrm>
            <a:off x="6704017" y="2058395"/>
            <a:ext cx="4183059" cy="1743076"/>
            <a:chOff x="6704017" y="2058395"/>
            <a:chExt cx="4183059" cy="1743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12C77-CF6C-4E92-ACEB-B179AE8F6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2058395"/>
              <a:ext cx="1743076" cy="174307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497969-5A49-4B17-BDA1-0156797665C4}"/>
                </a:ext>
              </a:extLst>
            </p:cNvPr>
            <p:cNvSpPr txBox="1"/>
            <p:nvPr/>
          </p:nvSpPr>
          <p:spPr>
            <a:xfrm>
              <a:off x="6704017" y="2506019"/>
              <a:ext cx="178057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ঢেঁড়স</a:t>
              </a:r>
              <a:r>
                <a:rPr lang="en-US" dirty="0"/>
                <a:t> </a:t>
              </a:r>
              <a:r>
                <a:rPr lang="en-US" dirty="0" err="1"/>
                <a:t>বীজ</a:t>
              </a:r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92E1BE8-BB33-4521-A4C6-6E50524A9384}"/>
                </a:ext>
              </a:extLst>
            </p:cNvPr>
            <p:cNvSpPr/>
            <p:nvPr/>
          </p:nvSpPr>
          <p:spPr>
            <a:xfrm>
              <a:off x="8594949" y="2575108"/>
              <a:ext cx="447358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1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196F246-6CF0-4CA6-BF88-A072CC66A3E5}"/>
              </a:ext>
            </a:extLst>
          </p:cNvPr>
          <p:cNvGrpSpPr/>
          <p:nvPr/>
        </p:nvGrpSpPr>
        <p:grpSpPr>
          <a:xfrm>
            <a:off x="110359" y="258652"/>
            <a:ext cx="11761075" cy="6457458"/>
            <a:chOff x="110359" y="258652"/>
            <a:chExt cx="11761075" cy="645745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42839A-A181-44AD-9683-9A7D3AA60537}"/>
                </a:ext>
              </a:extLst>
            </p:cNvPr>
            <p:cNvSpPr txBox="1"/>
            <p:nvPr/>
          </p:nvSpPr>
          <p:spPr>
            <a:xfrm>
              <a:off x="2979683" y="520262"/>
              <a:ext cx="6653048" cy="110799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ভালো</a:t>
              </a:r>
              <a:r>
                <a:rPr lang="en-US" sz="6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6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বৈশিষ্ট্য</a:t>
              </a:r>
              <a:endParaRPr lang="en-US" sz="6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1314AB-E7EA-4113-B073-5CBEDF11F7D4}"/>
                </a:ext>
              </a:extLst>
            </p:cNvPr>
            <p:cNvSpPr txBox="1"/>
            <p:nvPr/>
          </p:nvSpPr>
          <p:spPr>
            <a:xfrm>
              <a:off x="4997672" y="6076128"/>
              <a:ext cx="1713185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আর্দ্রতা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8FEEF3-7CD2-47B4-8321-848A3F7C78EC}"/>
                </a:ext>
              </a:extLst>
            </p:cNvPr>
            <p:cNvSpPr txBox="1"/>
            <p:nvPr/>
          </p:nvSpPr>
          <p:spPr>
            <a:xfrm>
              <a:off x="7517531" y="4254819"/>
              <a:ext cx="1744717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জাত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বিশুদ্ধতা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F53EFA-DA56-40FD-AF10-02BC8131060B}"/>
                </a:ext>
              </a:extLst>
            </p:cNvPr>
            <p:cNvSpPr txBox="1"/>
            <p:nvPr/>
          </p:nvSpPr>
          <p:spPr>
            <a:xfrm>
              <a:off x="6461240" y="3628572"/>
              <a:ext cx="2112583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গজানোর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ক্ষমতা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07FB92-F0C0-474F-9CE3-6F27D90BACF2}"/>
                </a:ext>
              </a:extLst>
            </p:cNvPr>
            <p:cNvSpPr txBox="1"/>
            <p:nvPr/>
          </p:nvSpPr>
          <p:spPr>
            <a:xfrm>
              <a:off x="2822028" y="3626107"/>
              <a:ext cx="2233447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বিশুদ্ধতা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6EBA3F-A009-4577-8F33-F17512D7F0F7}"/>
                </a:ext>
              </a:extLst>
            </p:cNvPr>
            <p:cNvSpPr txBox="1"/>
            <p:nvPr/>
          </p:nvSpPr>
          <p:spPr>
            <a:xfrm>
              <a:off x="4414349" y="3010040"/>
              <a:ext cx="291136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জীবনীশক্তি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তেজ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98992E-D8C9-47DE-92E6-6F022C68F1F3}"/>
                </a:ext>
              </a:extLst>
            </p:cNvPr>
            <p:cNvSpPr txBox="1"/>
            <p:nvPr/>
          </p:nvSpPr>
          <p:spPr>
            <a:xfrm>
              <a:off x="2325409" y="4254819"/>
              <a:ext cx="1613342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বর্ণ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67E91A-8472-4F87-A9A2-79DEFDFDAC1C}"/>
                </a:ext>
              </a:extLst>
            </p:cNvPr>
            <p:cNvSpPr txBox="1"/>
            <p:nvPr/>
          </p:nvSpPr>
          <p:spPr>
            <a:xfrm>
              <a:off x="1119353" y="2083060"/>
              <a:ext cx="9065172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নিম্নলিখিত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বৈশিষ্ট্যের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উপর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ভালো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বীজের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গুনাগুন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নির্ভর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করে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46BA84-C18D-4C67-B1B2-F6551E012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49" y="516197"/>
              <a:ext cx="2380379" cy="11120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9F0B29-337B-4079-8192-10FEE92C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515" y="4254819"/>
              <a:ext cx="1613342" cy="1613342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E46DEB0B-D083-4B6F-B036-6311A0F17B16}"/>
                </a:ext>
              </a:extLst>
            </p:cNvPr>
            <p:cNvSpPr/>
            <p:nvPr/>
          </p:nvSpPr>
          <p:spPr>
            <a:xfrm>
              <a:off x="110359" y="258652"/>
              <a:ext cx="11761075" cy="6457458"/>
            </a:xfrm>
            <a:prstGeom prst="frame">
              <a:avLst>
                <a:gd name="adj1" fmla="val 99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375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prosanta das</dc:creator>
  <cp:lastModifiedBy>prosanta das</cp:lastModifiedBy>
  <cp:revision>9</cp:revision>
  <dcterms:created xsi:type="dcterms:W3CDTF">2021-09-05T14:42:40Z</dcterms:created>
  <dcterms:modified xsi:type="dcterms:W3CDTF">2021-09-07T15:45:24Z</dcterms:modified>
</cp:coreProperties>
</file>