
<file path=[Content_Types].xml><?xml version="1.0" encoding="utf-8"?>
<Types xmlns="http://schemas.openxmlformats.org/package/2006/content-types">
  <Default Extension="jfif" ContentType="image/jpeg"/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9" r:id="rId5"/>
    <p:sldId id="260" r:id="rId6"/>
    <p:sldId id="258" r:id="rId7"/>
    <p:sldId id="267" r:id="rId8"/>
    <p:sldId id="274" r:id="rId9"/>
    <p:sldId id="261" r:id="rId10"/>
    <p:sldId id="262" r:id="rId11"/>
    <p:sldId id="268" r:id="rId12"/>
    <p:sldId id="271" r:id="rId13"/>
    <p:sldId id="275" r:id="rId14"/>
    <p:sldId id="265" r:id="rId15"/>
    <p:sldId id="277" r:id="rId16"/>
    <p:sldId id="272" r:id="rId17"/>
    <p:sldId id="278" r:id="rId18"/>
    <p:sldId id="266" r:id="rId19"/>
    <p:sldId id="273" r:id="rId20"/>
  </p:sldIdLst>
  <p:sldSz cx="11887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047539"/>
            <a:ext cx="8915400" cy="2228427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361902"/>
            <a:ext cx="8915400" cy="1545378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5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3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40783"/>
            <a:ext cx="2563178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40783"/>
            <a:ext cx="7540943" cy="54243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2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1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595756"/>
            <a:ext cx="10252710" cy="2662555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283499"/>
            <a:ext cx="10252710" cy="1400175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5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703917"/>
            <a:ext cx="505206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703917"/>
            <a:ext cx="505206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5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40784"/>
            <a:ext cx="10252710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569085"/>
            <a:ext cx="5028842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338070"/>
            <a:ext cx="5028842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569085"/>
            <a:ext cx="5053608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338070"/>
            <a:ext cx="5053608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8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3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60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21597"/>
            <a:ext cx="6017895" cy="4548717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0"/>
            <a:ext cx="3833931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21597"/>
            <a:ext cx="6017895" cy="4548717"/>
          </a:xfr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0"/>
            <a:ext cx="3833931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3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40784"/>
            <a:ext cx="1025271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703917"/>
            <a:ext cx="1025271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5932594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5932594"/>
            <a:ext cx="401193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5932594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B86D029-028C-43BE-BE97-71F2BD7D50D2}"/>
              </a:ext>
            </a:extLst>
          </p:cNvPr>
          <p:cNvSpPr/>
          <p:nvPr userDrawn="1"/>
        </p:nvSpPr>
        <p:spPr>
          <a:xfrm>
            <a:off x="0" y="0"/>
            <a:ext cx="11887200" cy="6400800"/>
          </a:xfrm>
          <a:prstGeom prst="frame">
            <a:avLst>
              <a:gd name="adj1" fmla="val 259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9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fif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B87B91E-3D27-4C94-B9C1-F19E21A6E2F3}"/>
              </a:ext>
            </a:extLst>
          </p:cNvPr>
          <p:cNvGrpSpPr/>
          <p:nvPr/>
        </p:nvGrpSpPr>
        <p:grpSpPr>
          <a:xfrm>
            <a:off x="191730" y="176977"/>
            <a:ext cx="5914104" cy="5958351"/>
            <a:chOff x="191730" y="206475"/>
            <a:chExt cx="5633883" cy="59583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034AB2-AAB2-462A-951A-0ABBF3258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4" t="2000" r="14224"/>
            <a:stretch/>
          </p:blipFill>
          <p:spPr>
            <a:xfrm>
              <a:off x="191730" y="206477"/>
              <a:ext cx="2713704" cy="595834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EE079A2-4C73-4A07-AAB2-87A67DE18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4" t="2000" r="14224"/>
            <a:stretch/>
          </p:blipFill>
          <p:spPr>
            <a:xfrm>
              <a:off x="2787447" y="206475"/>
              <a:ext cx="3038166" cy="595834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5322DA-C84F-4FA2-A9F6-6D85A757695C}"/>
              </a:ext>
            </a:extLst>
          </p:cNvPr>
          <p:cNvGrpSpPr/>
          <p:nvPr/>
        </p:nvGrpSpPr>
        <p:grpSpPr>
          <a:xfrm>
            <a:off x="6105834" y="176977"/>
            <a:ext cx="5589636" cy="5987847"/>
            <a:chOff x="5825613" y="191726"/>
            <a:chExt cx="5869857" cy="59878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405682-D24C-4903-B75A-E0A355DEF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4" t="2000" r="14224"/>
            <a:stretch/>
          </p:blipFill>
          <p:spPr>
            <a:xfrm>
              <a:off x="5825613" y="191726"/>
              <a:ext cx="3038166" cy="595834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5B898D-FA2B-4B0F-A49F-024C4C3836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4" t="2000" r="14224"/>
            <a:stretch/>
          </p:blipFill>
          <p:spPr>
            <a:xfrm>
              <a:off x="8863779" y="221224"/>
              <a:ext cx="2831691" cy="5958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63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299AAB-740D-444E-9363-F5D24DAA4AA1}"/>
              </a:ext>
            </a:extLst>
          </p:cNvPr>
          <p:cNvSpPr txBox="1"/>
          <p:nvPr/>
        </p:nvSpPr>
        <p:spPr>
          <a:xfrm>
            <a:off x="504880" y="928743"/>
            <a:ext cx="10571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দেখানো ছকের মতো খাতায় একটি ছক তৈরি কর এবং ছকটি পূরণ কর-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CBDA6-1C97-45EC-9F25-C797E1FAB47D}"/>
              </a:ext>
            </a:extLst>
          </p:cNvPr>
          <p:cNvGrpSpPr/>
          <p:nvPr/>
        </p:nvGrpSpPr>
        <p:grpSpPr>
          <a:xfrm>
            <a:off x="4608967" y="247363"/>
            <a:ext cx="3342287" cy="781257"/>
            <a:chOff x="4246110" y="250677"/>
            <a:chExt cx="2974812" cy="7812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967709-9AB5-40B2-A767-5EC6DD98E8AE}"/>
                </a:ext>
              </a:extLst>
            </p:cNvPr>
            <p:cNvSpPr txBox="1"/>
            <p:nvPr/>
          </p:nvSpPr>
          <p:spPr>
            <a:xfrm>
              <a:off x="4377487" y="262493"/>
              <a:ext cx="284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ADA551F-0673-4A96-BF3C-3DAE050F3670}"/>
                </a:ext>
              </a:extLst>
            </p:cNvPr>
            <p:cNvSpPr/>
            <p:nvPr/>
          </p:nvSpPr>
          <p:spPr>
            <a:xfrm>
              <a:off x="4246110" y="250677"/>
              <a:ext cx="2459489" cy="711200"/>
            </a:xfrm>
            <a:prstGeom prst="roundRect">
              <a:avLst>
                <a:gd name="adj" fmla="val 43198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12FA69E-C7AC-4F54-BB45-D84E2CFB0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846774"/>
              </p:ext>
            </p:extLst>
          </p:nvPr>
        </p:nvGraphicFramePr>
        <p:xfrm>
          <a:off x="1461573" y="3332710"/>
          <a:ext cx="8657772" cy="2595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8886">
                  <a:extLst>
                    <a:ext uri="{9D8B030D-6E8A-4147-A177-3AD203B41FA5}">
                      <a16:colId xmlns:a16="http://schemas.microsoft.com/office/drawing/2014/main" val="1468921759"/>
                    </a:ext>
                  </a:extLst>
                </a:gridCol>
                <a:gridCol w="4328886">
                  <a:extLst>
                    <a:ext uri="{9D8B030D-6E8A-4147-A177-3AD203B41FA5}">
                      <a16:colId xmlns:a16="http://schemas.microsoft.com/office/drawing/2014/main" val="3633843895"/>
                    </a:ext>
                  </a:extLst>
                </a:gridCol>
              </a:tblGrid>
              <a:tr h="840866"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উদ্ভিজ্জ খাদ্য 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প্রাণিজ খাদ্য 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667275"/>
                  </a:ext>
                </a:extLst>
              </a:tr>
              <a:tr h="1754423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9871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6FD213-A6AF-4BD7-A67B-7B35FD64DFB1}"/>
              </a:ext>
            </a:extLst>
          </p:cNvPr>
          <p:cNvSpPr txBox="1"/>
          <p:nvPr/>
        </p:nvSpPr>
        <p:spPr>
          <a:xfrm>
            <a:off x="1461573" y="2610502"/>
            <a:ext cx="865777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খাদ্য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3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F5FD44-2299-4BE3-BE50-50547E033935}"/>
              </a:ext>
            </a:extLst>
          </p:cNvPr>
          <p:cNvGrpSpPr/>
          <p:nvPr/>
        </p:nvGrpSpPr>
        <p:grpSpPr>
          <a:xfrm>
            <a:off x="4814504" y="682558"/>
            <a:ext cx="5193173" cy="5364809"/>
            <a:chOff x="2426486" y="842768"/>
            <a:chExt cx="5199082" cy="56026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A9B68D7-8BD9-47CB-8B18-FA8D2AA5C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323" y="859227"/>
              <a:ext cx="4387245" cy="556974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4F58E4-D823-4784-9AB5-9DEAD85088C9}"/>
                </a:ext>
              </a:extLst>
            </p:cNvPr>
            <p:cNvSpPr/>
            <p:nvPr/>
          </p:nvSpPr>
          <p:spPr>
            <a:xfrm rot="1244476">
              <a:off x="2584773" y="1685680"/>
              <a:ext cx="2369174" cy="892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D6AD6B-DDC9-4A4B-9619-BF65B0179FEF}"/>
                </a:ext>
              </a:extLst>
            </p:cNvPr>
            <p:cNvSpPr/>
            <p:nvPr/>
          </p:nvSpPr>
          <p:spPr>
            <a:xfrm>
              <a:off x="4928954" y="842768"/>
              <a:ext cx="2369174" cy="1064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76F62B-EB20-4DEE-97FF-40A2FB9CF6B4}"/>
                </a:ext>
              </a:extLst>
            </p:cNvPr>
            <p:cNvSpPr/>
            <p:nvPr/>
          </p:nvSpPr>
          <p:spPr>
            <a:xfrm>
              <a:off x="2426486" y="3152924"/>
              <a:ext cx="2369174" cy="767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61BCB6-723B-42AB-90B7-3FE13402FB08}"/>
                </a:ext>
              </a:extLst>
            </p:cNvPr>
            <p:cNvSpPr/>
            <p:nvPr/>
          </p:nvSpPr>
          <p:spPr>
            <a:xfrm>
              <a:off x="2893687" y="5678078"/>
              <a:ext cx="2369174" cy="767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122DDC-BEEC-434D-B2E1-A0744989C89F}"/>
                </a:ext>
              </a:extLst>
            </p:cNvPr>
            <p:cNvSpPr/>
            <p:nvPr/>
          </p:nvSpPr>
          <p:spPr>
            <a:xfrm rot="1756886">
              <a:off x="3046706" y="893819"/>
              <a:ext cx="2369174" cy="1064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00F1F0F-E770-440F-BC9F-A49E480E7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04" y="182006"/>
            <a:ext cx="1353676" cy="1353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4DA0A-D908-4907-AD2A-DB8FFF6CB3C3}"/>
              </a:ext>
            </a:extLst>
          </p:cNvPr>
          <p:cNvSpPr txBox="1"/>
          <p:nvPr/>
        </p:nvSpPr>
        <p:spPr>
          <a:xfrm>
            <a:off x="2902472" y="2439713"/>
            <a:ext cx="29225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9D332-BF9E-4878-887C-90EFD7C9C9DA}"/>
              </a:ext>
            </a:extLst>
          </p:cNvPr>
          <p:cNvSpPr txBox="1"/>
          <p:nvPr/>
        </p:nvSpPr>
        <p:spPr>
          <a:xfrm>
            <a:off x="7458042" y="353433"/>
            <a:ext cx="21846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09C71C-1565-4D41-B59C-1C2D0BAC4FC7}"/>
              </a:ext>
            </a:extLst>
          </p:cNvPr>
          <p:cNvSpPr txBox="1"/>
          <p:nvPr/>
        </p:nvSpPr>
        <p:spPr>
          <a:xfrm>
            <a:off x="6772361" y="5326710"/>
            <a:ext cx="9339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9B9B7D8-F22D-4113-8C93-B52781497816}"/>
              </a:ext>
            </a:extLst>
          </p:cNvPr>
          <p:cNvSpPr/>
          <p:nvPr/>
        </p:nvSpPr>
        <p:spPr>
          <a:xfrm rot="18905365">
            <a:off x="7175899" y="1318935"/>
            <a:ext cx="443961" cy="790162"/>
          </a:xfrm>
          <a:prstGeom prst="downArrow">
            <a:avLst>
              <a:gd name="adj1" fmla="val 38071"/>
              <a:gd name="adj2" fmla="val 55963"/>
            </a:avLst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2D0C0329-7B8B-44A2-A803-2D35DF688D5B}"/>
              </a:ext>
            </a:extLst>
          </p:cNvPr>
          <p:cNvSpPr/>
          <p:nvPr/>
        </p:nvSpPr>
        <p:spPr>
          <a:xfrm rot="18895490">
            <a:off x="7484372" y="1060418"/>
            <a:ext cx="443961" cy="790162"/>
          </a:xfrm>
          <a:prstGeom prst="downArrow">
            <a:avLst>
              <a:gd name="adj1" fmla="val 38071"/>
              <a:gd name="adj2" fmla="val 55963"/>
            </a:avLst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D356128-F319-4191-8D34-957F9FF5917B}"/>
              </a:ext>
            </a:extLst>
          </p:cNvPr>
          <p:cNvCxnSpPr>
            <a:cxnSpLocks/>
          </p:cNvCxnSpPr>
          <p:nvPr/>
        </p:nvCxnSpPr>
        <p:spPr>
          <a:xfrm>
            <a:off x="5984232" y="2614197"/>
            <a:ext cx="9354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519734-F3D9-4781-8A3F-2469B8E8EA3C}"/>
              </a:ext>
            </a:extLst>
          </p:cNvPr>
          <p:cNvCxnSpPr>
            <a:cxnSpLocks/>
          </p:cNvCxnSpPr>
          <p:nvPr/>
        </p:nvCxnSpPr>
        <p:spPr>
          <a:xfrm>
            <a:off x="5963147" y="2759456"/>
            <a:ext cx="11277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998E49-0AE2-4886-8AA5-07BE39A9E7AB}"/>
              </a:ext>
            </a:extLst>
          </p:cNvPr>
          <p:cNvCxnSpPr>
            <a:cxnSpLocks/>
          </p:cNvCxnSpPr>
          <p:nvPr/>
        </p:nvCxnSpPr>
        <p:spPr>
          <a:xfrm>
            <a:off x="5984232" y="2934883"/>
            <a:ext cx="9784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479042B3-A8F0-4B70-B865-889424B48CC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08884" y="5369367"/>
            <a:ext cx="1015536" cy="424008"/>
          </a:xfrm>
          <a:prstGeom prst="curvedConnector3">
            <a:avLst>
              <a:gd name="adj1" fmla="val 50000"/>
            </a:avLst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67D6074-87D5-4D13-B145-E30A6FE366F5}"/>
              </a:ext>
            </a:extLst>
          </p:cNvPr>
          <p:cNvSpPr txBox="1"/>
          <p:nvPr/>
        </p:nvSpPr>
        <p:spPr>
          <a:xfrm>
            <a:off x="9855148" y="1198335"/>
            <a:ext cx="14591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80BD569F-02D1-46D0-8EAA-E6FBF6CA6623}"/>
              </a:ext>
            </a:extLst>
          </p:cNvPr>
          <p:cNvSpPr/>
          <p:nvPr/>
        </p:nvSpPr>
        <p:spPr>
          <a:xfrm rot="1634739">
            <a:off x="9900899" y="1719210"/>
            <a:ext cx="133676" cy="767353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7049C5EE-628F-4D47-BE2B-2C8E1AE7B1AA}"/>
              </a:ext>
            </a:extLst>
          </p:cNvPr>
          <p:cNvSpPr/>
          <p:nvPr/>
        </p:nvSpPr>
        <p:spPr>
          <a:xfrm rot="1711196">
            <a:off x="10047352" y="1858546"/>
            <a:ext cx="146009" cy="767353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EEA6CE-E3BA-4817-998E-81D24A8ACBE5}"/>
              </a:ext>
            </a:extLst>
          </p:cNvPr>
          <p:cNvGrpSpPr/>
          <p:nvPr/>
        </p:nvGrpSpPr>
        <p:grpSpPr>
          <a:xfrm>
            <a:off x="342236" y="259113"/>
            <a:ext cx="5338224" cy="1452576"/>
            <a:chOff x="342236" y="259113"/>
            <a:chExt cx="5338224" cy="14525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6116D3-2273-4E83-964F-BE4F88A28B0F}"/>
                </a:ext>
              </a:extLst>
            </p:cNvPr>
            <p:cNvSpPr txBox="1"/>
            <p:nvPr/>
          </p:nvSpPr>
          <p:spPr>
            <a:xfrm>
              <a:off x="487287" y="388250"/>
              <a:ext cx="51931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কীভাবে নিজের খাবার নিজেই তৈরি করে দেখি-  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75CD430-A1E6-482B-BACB-6786225EF710}"/>
                </a:ext>
              </a:extLst>
            </p:cNvPr>
            <p:cNvSpPr/>
            <p:nvPr/>
          </p:nvSpPr>
          <p:spPr>
            <a:xfrm>
              <a:off x="342236" y="259113"/>
              <a:ext cx="4657331" cy="1422304"/>
            </a:xfrm>
            <a:prstGeom prst="roundRect">
              <a:avLst>
                <a:gd name="adj" fmla="val 24962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47EC6DA-74F9-4834-992E-E9228E17E924}"/>
              </a:ext>
            </a:extLst>
          </p:cNvPr>
          <p:cNvSpPr txBox="1"/>
          <p:nvPr/>
        </p:nvSpPr>
        <p:spPr>
          <a:xfrm>
            <a:off x="433036" y="428894"/>
            <a:ext cx="7083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নিজের খাবার নিজেই তৈরি করে।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  <p:bldP spid="18" grpId="0" animBg="1"/>
      <p:bldP spid="38" grpId="0" animBg="1"/>
      <p:bldP spid="39" grpId="0" animBg="1"/>
      <p:bldP spid="40" grpId="0" animBg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A52B54-D0AE-48DC-97EF-59DE5A0153C3}"/>
              </a:ext>
            </a:extLst>
          </p:cNvPr>
          <p:cNvSpPr txBox="1"/>
          <p:nvPr/>
        </p:nvSpPr>
        <p:spPr>
          <a:xfrm>
            <a:off x="4130924" y="316925"/>
            <a:ext cx="262383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B9432-BA41-46AC-A2FE-8C434224D3EF}"/>
              </a:ext>
            </a:extLst>
          </p:cNvPr>
          <p:cNvSpPr txBox="1"/>
          <p:nvPr/>
        </p:nvSpPr>
        <p:spPr>
          <a:xfrm>
            <a:off x="1382995" y="4211029"/>
            <a:ext cx="9250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খাদ্য তৈরিতে কী কী প্রয়োজন লেখ।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B99BA-6699-4B41-9DEC-52BA08504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7" y="580999"/>
            <a:ext cx="2917605" cy="3217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FE965B-A3A5-4B99-A693-B89BC702F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04"/>
          <a:stretch/>
        </p:blipFill>
        <p:spPr>
          <a:xfrm>
            <a:off x="8760542" y="316925"/>
            <a:ext cx="1873045" cy="24965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760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4BC339F-7A98-4A75-83EC-2CC014F27FCC}"/>
              </a:ext>
            </a:extLst>
          </p:cNvPr>
          <p:cNvSpPr txBox="1"/>
          <p:nvPr/>
        </p:nvSpPr>
        <p:spPr>
          <a:xfrm>
            <a:off x="2647196" y="4814264"/>
            <a:ext cx="813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F218A-006C-43D9-8E14-EA7873AA26B0}"/>
              </a:ext>
            </a:extLst>
          </p:cNvPr>
          <p:cNvSpPr txBox="1"/>
          <p:nvPr/>
        </p:nvSpPr>
        <p:spPr>
          <a:xfrm>
            <a:off x="3832202" y="351053"/>
            <a:ext cx="4779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কীভাবে শক্তি পায়?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27BFF-6B11-4731-A235-2B1F17F0A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3" y="1076684"/>
            <a:ext cx="1701457" cy="1542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CB8D0D-7733-4BA3-8251-3AD615463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3" r="56452" b="12721"/>
          <a:stretch/>
        </p:blipFill>
        <p:spPr>
          <a:xfrm>
            <a:off x="5676538" y="2901294"/>
            <a:ext cx="2488790" cy="1902543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3776F-BEC9-447D-A9B9-51DDF2A15C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8"/>
          <a:stretch/>
        </p:blipFill>
        <p:spPr>
          <a:xfrm>
            <a:off x="9568628" y="1580239"/>
            <a:ext cx="1311782" cy="277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C30D017A-CD01-4362-A40B-9ED770B2537C}"/>
              </a:ext>
            </a:extLst>
          </p:cNvPr>
          <p:cNvSpPr/>
          <p:nvPr/>
        </p:nvSpPr>
        <p:spPr>
          <a:xfrm rot="1606656">
            <a:off x="1035526" y="2766006"/>
            <a:ext cx="1243221" cy="423489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5BF93C0-8007-4047-B4D2-5CBD6C47C206}"/>
              </a:ext>
            </a:extLst>
          </p:cNvPr>
          <p:cNvSpPr/>
          <p:nvPr/>
        </p:nvSpPr>
        <p:spPr>
          <a:xfrm rot="20236972">
            <a:off x="8331380" y="3228371"/>
            <a:ext cx="1102618" cy="2313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DAB634A3-8082-48AD-BA0D-58E7856E21C5}"/>
              </a:ext>
            </a:extLst>
          </p:cNvPr>
          <p:cNvSpPr/>
          <p:nvPr/>
        </p:nvSpPr>
        <p:spPr>
          <a:xfrm rot="1606656">
            <a:off x="4174269" y="3402412"/>
            <a:ext cx="1204386" cy="484426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0AE5B-5780-45BE-91F8-ECBB3FDCE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45" y="2996665"/>
            <a:ext cx="2826575" cy="174117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989BC-7893-4EC9-A74A-447C54CCE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7" y="2362439"/>
            <a:ext cx="2108617" cy="11194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3A0D0B-058E-4205-BAD3-B5D099DE56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25" y="1660638"/>
            <a:ext cx="2715082" cy="1539762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305207-8F5C-4123-80B1-2718083960C7}"/>
              </a:ext>
            </a:extLst>
          </p:cNvPr>
          <p:cNvSpPr txBox="1"/>
          <p:nvPr/>
        </p:nvSpPr>
        <p:spPr>
          <a:xfrm>
            <a:off x="686556" y="5392090"/>
            <a:ext cx="1051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51BFD4-3B8F-4EF2-B9F0-C12728571093}"/>
              </a:ext>
            </a:extLst>
          </p:cNvPr>
          <p:cNvSpPr txBox="1"/>
          <p:nvPr/>
        </p:nvSpPr>
        <p:spPr>
          <a:xfrm>
            <a:off x="4129723" y="5471022"/>
            <a:ext cx="4183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9" grpId="0"/>
      <p:bldP spid="19" grpId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8BEFBA-8141-481B-A22E-08D4A5D72C6A}"/>
              </a:ext>
            </a:extLst>
          </p:cNvPr>
          <p:cNvSpPr/>
          <p:nvPr/>
        </p:nvSpPr>
        <p:spPr>
          <a:xfrm>
            <a:off x="380807" y="4439838"/>
            <a:ext cx="10485146" cy="115083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670378-B87C-485F-BE67-08224555ED30}"/>
              </a:ext>
            </a:extLst>
          </p:cNvPr>
          <p:cNvGrpSpPr/>
          <p:nvPr/>
        </p:nvGrpSpPr>
        <p:grpSpPr>
          <a:xfrm>
            <a:off x="597788" y="1975964"/>
            <a:ext cx="10485146" cy="1938992"/>
            <a:chOff x="597788" y="1975964"/>
            <a:chExt cx="10485146" cy="19389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AB34C2-269F-4D06-A769-6BC9B6676271}"/>
                </a:ext>
              </a:extLst>
            </p:cNvPr>
            <p:cNvSpPr txBox="1"/>
            <p:nvPr/>
          </p:nvSpPr>
          <p:spPr>
            <a:xfrm>
              <a:off x="597788" y="1975964"/>
              <a:ext cx="1048514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খাদ্যের মাধ্যমে শক্তি কীভাবে সূর্য থেকে মানুষে আসে তা নিচে লেখা শব্দগুলো ব্যবহার করে বর্ণনা কর এবং তীর(        ) চিহ্ন ব্যবহার করে শক্তির প্রবাহ দেখাও।  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1C9172B1-38A0-490A-8C43-59A206B306E8}"/>
                </a:ext>
              </a:extLst>
            </p:cNvPr>
            <p:cNvSpPr/>
            <p:nvPr/>
          </p:nvSpPr>
          <p:spPr>
            <a:xfrm>
              <a:off x="8465574" y="2812724"/>
              <a:ext cx="604684" cy="26547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0F8745-7FC3-4A31-A3EB-51E9D11538AE}"/>
              </a:ext>
            </a:extLst>
          </p:cNvPr>
          <p:cNvGrpSpPr/>
          <p:nvPr/>
        </p:nvGrpSpPr>
        <p:grpSpPr>
          <a:xfrm>
            <a:off x="4144296" y="532627"/>
            <a:ext cx="3392129" cy="830997"/>
            <a:chOff x="4144296" y="532627"/>
            <a:chExt cx="3392129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400851-109B-459C-A049-FB10B6F96CF5}"/>
                </a:ext>
              </a:extLst>
            </p:cNvPr>
            <p:cNvSpPr txBox="1"/>
            <p:nvPr/>
          </p:nvSpPr>
          <p:spPr>
            <a:xfrm>
              <a:off x="4571989" y="532627"/>
              <a:ext cx="26399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C0244F8-2565-4B8D-8FB9-70FF4F426164}"/>
                </a:ext>
              </a:extLst>
            </p:cNvPr>
            <p:cNvSpPr/>
            <p:nvPr/>
          </p:nvSpPr>
          <p:spPr>
            <a:xfrm>
              <a:off x="4144296" y="532627"/>
              <a:ext cx="3392129" cy="8309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05D0DE-1A75-4326-A6E4-0B95227CD229}"/>
              </a:ext>
            </a:extLst>
          </p:cNvPr>
          <p:cNvSpPr txBox="1"/>
          <p:nvPr/>
        </p:nvSpPr>
        <p:spPr>
          <a:xfrm>
            <a:off x="1232605" y="4630535"/>
            <a:ext cx="878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         সূর্য           মানুষ             প্রাণী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1D851BD-F0F4-4248-B400-514255E794B1}"/>
              </a:ext>
            </a:extLst>
          </p:cNvPr>
          <p:cNvSpPr txBox="1"/>
          <p:nvPr/>
        </p:nvSpPr>
        <p:spPr>
          <a:xfrm>
            <a:off x="1135341" y="269226"/>
            <a:ext cx="8788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৬ ও ৭ নং পৃষ্ঠা বের কর এবং নিরবে পড়।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0928C-518F-4D6B-B106-8DE56C6A3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30518"/>
            <a:ext cx="3612927" cy="437622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333F0-3D16-4CC7-93E1-D21092382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02" y="1230518"/>
            <a:ext cx="3850198" cy="4376222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9622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AB0EC41-5B76-47C9-8D60-58390F412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03192"/>
              </p:ext>
            </p:extLst>
          </p:nvPr>
        </p:nvGraphicFramePr>
        <p:xfrm>
          <a:off x="691073" y="2062283"/>
          <a:ext cx="10284072" cy="38285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42036">
                  <a:extLst>
                    <a:ext uri="{9D8B030D-6E8A-4147-A177-3AD203B41FA5}">
                      <a16:colId xmlns:a16="http://schemas.microsoft.com/office/drawing/2014/main" val="4045030431"/>
                    </a:ext>
                  </a:extLst>
                </a:gridCol>
                <a:gridCol w="5142036">
                  <a:extLst>
                    <a:ext uri="{9D8B030D-6E8A-4147-A177-3AD203B41FA5}">
                      <a16:colId xmlns:a16="http://schemas.microsoft.com/office/drawing/2014/main" val="777918004"/>
                    </a:ext>
                  </a:extLst>
                </a:gridCol>
              </a:tblGrid>
              <a:tr h="765713">
                <a:tc>
                  <a:txBody>
                    <a:bodyPr/>
                    <a:lstStyle/>
                    <a:p>
                      <a:r>
                        <a:rPr lang="bn-IN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</a:t>
                      </a:r>
                      <a:r>
                        <a:rPr lang="en-US" sz="36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</a:t>
                      </a:r>
                      <a:r>
                        <a:rPr lang="bn-IN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দের</a:t>
                      </a:r>
                      <a:r>
                        <a:rPr lang="en-US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6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ৈরি</a:t>
                      </a:r>
                      <a:r>
                        <a:rPr lang="bn-IN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 প্রয়োজন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  <a:r>
                        <a:rPr lang="en-US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36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</a:t>
                      </a:r>
                      <a:r>
                        <a:rPr lang="en-US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</a:t>
                      </a:r>
                      <a:r>
                        <a:rPr lang="as-IN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6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শীল</a:t>
                      </a:r>
                      <a:r>
                        <a:rPr lang="en-US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133"/>
                  </a:ext>
                </a:extLst>
              </a:tr>
              <a:tr h="765713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প্রাণী শক্তি পায়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ii)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।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279150"/>
                  </a:ext>
                </a:extLst>
              </a:tr>
              <a:tr h="765713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iii) 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 থেকে। 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23618"/>
                  </a:ext>
                </a:extLst>
              </a:tr>
              <a:tr h="765713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iv)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উদ্ভিজ্জ খাদ্য।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044998"/>
                  </a:ext>
                </a:extLst>
              </a:tr>
              <a:tr h="765713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(ঙ) শাক-সবজি 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v) 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সূর্যের আলো।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6601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715477-71C4-4B42-ACBC-1F8B3B18BF4D}"/>
              </a:ext>
            </a:extLst>
          </p:cNvPr>
          <p:cNvSpPr txBox="1"/>
          <p:nvPr/>
        </p:nvSpPr>
        <p:spPr>
          <a:xfrm>
            <a:off x="691075" y="953674"/>
            <a:ext cx="878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বাক্যাং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র-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9C5A5-AF11-4D01-AC72-6984EA1122A3}"/>
              </a:ext>
            </a:extLst>
          </p:cNvPr>
          <p:cNvSpPr txBox="1"/>
          <p:nvPr/>
        </p:nvSpPr>
        <p:spPr>
          <a:xfrm>
            <a:off x="5403933" y="204705"/>
            <a:ext cx="164886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6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911F2-3772-48F9-B1CA-E75E69893A19}"/>
              </a:ext>
            </a:extLst>
          </p:cNvPr>
          <p:cNvSpPr txBox="1"/>
          <p:nvPr/>
        </p:nvSpPr>
        <p:spPr>
          <a:xfrm>
            <a:off x="958362" y="320628"/>
            <a:ext cx="435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095DD-5841-46C4-A547-26C1D3E3DED4}"/>
              </a:ext>
            </a:extLst>
          </p:cNvPr>
          <p:cNvSpPr txBox="1"/>
          <p:nvPr/>
        </p:nvSpPr>
        <p:spPr>
          <a:xfrm>
            <a:off x="211268" y="2347834"/>
            <a:ext cx="9200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(খ) উদ্ভিদ খাদ্য তৈরিতে ----------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17557-1D7C-4DDE-9E54-A15B39A40A2A}"/>
              </a:ext>
            </a:extLst>
          </p:cNvPr>
          <p:cNvSpPr txBox="1"/>
          <p:nvPr/>
        </p:nvSpPr>
        <p:spPr>
          <a:xfrm>
            <a:off x="167744" y="3089126"/>
            <a:ext cx="11342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পরোক্ষভাবে ---------- উপর নির্ভরশীল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D4866-1972-4DAD-A9AC-F3C8B5007A24}"/>
              </a:ext>
            </a:extLst>
          </p:cNvPr>
          <p:cNvSpPr txBox="1"/>
          <p:nvPr/>
        </p:nvSpPr>
        <p:spPr>
          <a:xfrm>
            <a:off x="211268" y="1627667"/>
            <a:ext cx="11077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-------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F0151-A86E-4823-9F5D-F9B4033991D5}"/>
              </a:ext>
            </a:extLst>
          </p:cNvPr>
          <p:cNvSpPr txBox="1"/>
          <p:nvPr/>
        </p:nvSpPr>
        <p:spPr>
          <a:xfrm>
            <a:off x="211268" y="4112705"/>
            <a:ext cx="878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(ঘ) উদ্ভিদ সূর্যের আলো থেকে------- পেয়ে থাকে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2BDC7-786A-4FC0-9ADC-0A27B3562DF5}"/>
              </a:ext>
            </a:extLst>
          </p:cNvPr>
          <p:cNvSpPr txBox="1"/>
          <p:nvPr/>
        </p:nvSpPr>
        <p:spPr>
          <a:xfrm>
            <a:off x="211267" y="5009510"/>
            <a:ext cx="878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(ঙ) উদ্ভিদ থেকে---------শক্তি প্রবাহিত হয়।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EE12A-DD5F-4FA5-9B68-7798F9C7DF79}"/>
              </a:ext>
            </a:extLst>
          </p:cNvPr>
          <p:cNvSpPr txBox="1"/>
          <p:nvPr/>
        </p:nvSpPr>
        <p:spPr>
          <a:xfrm>
            <a:off x="5197447" y="1391290"/>
            <a:ext cx="966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3A265A-83EB-406A-8030-0320E0FD6B6A}"/>
              </a:ext>
            </a:extLst>
          </p:cNvPr>
          <p:cNvSpPr txBox="1"/>
          <p:nvPr/>
        </p:nvSpPr>
        <p:spPr>
          <a:xfrm>
            <a:off x="3982600" y="2071758"/>
            <a:ext cx="218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4F8B1-D74A-4E31-BCC7-A417357BDCB9}"/>
              </a:ext>
            </a:extLst>
          </p:cNvPr>
          <p:cNvSpPr txBox="1"/>
          <p:nvPr/>
        </p:nvSpPr>
        <p:spPr>
          <a:xfrm>
            <a:off x="7281792" y="2888998"/>
            <a:ext cx="184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 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6DD89-0080-4C6A-9E60-CE4240B5D5DF}"/>
              </a:ext>
            </a:extLst>
          </p:cNvPr>
          <p:cNvSpPr txBox="1"/>
          <p:nvPr/>
        </p:nvSpPr>
        <p:spPr>
          <a:xfrm>
            <a:off x="4815625" y="3865175"/>
            <a:ext cx="1023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AED0DC-ADEE-4A19-B827-E387BD00BC54}"/>
              </a:ext>
            </a:extLst>
          </p:cNvPr>
          <p:cNvSpPr txBox="1"/>
          <p:nvPr/>
        </p:nvSpPr>
        <p:spPr>
          <a:xfrm>
            <a:off x="2722506" y="4782341"/>
            <a:ext cx="143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প্রাণীতে  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86E50F-4AAC-42BC-87BD-BA4E0D83088B}"/>
              </a:ext>
            </a:extLst>
          </p:cNvPr>
          <p:cNvSpPr/>
          <p:nvPr/>
        </p:nvSpPr>
        <p:spPr>
          <a:xfrm>
            <a:off x="600891" y="2913017"/>
            <a:ext cx="10685417" cy="14137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DDF07-4B46-4A12-9C35-70F01C290054}"/>
              </a:ext>
            </a:extLst>
          </p:cNvPr>
          <p:cNvSpPr txBox="1"/>
          <p:nvPr/>
        </p:nvSpPr>
        <p:spPr>
          <a:xfrm>
            <a:off x="3652034" y="325537"/>
            <a:ext cx="2291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0B1B6-5942-42B6-A330-795B497F7D09}"/>
              </a:ext>
            </a:extLst>
          </p:cNvPr>
          <p:cNvSpPr txBox="1"/>
          <p:nvPr/>
        </p:nvSpPr>
        <p:spPr>
          <a:xfrm>
            <a:off x="1079256" y="3200400"/>
            <a:ext cx="97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পরিচিত উদ্ভিদ ও প্রা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 দিয়ে একটি প্রবাহ চিত্র এঁকে আনবে।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505FE-B738-43D9-944D-D043413A2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94" y="692525"/>
            <a:ext cx="2763066" cy="13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61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B4D7E9-875E-41CF-9E90-8BA519B22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59" y="331648"/>
            <a:ext cx="9572905" cy="57375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23AA8-E69F-4154-A765-F217EB871C79}"/>
              </a:ext>
            </a:extLst>
          </p:cNvPr>
          <p:cNvSpPr txBox="1"/>
          <p:nvPr/>
        </p:nvSpPr>
        <p:spPr>
          <a:xfrm>
            <a:off x="2873829" y="790282"/>
            <a:ext cx="4741817" cy="64633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2204"/>
              </a:avLst>
            </a:prstTxWarp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15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EAB396-45D6-4371-89A8-691C97E83C1C}"/>
              </a:ext>
            </a:extLst>
          </p:cNvPr>
          <p:cNvSpPr txBox="1"/>
          <p:nvPr/>
        </p:nvSpPr>
        <p:spPr>
          <a:xfrm>
            <a:off x="2358178" y="209452"/>
            <a:ext cx="633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DEA5D-9E94-4563-AE84-6DF966323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37" y="1270218"/>
            <a:ext cx="8748677" cy="49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80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226DDB-BE73-44B3-9A60-C479513962AD}"/>
              </a:ext>
            </a:extLst>
          </p:cNvPr>
          <p:cNvSpPr txBox="1"/>
          <p:nvPr/>
        </p:nvSpPr>
        <p:spPr>
          <a:xfrm>
            <a:off x="8541433" y="545124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78513-A0E0-45E1-BFA4-0AFEB64D0C28}"/>
              </a:ext>
            </a:extLst>
          </p:cNvPr>
          <p:cNvSpPr txBox="1"/>
          <p:nvPr/>
        </p:nvSpPr>
        <p:spPr>
          <a:xfrm>
            <a:off x="1777112" y="138023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5A3D4A-5A09-49ED-AB43-2D900B95EC26}"/>
              </a:ext>
            </a:extLst>
          </p:cNvPr>
          <p:cNvGrpSpPr/>
          <p:nvPr/>
        </p:nvGrpSpPr>
        <p:grpSpPr>
          <a:xfrm>
            <a:off x="296154" y="5422089"/>
            <a:ext cx="11294892" cy="867174"/>
            <a:chOff x="592308" y="5756378"/>
            <a:chExt cx="11294892" cy="8671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D5CCC1-2FB2-44EF-BB43-4FEC29CC9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08" y="5765636"/>
              <a:ext cx="3844437" cy="85791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22234F-9F84-4097-8D57-1D4414DE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932" y="5756378"/>
              <a:ext cx="3844437" cy="85791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EDA274-0CCB-4D2F-AFB3-4D6BC2CD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763" y="5765636"/>
              <a:ext cx="3844437" cy="85791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F8D1AEB-310F-40A5-8D09-4C612138B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0" r="31455"/>
          <a:stretch/>
        </p:blipFill>
        <p:spPr>
          <a:xfrm>
            <a:off x="5108918" y="158309"/>
            <a:ext cx="2039815" cy="54301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A12F81-BE9F-4A19-B29A-434537761C83}"/>
              </a:ext>
            </a:extLst>
          </p:cNvPr>
          <p:cNvSpPr txBox="1"/>
          <p:nvPr/>
        </p:nvSpPr>
        <p:spPr>
          <a:xfrm>
            <a:off x="7716497" y="2157614"/>
            <a:ext cx="38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প্রাথমিক বিজ্ঞান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E4119D-F061-4040-9FC4-DB512061646E}"/>
              </a:ext>
            </a:extLst>
          </p:cNvPr>
          <p:cNvSpPr txBox="1"/>
          <p:nvPr/>
        </p:nvSpPr>
        <p:spPr>
          <a:xfrm>
            <a:off x="7746609" y="1553620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3F6962-95CD-45DF-9AB1-3A6E400541A4}"/>
              </a:ext>
            </a:extLst>
          </p:cNvPr>
          <p:cNvSpPr txBox="1"/>
          <p:nvPr/>
        </p:nvSpPr>
        <p:spPr>
          <a:xfrm>
            <a:off x="7716497" y="2754529"/>
            <a:ext cx="38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172E5F-EDAC-4DA8-BC74-7A1B3858A77D}"/>
              </a:ext>
            </a:extLst>
          </p:cNvPr>
          <p:cNvSpPr txBox="1"/>
          <p:nvPr/>
        </p:nvSpPr>
        <p:spPr>
          <a:xfrm>
            <a:off x="7716497" y="3428943"/>
            <a:ext cx="3844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ভরশীলতা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05A7A3D1-961C-4406-AB6A-C868FC22D028}"/>
              </a:ext>
            </a:extLst>
          </p:cNvPr>
          <p:cNvSpPr txBox="1"/>
          <p:nvPr/>
        </p:nvSpPr>
        <p:spPr>
          <a:xfrm>
            <a:off x="338521" y="3200400"/>
            <a:ext cx="52613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36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মিরানা জামান মুক্তা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as-IN" sz="36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সহকারী শিক্ষক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as-IN" sz="36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১৯ নং আষাড়িয়াবাড়ি স প্রা বিকালিয়াকৈর - গাজীপুর</a:t>
            </a:r>
            <a:r>
              <a:rPr lang="en-US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।</a:t>
            </a:r>
            <a:br>
              <a:rPr lang="en-US" sz="36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miranajaman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81EC8E-14F5-4AA9-8919-7F60261819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4" y="732274"/>
            <a:ext cx="2217198" cy="24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3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CCD6F-FEE2-4440-B4DC-D41F0191440B}"/>
              </a:ext>
            </a:extLst>
          </p:cNvPr>
          <p:cNvSpPr txBox="1"/>
          <p:nvPr/>
        </p:nvSpPr>
        <p:spPr>
          <a:xfrm>
            <a:off x="3820675" y="218448"/>
            <a:ext cx="55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F17D8-43A1-468B-B0C3-E02BB9AE8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52" y="999920"/>
            <a:ext cx="6928532" cy="459565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74DB4-204C-4E9F-813F-4469A28E0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70" y="1145940"/>
            <a:ext cx="6844183" cy="41207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3EE351-B8C0-4AB7-A611-B46595B07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16" y="980420"/>
            <a:ext cx="6928532" cy="45818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4DA4BF-9A85-44FA-A4E3-D8351A370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4" y="983680"/>
            <a:ext cx="6966187" cy="4581855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E85BFF-8ED5-4B62-9649-B474405FF5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8"/>
          <a:stretch/>
        </p:blipFill>
        <p:spPr>
          <a:xfrm>
            <a:off x="2563966" y="1034507"/>
            <a:ext cx="6801725" cy="447368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7DF42E-45B3-45B6-98DF-B7077858DC8C}"/>
              </a:ext>
            </a:extLst>
          </p:cNvPr>
          <p:cNvSpPr txBox="1"/>
          <p:nvPr/>
        </p:nvSpPr>
        <p:spPr>
          <a:xfrm>
            <a:off x="549358" y="5630166"/>
            <a:ext cx="11117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হতে পারে?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31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F91DB-CB3A-4979-A893-4BCC0FD52A6A}"/>
              </a:ext>
            </a:extLst>
          </p:cNvPr>
          <p:cNvSpPr txBox="1"/>
          <p:nvPr/>
        </p:nvSpPr>
        <p:spPr>
          <a:xfrm>
            <a:off x="241493" y="361508"/>
            <a:ext cx="421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CACEA-8218-4739-A158-563109235959}"/>
              </a:ext>
            </a:extLst>
          </p:cNvPr>
          <p:cNvSpPr txBox="1"/>
          <p:nvPr/>
        </p:nvSpPr>
        <p:spPr>
          <a:xfrm>
            <a:off x="2347963" y="1136471"/>
            <a:ext cx="796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ভরশীলতা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8D2A1A-6D0C-4C7D-999E-8ABC654C1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55" y="1997342"/>
            <a:ext cx="6012810" cy="318861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97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FD6B5-E6FE-4C63-B5C4-14EF8B1D450E}"/>
              </a:ext>
            </a:extLst>
          </p:cNvPr>
          <p:cNvSpPr txBox="1"/>
          <p:nvPr/>
        </p:nvSpPr>
        <p:spPr>
          <a:xfrm>
            <a:off x="4389121" y="667895"/>
            <a:ext cx="1887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BC6F7-818B-4B0B-977A-F6AAC6154115}"/>
              </a:ext>
            </a:extLst>
          </p:cNvPr>
          <p:cNvSpPr txBox="1"/>
          <p:nvPr/>
        </p:nvSpPr>
        <p:spPr>
          <a:xfrm>
            <a:off x="704556" y="1608374"/>
            <a:ext cx="9834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6C6A8-C84B-4D2A-8A03-1E6EA8ADF097}"/>
              </a:ext>
            </a:extLst>
          </p:cNvPr>
          <p:cNvSpPr txBox="1"/>
          <p:nvPr/>
        </p:nvSpPr>
        <p:spPr>
          <a:xfrm>
            <a:off x="661181" y="2931813"/>
            <a:ext cx="93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সকল শক্তির উৎস তা বলতে পারবে;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2A16B-3395-41C3-AC1C-BA97BBECB3FF}"/>
              </a:ext>
            </a:extLst>
          </p:cNvPr>
          <p:cNvSpPr txBox="1"/>
          <p:nvPr/>
        </p:nvSpPr>
        <p:spPr>
          <a:xfrm>
            <a:off x="661181" y="3738469"/>
            <a:ext cx="9343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কীভাবে খাদ্যের জন্য পরিবেশের বিভিন্ন উদ্ভিদ ও প্রাণীর উপরে নির্ভরশীল তা বর্ণনা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6864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45F2CE9-AF8B-4E65-AD5A-6F6CB4E6668D}"/>
              </a:ext>
            </a:extLst>
          </p:cNvPr>
          <p:cNvSpPr txBox="1"/>
          <p:nvPr/>
        </p:nvSpPr>
        <p:spPr>
          <a:xfrm>
            <a:off x="2599482" y="305832"/>
            <a:ext cx="721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এবং বৃদ্ধির জন্য কী প্রয়োজন?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E010B-D820-4B41-B70B-5E1FF500A935}"/>
              </a:ext>
            </a:extLst>
          </p:cNvPr>
          <p:cNvSpPr txBox="1"/>
          <p:nvPr/>
        </p:nvSpPr>
        <p:spPr>
          <a:xfrm>
            <a:off x="4361239" y="5468179"/>
            <a:ext cx="3265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প্রয়োজন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77D557-058C-413F-9E8A-98CF70983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42" y="1146578"/>
            <a:ext cx="5970083" cy="4401671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12DE9FC-256A-4DE1-9541-BA1D0187AC95}"/>
              </a:ext>
            </a:extLst>
          </p:cNvPr>
          <p:cNvGrpSpPr/>
          <p:nvPr/>
        </p:nvGrpSpPr>
        <p:grpSpPr>
          <a:xfrm>
            <a:off x="2040578" y="1199547"/>
            <a:ext cx="7487221" cy="3971112"/>
            <a:chOff x="6066972" y="1909369"/>
            <a:chExt cx="5143240" cy="271779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2DD66C-39F1-4A5A-878E-158B8A1F5FB5}"/>
                </a:ext>
              </a:extLst>
            </p:cNvPr>
            <p:cNvGrpSpPr/>
            <p:nvPr/>
          </p:nvGrpSpPr>
          <p:grpSpPr>
            <a:xfrm>
              <a:off x="6323928" y="2112248"/>
              <a:ext cx="4441371" cy="2514917"/>
              <a:chOff x="5577099" y="862377"/>
              <a:chExt cx="5019469" cy="312691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F625378-1C88-4E3C-B100-3A9AF9F909B8}"/>
                  </a:ext>
                </a:extLst>
              </p:cNvPr>
              <p:cNvGrpSpPr/>
              <p:nvPr/>
            </p:nvGrpSpPr>
            <p:grpSpPr>
              <a:xfrm>
                <a:off x="5577099" y="1181172"/>
                <a:ext cx="5019469" cy="2808118"/>
                <a:chOff x="4995700" y="801344"/>
                <a:chExt cx="5019469" cy="2808118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3DA7B693-150F-46AF-9E51-7EBFEE51EF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95700" y="2016877"/>
                  <a:ext cx="917697" cy="154364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07740F65-7D99-48BA-8F1D-F732A3C2EA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3397" y="1497694"/>
                  <a:ext cx="1255450" cy="211176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64A62F04-F4CB-4FA3-AC10-4D2ABFB9A6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0287" y="1260964"/>
                  <a:ext cx="1396187" cy="234849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BE3FCE8F-5376-4786-8576-0EFBBCA6BB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45737" y="801344"/>
                  <a:ext cx="1669432" cy="280811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6D4DB5F-31A3-4D9C-BB05-CADB9B171C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30815" y="862377"/>
                <a:ext cx="4865753" cy="1421272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DDFA645-EA5E-463E-90CD-66831D20DAB2}"/>
                </a:ext>
              </a:extLst>
            </p:cNvPr>
            <p:cNvSpPr/>
            <p:nvPr/>
          </p:nvSpPr>
          <p:spPr>
            <a:xfrm>
              <a:off x="6066972" y="1909369"/>
              <a:ext cx="5143240" cy="2717796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62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9F82E1-B44D-412D-8273-3E16941C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5" y="788931"/>
            <a:ext cx="4232112" cy="225359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F81A3F-E0C9-4163-BD17-E660A38352D3}"/>
              </a:ext>
            </a:extLst>
          </p:cNvPr>
          <p:cNvSpPr txBox="1"/>
          <p:nvPr/>
        </p:nvSpPr>
        <p:spPr>
          <a:xfrm>
            <a:off x="2207465" y="5541557"/>
            <a:ext cx="662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এই খাবারগুলো কোথা থেকে পায়?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06A64-C77E-4C81-A49D-8E00BE8CEA45}"/>
              </a:ext>
            </a:extLst>
          </p:cNvPr>
          <p:cNvSpPr txBox="1"/>
          <p:nvPr/>
        </p:nvSpPr>
        <p:spPr>
          <a:xfrm>
            <a:off x="3871466" y="63702"/>
            <a:ext cx="3563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কর-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FFF84-F1AC-425D-9E55-A9EC55191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726809"/>
            <a:ext cx="4017971" cy="228941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E4E149-D4A9-415F-837B-C049D7588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7" y="3142939"/>
            <a:ext cx="4317148" cy="229820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8FCAC1-67A7-4508-B444-01062176D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9" y="3112443"/>
            <a:ext cx="4045591" cy="241327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F35D22C-803C-41CF-AA4D-D0DC5C60B3F1}"/>
              </a:ext>
            </a:extLst>
          </p:cNvPr>
          <p:cNvSpPr txBox="1"/>
          <p:nvPr/>
        </p:nvSpPr>
        <p:spPr>
          <a:xfrm>
            <a:off x="4365515" y="5549039"/>
            <a:ext cx="2806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B24761-FE97-4532-8054-8FE5474E81F4}"/>
              </a:ext>
            </a:extLst>
          </p:cNvPr>
          <p:cNvSpPr txBox="1"/>
          <p:nvPr/>
        </p:nvSpPr>
        <p:spPr>
          <a:xfrm>
            <a:off x="1791398" y="5545987"/>
            <a:ext cx="7723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খাদ্যগুলোকে আমরা কী ধরণের খাদ্য বলি?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040F2F-32B2-4215-A654-25B4FFD197F3}"/>
              </a:ext>
            </a:extLst>
          </p:cNvPr>
          <p:cNvSpPr txBox="1"/>
          <p:nvPr/>
        </p:nvSpPr>
        <p:spPr>
          <a:xfrm>
            <a:off x="4195915" y="5556521"/>
            <a:ext cx="2278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 খাদ্য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  <p:bldP spid="21" grpId="0"/>
      <p:bldP spid="21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27D2A3-7E9B-46CA-B191-85A4079B26DC}"/>
              </a:ext>
            </a:extLst>
          </p:cNvPr>
          <p:cNvSpPr txBox="1"/>
          <p:nvPr/>
        </p:nvSpPr>
        <p:spPr>
          <a:xfrm>
            <a:off x="3483982" y="210509"/>
            <a:ext cx="4279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EE38AD-80AA-4B0A-9254-5E688FE6E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8" y="1185041"/>
            <a:ext cx="3639867" cy="23104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D46C2C-D690-4CAB-9414-C76C6FFBC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9" y="1185041"/>
            <a:ext cx="3639867" cy="23104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779247-D894-4A4A-85F0-46F9D73EB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00" y="1185040"/>
            <a:ext cx="3862309" cy="23104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ACA59F-E791-4682-91F8-E6023565A0FC}"/>
              </a:ext>
            </a:extLst>
          </p:cNvPr>
          <p:cNvSpPr txBox="1"/>
          <p:nvPr/>
        </p:nvSpPr>
        <p:spPr>
          <a:xfrm>
            <a:off x="2628177" y="4446318"/>
            <a:ext cx="7066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 খাবারগুলো কোথা থেকে পাই?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22B61B-DA89-4D5E-9278-C48F12216FDA}"/>
              </a:ext>
            </a:extLst>
          </p:cNvPr>
          <p:cNvSpPr txBox="1"/>
          <p:nvPr/>
        </p:nvSpPr>
        <p:spPr>
          <a:xfrm>
            <a:off x="3186763" y="4590964"/>
            <a:ext cx="7066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প্রাণী থেকে পাই।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ADFD22-C123-48F3-8F22-4EDA3FB9CF84}"/>
              </a:ext>
            </a:extLst>
          </p:cNvPr>
          <p:cNvSpPr txBox="1"/>
          <p:nvPr/>
        </p:nvSpPr>
        <p:spPr>
          <a:xfrm>
            <a:off x="2385746" y="4557838"/>
            <a:ext cx="8668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 খাদ্যগুলোকে আমরা কী ধরণের খাদ্য বলি?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6703D5-F8DC-474C-B82E-78DA4624DAF2}"/>
              </a:ext>
            </a:extLst>
          </p:cNvPr>
          <p:cNvSpPr txBox="1"/>
          <p:nvPr/>
        </p:nvSpPr>
        <p:spPr>
          <a:xfrm>
            <a:off x="4803117" y="4693775"/>
            <a:ext cx="2716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প্রাণিজ খাদ্য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536</Words>
  <Application>Microsoft Office PowerPoint</Application>
  <PresentationFormat>Custom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Soriful Islam</cp:lastModifiedBy>
  <cp:revision>146</cp:revision>
  <dcterms:created xsi:type="dcterms:W3CDTF">2020-01-08T12:42:12Z</dcterms:created>
  <dcterms:modified xsi:type="dcterms:W3CDTF">2021-08-26T14:29:42Z</dcterms:modified>
</cp:coreProperties>
</file>