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67" r:id="rId5"/>
    <p:sldId id="268" r:id="rId6"/>
    <p:sldId id="259" r:id="rId7"/>
    <p:sldId id="260" r:id="rId8"/>
    <p:sldId id="261" r:id="rId9"/>
    <p:sldId id="262" r:id="rId10"/>
    <p:sldId id="263" r:id="rId11"/>
    <p:sldId id="264" r:id="rId12"/>
    <p:sldId id="284" r:id="rId13"/>
    <p:sldId id="285" r:id="rId14"/>
    <p:sldId id="290" r:id="rId15"/>
    <p:sldId id="270" r:id="rId16"/>
    <p:sldId id="286" r:id="rId17"/>
    <p:sldId id="287" r:id="rId18"/>
    <p:sldId id="288" r:id="rId19"/>
    <p:sldId id="289" r:id="rId20"/>
    <p:sldId id="283" r:id="rId21"/>
    <p:sldId id="271" r:id="rId22"/>
    <p:sldId id="272" r:id="rId23"/>
    <p:sldId id="273" r:id="rId24"/>
    <p:sldId id="281" r:id="rId25"/>
    <p:sldId id="274"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9E4731-2998-4515-A21F-AB892731F24E}" type="datetimeFigureOut">
              <a:rPr lang="en-US" smtClean="0"/>
              <a:pPr/>
              <a:t>08-Sep-21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D04B2-5C01-4593-BBC3-60F71887A5F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D04B2-5C01-4593-BBC3-60F71887A5F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08-Sep-21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08-Sep-21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08-Sep-21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08-Sep-21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08-Sep-21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08-Sep-21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itle 2"/>
          <p:cNvSpPr txBox="1">
            <a:spLocks/>
          </p:cNvSpPr>
          <p:nvPr/>
        </p:nvSpPr>
        <p:spPr>
          <a:xfrm>
            <a:off x="2133600" y="381000"/>
            <a:ext cx="5485108" cy="1187010"/>
          </a:xfrm>
          <a:prstGeom prst="rect">
            <a:avLst/>
          </a:prstGeom>
          <a:solidFill>
            <a:srgbClr val="92D050"/>
          </a:solidFill>
          <a:ln w="76200">
            <a:solidFill>
              <a:schemeClr val="tx1"/>
            </a:solidFill>
          </a:ln>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bn-BD" sz="6000" b="0" i="0" u="none" strike="noStrike" kern="1200" cap="none" spc="0" normalizeH="0" baseline="0" noProof="0" dirty="0" smtClean="0">
                <a:ln>
                  <a:noFill/>
                </a:ln>
                <a:solidFill>
                  <a:srgbClr val="C00000"/>
                </a:solidFill>
                <a:effectLst/>
                <a:uLnTx/>
                <a:uFillTx/>
                <a:latin typeface="NikoshBAN" pitchFamily="2" charset="0"/>
                <a:ea typeface="+mj-ea"/>
                <a:cs typeface="NikoshBAN" pitchFamily="2" charset="0"/>
              </a:rPr>
              <a:t>স্বাগতম</a:t>
            </a:r>
            <a:endParaRPr kumimoji="0" lang="bn-IN" sz="6000" b="0" i="0" u="none" strike="noStrike" kern="1200" cap="none" spc="0" normalizeH="0" baseline="0" noProof="0" dirty="0" smtClean="0">
              <a:ln>
                <a:noFill/>
              </a:ln>
              <a:solidFill>
                <a:srgbClr val="C00000"/>
              </a:solidFill>
              <a:effectLst/>
              <a:uLnTx/>
              <a:uFillTx/>
              <a:latin typeface="NikoshBAN" pitchFamily="2" charset="0"/>
              <a:ea typeface="+mj-ea"/>
              <a:cs typeface="NikoshBAN" pitchFamily="2"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AU" sz="6000" b="0" i="0" u="none" strike="noStrike" kern="1200" cap="none" spc="0" normalizeH="0" baseline="0" noProof="0" dirty="0">
              <a:ln>
                <a:noFill/>
              </a:ln>
              <a:solidFill>
                <a:srgbClr val="C00000"/>
              </a:solidFill>
              <a:effectLst/>
              <a:uLnTx/>
              <a:uFillTx/>
              <a:latin typeface="NikoshBAN" pitchFamily="2" charset="0"/>
              <a:ea typeface="+mj-ea"/>
              <a:cs typeface="NikoshBAN" pitchFamily="2" charset="0"/>
            </a:endParaRPr>
          </a:p>
        </p:txBody>
      </p:sp>
      <p:pic>
        <p:nvPicPr>
          <p:cNvPr id="4" name="Content Placeholder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67287" y="1730326"/>
            <a:ext cx="8648113" cy="48955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0" fill="hold"/>
                                        <p:tgtEl>
                                          <p:spTgt spid="3"/>
                                        </p:tgtEl>
                                        <p:attrNameLst>
                                          <p:attrName>ppt_x</p:attrName>
                                        </p:attrNameLst>
                                      </p:cBhvr>
                                      <p:tavLst>
                                        <p:tav tm="0">
                                          <p:val>
                                            <p:strVal val="0-#ppt_w/2"/>
                                          </p:val>
                                        </p:tav>
                                        <p:tav tm="100000">
                                          <p:val>
                                            <p:strVal val="#ppt_x"/>
                                          </p:val>
                                        </p:tav>
                                      </p:tavLst>
                                    </p:anim>
                                    <p:anim calcmode="lin" valueType="num">
                                      <p:cBhvr additive="base">
                                        <p:cTn id="8" dur="2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50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000" fill="hold"/>
                                        <p:tgtEl>
                                          <p:spTgt spid="4"/>
                                        </p:tgtEl>
                                        <p:attrNameLst>
                                          <p:attrName>ppt_x</p:attrName>
                                        </p:attrNameLst>
                                      </p:cBhvr>
                                      <p:tavLst>
                                        <p:tav tm="0">
                                          <p:val>
                                            <p:strVal val="1+#ppt_w/2"/>
                                          </p:val>
                                        </p:tav>
                                        <p:tav tm="100000">
                                          <p:val>
                                            <p:strVal val="#ppt_x"/>
                                          </p:val>
                                        </p:tav>
                                      </p:tavLst>
                                    </p:anim>
                                    <p:anim calcmode="lin" valueType="num">
                                      <p:cBhvr additive="base">
                                        <p:cTn id="14" dur="3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ectangle 2"/>
          <p:cNvSpPr/>
          <p:nvPr/>
        </p:nvSpPr>
        <p:spPr>
          <a:xfrm>
            <a:off x="228600" y="990600"/>
            <a:ext cx="8534400" cy="341632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bn-IN" sz="2400" b="1" dirty="0" smtClean="0">
                <a:latin typeface="NikoshBAN" pitchFamily="2" charset="0"/>
                <a:cs typeface="NikoshBAN" pitchFamily="2" charset="0"/>
              </a:rPr>
              <a:t>সুলভ শ্রমিকঃ-</a:t>
            </a:r>
            <a:r>
              <a:rPr lang="bn-IN" sz="2400" dirty="0" smtClean="0">
                <a:latin typeface="NikoshBAN" pitchFamily="2" charset="0"/>
                <a:cs typeface="NikoshBAN" pitchFamily="2" charset="0"/>
              </a:rPr>
              <a:t> অষ্টাদশ শতকে ইংল্যান্ডে জনসংখ্যার বৃদ্ধির দরুন শ্রমিকের সংখ্যাও বৃদ্ধি পেয়েছিল। তাছাড়া কারখানায় কাজ করার জন্য প্রচুর মানুষ গ্রাম থেকে শহরে আসতে থাকে। সেই কারণে সেই সময় ইংল্যান্ডে খুব সহজে এবং কম মজুরিতে শ্রমিকের জোগান ছিল, যা শিল্পায়নের ক্ষেত্রে সহায়ক হয়েছিল। বাণিজ্য করে এবং ভারত, আমেরিকা ইত্যাদি দেশ থেকে নানাভাবে শিল্পের প্রয়োজনীয় মূলধনের কোনো অভাব হয়নি। সর্বোপরি মুলধনের প্রাচর্য ইংল্যান্ডের ব্যবসায়ীরা এই সময় নানা দেশে ব্যাবসাবাণিজ্য করে এবং ভারত, আমেরিকা অর্থ শোষণ করে ইংল্যান্ডের অর্থনীতিতে সমৃদ্ধ করেছিল, যার ফলে ইংল্যান্ডে শিল্পের সায়মলধনের কোনো ইংল্যান্ডের জাতীয় ব্যাংক ‘ব্যাংক অফ ইংল্যান্ড’ (</a:t>
            </a:r>
            <a:r>
              <a:rPr lang="en-US" sz="2400" dirty="0" smtClean="0">
                <a:latin typeface="NikoshBAN" pitchFamily="2" charset="0"/>
                <a:cs typeface="NikoshBAN" pitchFamily="2" charset="0"/>
              </a:rPr>
              <a:t>Bank of England) </a:t>
            </a:r>
            <a:r>
              <a:rPr lang="bn-IN" sz="2400" dirty="0" smtClean="0">
                <a:latin typeface="NikoshBAN" pitchFamily="2" charset="0"/>
                <a:cs typeface="NikoshBAN" pitchFamily="2" charset="0"/>
              </a:rPr>
              <a:t>শিল্পক্ষেত্রে পাচব খন দিয়ে শিল্পবিপ্লবে সাহায্য করে।</a:t>
            </a:r>
            <a:endParaRPr lang="en-US" sz="2400" dirty="0">
              <a:latin typeface="NikoshBAN" pitchFamily="2" charset="0"/>
              <a:cs typeface="NikoshBAN" pitchFamily="2" charset="0"/>
            </a:endParaRPr>
          </a:p>
        </p:txBody>
      </p:sp>
      <p:sp>
        <p:nvSpPr>
          <p:cNvPr id="4" name="Rectangle 3"/>
          <p:cNvSpPr>
            <a:spLocks noChangeArrowheads="1"/>
          </p:cNvSpPr>
          <p:nvPr/>
        </p:nvSpPr>
        <p:spPr bwMode="auto">
          <a:xfrm>
            <a:off x="304800" y="4572000"/>
            <a:ext cx="8610600" cy="1892826"/>
          </a:xfrm>
          <a:prstGeom prst="rect">
            <a:avLst/>
          </a:prstGeom>
          <a:solidFill>
            <a:schemeClr val="accent5">
              <a:lumMod val="60000"/>
              <a:lumOff val="40000"/>
            </a:schemeClr>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bn-IN" sz="2400" b="1" i="0" u="none" strike="noStrike" cap="none" normalizeH="0" baseline="0" dirty="0" smtClean="0">
                <a:ln>
                  <a:noFill/>
                </a:ln>
                <a:solidFill>
                  <a:schemeClr val="tx1"/>
                </a:solidFill>
                <a:effectLst/>
                <a:latin typeface="NikoshBAN" pitchFamily="2" charset="0"/>
                <a:cs typeface="NikoshBAN" pitchFamily="2" charset="0"/>
              </a:rPr>
              <a:t>বিশ্বব্যাপী বাজারঃ</a:t>
            </a:r>
            <a:r>
              <a:rPr kumimoji="0" lang="en-US" sz="2400" b="1" i="0" u="none" strike="noStrike" cap="none" normalizeH="0" baseline="0" dirty="0" smtClean="0">
                <a:ln>
                  <a:noFill/>
                </a:ln>
                <a:solidFill>
                  <a:schemeClr val="tx1"/>
                </a:solidFill>
                <a:effectLst/>
                <a:latin typeface="NikoshBAN" pitchFamily="2" charset="0"/>
                <a:cs typeface="NikoshBAN" pitchFamily="2" charset="0"/>
              </a:rPr>
              <a:t>-</a:t>
            </a:r>
            <a:r>
              <a:rPr kumimoji="0" lang="en-US" sz="2400" b="0" i="0" u="none" strike="noStrike" cap="none" normalizeH="0" baseline="0" dirty="0" smtClean="0">
                <a:ln>
                  <a:noFill/>
                </a:ln>
                <a:solidFill>
                  <a:schemeClr val="tx1"/>
                </a:solidFill>
                <a:effectLst/>
                <a:latin typeface="NikoshBAN" pitchFamily="2"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cs typeface="NikoshBAN" pitchFamily="2" charset="0"/>
              </a:rPr>
              <a:t>এই সময় ইংল্যান্ডের কৃষকদের আর্থিক সচ্ছলতা বৃদ্ধি পেলে তাদের শিল্পপণ্য কেনার ক্ষমতা বা</a:t>
            </a:r>
            <a:r>
              <a:rPr lang="bn-IN" sz="2400" dirty="0" smtClean="0">
                <a:solidFill>
                  <a:schemeClr val="tx1"/>
                </a:solidFill>
                <a:latin typeface="NikoshBAN" pitchFamily="2"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cs typeface="NikoshBAN" pitchFamily="2" charset="0"/>
              </a:rPr>
              <a:t>পেলে তাদের শিল্পপণ্য কেনার ক্ষমতা বাড়ে। তাছাড়া ইংল্যান্ড নিজের দেশে বিক্রির পর তার উৎপাদিত</a:t>
            </a:r>
            <a:r>
              <a:rPr lang="bn-IN" sz="2400" dirty="0" smtClean="0">
                <a:solidFill>
                  <a:schemeClr val="tx1"/>
                </a:solidFill>
                <a:latin typeface="NikoshBAN" pitchFamily="2"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cs typeface="NikoshBAN" pitchFamily="2" charset="0"/>
              </a:rPr>
              <a:t>শিল্পদ্রব্য বিভিন্ন উপনিবেশের বাজারগুলিতে বিক্রির সুযোগ পেয়েছিল। এই উপনিবেশগুলি পরবর্তীকালে ইংল্যান্ডে উৎপাদিত শিল্পদ্রব্যের একচেটিয়া বাজারে পরিণত হয়।</a:t>
            </a:r>
            <a:endParaRPr kumimoji="0" lang="en-US" sz="2400" b="0" i="0" u="none" strike="noStrike" cap="none" normalizeH="0" baseline="0" dirty="0" smtClean="0">
              <a:ln>
                <a:noFill/>
              </a:ln>
              <a:solidFill>
                <a:schemeClr val="tx1"/>
              </a:solidFill>
              <a:effectLst/>
              <a:latin typeface="NikoshBAN" pitchFamily="2" charset="0"/>
              <a:cs typeface="NikoshBAN" pitchFamily="2" charset="0"/>
            </a:endParaRPr>
          </a:p>
        </p:txBody>
      </p:sp>
      <p:sp>
        <p:nvSpPr>
          <p:cNvPr id="5" name="TextBox 4"/>
          <p:cNvSpPr txBox="1"/>
          <p:nvPr/>
        </p:nvSpPr>
        <p:spPr>
          <a:xfrm>
            <a:off x="2209800" y="228600"/>
            <a:ext cx="4267200" cy="523220"/>
          </a:xfrm>
          <a:prstGeom prst="rect">
            <a:avLst/>
          </a:prstGeom>
          <a:solidFill>
            <a:srgbClr val="00B0F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শিল্প বিপ্লবের কারণ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ectangle 1"/>
          <p:cNvSpPr>
            <a:spLocks noChangeArrowheads="1"/>
          </p:cNvSpPr>
          <p:nvPr/>
        </p:nvSpPr>
        <p:spPr bwMode="auto">
          <a:xfrm>
            <a:off x="381000" y="990600"/>
            <a:ext cx="8458200" cy="2262158"/>
          </a:xfrm>
          <a:prstGeom prst="rect">
            <a:avLst/>
          </a:prstGeom>
          <a:solidFill>
            <a:srgbClr val="92D05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bn-IN" sz="2400" b="1" i="0" u="none" strike="noStrike" cap="none" normalizeH="0" baseline="0" dirty="0" smtClean="0">
                <a:ln>
                  <a:noFill/>
                </a:ln>
                <a:solidFill>
                  <a:schemeClr val="tx1"/>
                </a:solidFill>
                <a:effectLst/>
                <a:latin typeface="NikoshBAN" pitchFamily="2" charset="0"/>
                <a:cs typeface="NikoshBAN" pitchFamily="2" charset="0"/>
              </a:rPr>
              <a:t>যোগাযোগ ব্যবস্থার উন্নতিঃ</a:t>
            </a:r>
            <a:r>
              <a:rPr kumimoji="0" lang="en-US" sz="2400" b="1" i="0" u="none" strike="noStrike" cap="none" normalizeH="0" baseline="0" dirty="0" smtClean="0">
                <a:ln>
                  <a:noFill/>
                </a:ln>
                <a:solidFill>
                  <a:schemeClr val="tx1"/>
                </a:solidFill>
                <a:effectLst/>
                <a:latin typeface="NikoshBAN" pitchFamily="2" charset="0"/>
                <a:cs typeface="NikoshBAN" pitchFamily="2" charset="0"/>
              </a:rPr>
              <a:t>-</a:t>
            </a:r>
            <a:r>
              <a:rPr kumimoji="0" lang="en-US" sz="2400" b="0" i="0" u="none" strike="noStrike" cap="none" normalizeH="0" baseline="0" dirty="0" smtClean="0">
                <a:ln>
                  <a:noFill/>
                </a:ln>
                <a:solidFill>
                  <a:schemeClr val="tx1"/>
                </a:solidFill>
                <a:effectLst/>
                <a:latin typeface="NikoshBAN" pitchFamily="2"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cs typeface="NikoshBAN" pitchFamily="2" charset="0"/>
              </a:rPr>
              <a:t>ইংল্যান্ডের ভৌগোলিক অবস্থান</a:t>
            </a:r>
            <a:r>
              <a:rPr kumimoji="0" lang="en-US" sz="2400" b="0" i="0" u="none" strike="noStrike" cap="none" normalizeH="0" baseline="0" dirty="0" smtClean="0">
                <a:ln>
                  <a:noFill/>
                </a:ln>
                <a:solidFill>
                  <a:schemeClr val="tx1"/>
                </a:solidFill>
                <a:effectLst/>
                <a:latin typeface="NikoshBAN" pitchFamily="2"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cs typeface="NikoshBAN" pitchFamily="2" charset="0"/>
              </a:rPr>
              <a:t>শক্তিশালী নৌবহর ইত্যাদি কারণও সেদেশে সর্বপ্রথম শিল্পায়ন করেছিল। ইংল্যান্ডের সুবিস্তৃত সমুদ্র উপকূল</a:t>
            </a:r>
            <a:r>
              <a:rPr kumimoji="0" lang="en-US" sz="2400" b="0" i="0" u="none" strike="noStrike" cap="none" normalizeH="0" baseline="0" dirty="0" smtClean="0">
                <a:ln>
                  <a:noFill/>
                </a:ln>
                <a:solidFill>
                  <a:schemeClr val="tx1"/>
                </a:solidFill>
                <a:effectLst/>
                <a:latin typeface="NikoshBAN" pitchFamily="2" charset="0"/>
                <a:cs typeface="NikoshBAN" pitchFamily="2" charset="0"/>
              </a:rPr>
              <a:t>,</a:t>
            </a:r>
            <a:r>
              <a:rPr kumimoji="0" lang="bn-IN" sz="2400" b="0" i="0" u="none" strike="noStrike" cap="none" normalizeH="0" baseline="0" dirty="0" smtClean="0">
                <a:ln>
                  <a:noFill/>
                </a:ln>
                <a:solidFill>
                  <a:schemeClr val="tx1"/>
                </a:solidFill>
                <a:effectLst/>
                <a:latin typeface="NikoshBAN" pitchFamily="2" charset="0"/>
                <a:cs typeface="NikoshBAN" pitchFamily="2" charset="0"/>
              </a:rPr>
              <a:t>উন্নত নৌশক্তি ও বন্দর প্রভৃতির ফলে শিল্প উৎপাদনের জন্য প্রয়োজনীয় কাঁচামাল বিভিন্ন দেশ থেকে জলপথে সহজেই ইংল্যান্ডে আনা হত। আবার শিল্পোৎপাদিত পণ্যসামগ্রী বোঝাই ব্রিটিশ জাহাজগুলি অনায়াসে সব দেশে যাতায়াত</a:t>
            </a:r>
            <a:r>
              <a:rPr lang="bn-IN" sz="2400" dirty="0" smtClean="0">
                <a:solidFill>
                  <a:schemeClr val="tx1"/>
                </a:solidFill>
                <a:latin typeface="NikoshBAN" pitchFamily="2"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cs typeface="NikoshBAN" pitchFamily="2" charset="0"/>
              </a:rPr>
              <a:t>করতে পারত। এ ছাড়া দেশের অভ্যন্তরে খাল ও নদীপথে যোগাযোগ ও পণ্য পরিবহণের ব্যবস্থা ছিল যথেষ্ট উন্নত।</a:t>
            </a:r>
            <a:endParaRPr kumimoji="0" lang="en-US" sz="2400" b="0" i="0" u="none" strike="noStrike" cap="none" normalizeH="0" baseline="0" dirty="0" smtClean="0">
              <a:ln>
                <a:noFill/>
              </a:ln>
              <a:solidFill>
                <a:schemeClr val="tx1"/>
              </a:solidFill>
              <a:effectLst/>
              <a:latin typeface="NikoshBAN" pitchFamily="2" charset="0"/>
              <a:cs typeface="NikoshBAN" pitchFamily="2" charset="0"/>
            </a:endParaRPr>
          </a:p>
        </p:txBody>
      </p:sp>
      <p:sp>
        <p:nvSpPr>
          <p:cNvPr id="4" name="Rectangle 2"/>
          <p:cNvSpPr>
            <a:spLocks noChangeArrowheads="1"/>
          </p:cNvSpPr>
          <p:nvPr/>
        </p:nvSpPr>
        <p:spPr bwMode="auto">
          <a:xfrm>
            <a:off x="304800" y="3581400"/>
            <a:ext cx="8610600" cy="2631490"/>
          </a:xfrm>
          <a:prstGeom prst="rect">
            <a:avLst/>
          </a:prstGeom>
          <a:solidFill>
            <a:schemeClr val="accent4">
              <a:lumMod val="60000"/>
              <a:lumOff val="40000"/>
            </a:schemeClr>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400" b="1" i="0" u="none" strike="noStrike" cap="none" normalizeH="0" baseline="0" dirty="0" smtClean="0">
                <a:ln>
                  <a:noFill/>
                </a:ln>
                <a:solidFill>
                  <a:schemeClr val="tx1"/>
                </a:solidFill>
                <a:effectLst/>
                <a:latin typeface="NikoshBAN" pitchFamily="2" charset="0"/>
                <a:cs typeface="NikoshBAN" pitchFamily="2" charset="0"/>
              </a:rPr>
              <a:t>বৈজ্ঞানিক আবিষ্কারঃ</a:t>
            </a:r>
            <a:r>
              <a:rPr kumimoji="0" lang="en-US" sz="2400" b="1" i="0" u="none" strike="noStrike" cap="none" normalizeH="0" baseline="0" dirty="0" smtClean="0">
                <a:ln>
                  <a:noFill/>
                </a:ln>
                <a:solidFill>
                  <a:schemeClr val="tx1"/>
                </a:solidFill>
                <a:effectLst/>
                <a:latin typeface="NikoshBAN" pitchFamily="2" charset="0"/>
                <a:cs typeface="NikoshBAN" pitchFamily="2" charset="0"/>
              </a:rPr>
              <a:t>-</a:t>
            </a:r>
            <a:r>
              <a:rPr kumimoji="0" lang="en-US" sz="2400" b="0" i="0" u="none" strike="noStrike" cap="none" normalizeH="0" baseline="0" dirty="0" smtClean="0">
                <a:ln>
                  <a:noFill/>
                </a:ln>
                <a:solidFill>
                  <a:schemeClr val="tx1"/>
                </a:solidFill>
                <a:effectLst/>
                <a:latin typeface="NikoshBAN" pitchFamily="2"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cs typeface="NikoshBAN" pitchFamily="2" charset="0"/>
              </a:rPr>
              <a:t>অষ্টাদশ শতাব্দীতে ইংল্যান্ডে সর্বপ্রথম শিল্পবিপ্লব ঘটার ক্ষেত্রে শিল্প সহায়ক বিভিন্ন বৈজ্ঞানিক যন্ত্রের আবিষ্কার ছিল অত্যন্ত গুরুত্বপূর্ণ। স্পিনিং জেনি-জেমস</a:t>
            </a:r>
            <a:r>
              <a:rPr kumimoji="0" lang="bn-IN" sz="2400" b="0" i="0" u="none" strike="noStrike" cap="none" normalizeH="0" dirty="0" smtClean="0">
                <a:ln>
                  <a:noFill/>
                </a:ln>
                <a:solidFill>
                  <a:schemeClr val="tx1"/>
                </a:solidFill>
                <a:effectLst/>
                <a:latin typeface="NikoshBAN" pitchFamily="2" charset="0"/>
                <a:cs typeface="NikoshBAN" pitchFamily="2" charset="0"/>
              </a:rPr>
              <a:t> হারগ্রিভস ১৭৬৪</a:t>
            </a:r>
            <a:r>
              <a:rPr kumimoji="0" lang="en-US" sz="2400" b="0" i="0" u="none" strike="noStrike" cap="none" normalizeH="0" baseline="0" dirty="0" smtClean="0">
                <a:ln>
                  <a:noFill/>
                </a:ln>
                <a:solidFill>
                  <a:schemeClr val="tx1"/>
                </a:solidFill>
                <a:effectLst/>
                <a:latin typeface="NikoshBAN" pitchFamily="2"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cs typeface="NikoshBAN" pitchFamily="2" charset="0"/>
              </a:rPr>
              <a:t>উড়ন্ত মাকু-জ</a:t>
            </a:r>
            <a:r>
              <a:rPr kumimoji="0" lang="bn-IN" sz="2400" b="0" i="0" u="none" strike="noStrike" cap="none" normalizeH="0" dirty="0" smtClean="0">
                <a:ln>
                  <a:noFill/>
                </a:ln>
                <a:solidFill>
                  <a:schemeClr val="tx1"/>
                </a:solidFill>
                <a:effectLst/>
                <a:latin typeface="NikoshBAN" pitchFamily="2" charset="0"/>
                <a:cs typeface="NikoshBAN" pitchFamily="2" charset="0"/>
              </a:rPr>
              <a:t>ন</a:t>
            </a:r>
            <a:r>
              <a:rPr kumimoji="0" lang="bn-IN" sz="2400" b="0" i="0" u="none" strike="noStrike" cap="none" normalizeH="0" baseline="0" dirty="0" smtClean="0">
                <a:ln>
                  <a:noFill/>
                </a:ln>
                <a:solidFill>
                  <a:schemeClr val="tx1"/>
                </a:solidFill>
                <a:effectLst/>
                <a:latin typeface="NikoshBAN" pitchFamily="2" charset="0"/>
                <a:cs typeface="NikoshBAN" pitchFamily="2" charset="0"/>
              </a:rPr>
              <a:t> কে ১৭৩৩</a:t>
            </a:r>
            <a:r>
              <a:rPr kumimoji="0" lang="en-US" sz="2400" b="0" i="0" u="none" strike="noStrike" cap="none" normalizeH="0" baseline="0" dirty="0" smtClean="0">
                <a:ln>
                  <a:noFill/>
                </a:ln>
                <a:solidFill>
                  <a:schemeClr val="tx1"/>
                </a:solidFill>
                <a:effectLst/>
                <a:latin typeface="NikoshBAN" pitchFamily="2"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cs typeface="NikoshBAN" pitchFamily="2" charset="0"/>
              </a:rPr>
              <a:t>ওয়াটার ফ্রেম-রিচার্ড</a:t>
            </a:r>
            <a:r>
              <a:rPr kumimoji="0" lang="bn-IN" sz="2400" b="0" i="0" u="none" strike="noStrike" cap="none" normalizeH="0" dirty="0" smtClean="0">
                <a:ln>
                  <a:noFill/>
                </a:ln>
                <a:solidFill>
                  <a:schemeClr val="tx1"/>
                </a:solidFill>
                <a:effectLst/>
                <a:latin typeface="NikoshBAN" pitchFamily="2" charset="0"/>
                <a:cs typeface="NikoshBAN" pitchFamily="2" charset="0"/>
              </a:rPr>
              <a:t> আর্করাইড ১৭৬৯</a:t>
            </a:r>
            <a:r>
              <a:rPr kumimoji="0" lang="en-US" sz="2400" b="0" i="0" u="none" strike="noStrike" cap="none" normalizeH="0" baseline="0" dirty="0" smtClean="0">
                <a:ln>
                  <a:noFill/>
                </a:ln>
                <a:solidFill>
                  <a:schemeClr val="tx1"/>
                </a:solidFill>
                <a:effectLst/>
                <a:latin typeface="NikoshBAN" pitchFamily="2"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cs typeface="NikoshBAN" pitchFamily="2" charset="0"/>
              </a:rPr>
              <a:t>পাওয়ার লুম-এডমান্ড কাটরাইট ১৭৬৯</a:t>
            </a:r>
            <a:r>
              <a:rPr kumimoji="0" lang="en-US" sz="2400" b="0" i="0" u="none" strike="noStrike" cap="none" normalizeH="0" baseline="0" dirty="0" smtClean="0">
                <a:ln>
                  <a:noFill/>
                </a:ln>
                <a:solidFill>
                  <a:schemeClr val="tx1"/>
                </a:solidFill>
                <a:effectLst/>
                <a:latin typeface="NikoshBAN" pitchFamily="2"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cs typeface="NikoshBAN" pitchFamily="2" charset="0"/>
              </a:rPr>
              <a:t>বাষ্পীয় ইঞ্জিন-জেমস</a:t>
            </a:r>
            <a:r>
              <a:rPr kumimoji="0" lang="bn-IN" sz="2400" b="0" i="0" u="none" strike="noStrike" cap="none" normalizeH="0" dirty="0" smtClean="0">
                <a:ln>
                  <a:noFill/>
                </a:ln>
                <a:solidFill>
                  <a:schemeClr val="tx1"/>
                </a:solidFill>
                <a:effectLst/>
                <a:latin typeface="NikoshBAN" pitchFamily="2" charset="0"/>
                <a:cs typeface="NikoshBAN" pitchFamily="2" charset="0"/>
              </a:rPr>
              <a:t> ওয়াট ১৭৬৯</a:t>
            </a:r>
            <a:r>
              <a:rPr kumimoji="0" lang="en-US" sz="2400" b="0" i="0" u="none" strike="noStrike" cap="none" normalizeH="0" baseline="0" dirty="0" smtClean="0">
                <a:ln>
                  <a:noFill/>
                </a:ln>
                <a:solidFill>
                  <a:schemeClr val="tx1"/>
                </a:solidFill>
                <a:effectLst/>
                <a:latin typeface="NikoshBAN" pitchFamily="2" charset="0"/>
                <a:cs typeface="NikoshBAN" pitchFamily="2" charset="0"/>
              </a:rPr>
              <a:t>,</a:t>
            </a:r>
            <a:r>
              <a:rPr kumimoji="0" lang="bn-IN" sz="2400" b="0" i="0" u="none" strike="noStrike" cap="none" normalizeH="0" baseline="0" dirty="0" smtClean="0">
                <a:ln>
                  <a:noFill/>
                </a:ln>
                <a:solidFill>
                  <a:schemeClr val="tx1"/>
                </a:solidFill>
                <a:effectLst/>
                <a:latin typeface="NikoshBAN" pitchFamily="2" charset="0"/>
                <a:cs typeface="NikoshBAN" pitchFamily="2" charset="0"/>
              </a:rPr>
              <a:t> রেল ইঞ্জিন-স্টিফেনসন</a:t>
            </a:r>
            <a:r>
              <a:rPr kumimoji="0" lang="bn-IN" sz="2400" b="0" i="0" u="none" strike="noStrike" cap="none" normalizeH="0" dirty="0" smtClean="0">
                <a:ln>
                  <a:noFill/>
                </a:ln>
                <a:solidFill>
                  <a:schemeClr val="tx1"/>
                </a:solidFill>
                <a:effectLst/>
                <a:latin typeface="NikoshBAN" pitchFamily="2" charset="0"/>
                <a:cs typeface="NikoshBAN" pitchFamily="2" charset="0"/>
              </a:rPr>
              <a:t> ১৮২৫, মিউল,</a:t>
            </a:r>
            <a:r>
              <a:rPr kumimoji="0" lang="en-US" sz="2400" b="0" i="0" u="none" strike="noStrike" cap="none" normalizeH="0" baseline="0" dirty="0" smtClean="0">
                <a:ln>
                  <a:noFill/>
                </a:ln>
                <a:solidFill>
                  <a:schemeClr val="tx1"/>
                </a:solidFill>
                <a:effectLst/>
                <a:latin typeface="NikoshBAN" pitchFamily="2"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cs typeface="NikoshBAN" pitchFamily="2" charset="0"/>
              </a:rPr>
              <a:t>নিরাপত্তা বাতি</a:t>
            </a:r>
            <a:r>
              <a:rPr kumimoji="0" lang="en-US" sz="2400" b="0" i="0" u="none" strike="noStrike" cap="none" normalizeH="0" baseline="0" dirty="0" smtClean="0">
                <a:ln>
                  <a:noFill/>
                </a:ln>
                <a:solidFill>
                  <a:schemeClr val="tx1"/>
                </a:solidFill>
                <a:effectLst/>
                <a:latin typeface="NikoshBAN" pitchFamily="2"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cs typeface="NikoshBAN" pitchFamily="2" charset="0"/>
              </a:rPr>
              <a:t>ব্লাস্ট ফার্নেস, টেলিফোন, টেলিগ্রাফ, বৈদ্যতিক</a:t>
            </a:r>
            <a:r>
              <a:rPr kumimoji="0" lang="bn-IN" sz="2400" b="0" i="0" u="none" strike="noStrike" cap="none" normalizeH="0" dirty="0" smtClean="0">
                <a:ln>
                  <a:noFill/>
                </a:ln>
                <a:solidFill>
                  <a:schemeClr val="tx1"/>
                </a:solidFill>
                <a:effectLst/>
                <a:latin typeface="NikoshBAN" pitchFamily="2" charset="0"/>
                <a:cs typeface="NikoshBAN" pitchFamily="2" charset="0"/>
              </a:rPr>
              <a:t> বাতি</a:t>
            </a:r>
            <a:r>
              <a:rPr kumimoji="0" lang="bn-IN" sz="2400" b="0" i="0" u="none" strike="noStrike" cap="none" normalizeH="0" baseline="0" dirty="0" smtClean="0">
                <a:ln>
                  <a:noFill/>
                </a:ln>
                <a:solidFill>
                  <a:schemeClr val="tx1"/>
                </a:solidFill>
                <a:effectLst/>
                <a:latin typeface="NikoshBAN" pitchFamily="2" charset="0"/>
                <a:cs typeface="NikoshBAN" pitchFamily="2" charset="0"/>
              </a:rPr>
              <a:t> প্রভৃতি আবিষ্কারের ফলে বস্ত্রশিল্পের উন্নতির পাশাপাশি ইংল্যান্ডের কারখানায় উৎপাদন ব্যবস্থারও অগ্রগতি ঘটে। </a:t>
            </a:r>
            <a:endParaRPr kumimoji="0" lang="en-US" sz="2400" b="0" i="0" u="none" strike="noStrike" cap="none" normalizeH="0" baseline="0" dirty="0" smtClean="0">
              <a:ln>
                <a:noFill/>
              </a:ln>
              <a:solidFill>
                <a:schemeClr val="tx1"/>
              </a:solidFill>
              <a:effectLst/>
              <a:latin typeface="NikoshBAN" pitchFamily="2" charset="0"/>
              <a:cs typeface="NikoshBAN" pitchFamily="2" charset="0"/>
            </a:endParaRPr>
          </a:p>
        </p:txBody>
      </p:sp>
      <p:sp>
        <p:nvSpPr>
          <p:cNvPr id="5" name="TextBox 4"/>
          <p:cNvSpPr txBox="1"/>
          <p:nvPr/>
        </p:nvSpPr>
        <p:spPr>
          <a:xfrm>
            <a:off x="2438400" y="304800"/>
            <a:ext cx="3886200" cy="523220"/>
          </a:xfrm>
          <a:prstGeom prst="rect">
            <a:avLst/>
          </a:prstGeom>
          <a:solidFill>
            <a:srgbClr val="00B0F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শিল্প বিপ্লবের কারণ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1905000" y="152400"/>
            <a:ext cx="5257800" cy="461665"/>
          </a:xfrm>
          <a:prstGeom prst="rect">
            <a:avLst/>
          </a:prstGeom>
          <a:solidFill>
            <a:srgbClr val="FFFF00"/>
          </a:solidFill>
          <a:ln>
            <a:solidFill>
              <a:srgbClr val="0070C0"/>
            </a:solidFill>
          </a:ln>
        </p:spPr>
        <p:txBody>
          <a:bodyPr wrap="square" rtlCol="0">
            <a:spAutoFit/>
          </a:bodyPr>
          <a:lstStyle/>
          <a:p>
            <a:pPr algn="ctr"/>
            <a:r>
              <a:rPr lang="bn-BD" sz="2400" dirty="0" smtClean="0">
                <a:latin typeface="NikoshBAN" pitchFamily="2" charset="0"/>
                <a:cs typeface="NikoshBAN" pitchFamily="2" charset="0"/>
              </a:rPr>
              <a:t>কিছু ছবি ও আবিস্কারকদের দেখি </a:t>
            </a:r>
            <a:endParaRPr lang="en-US" sz="2400" dirty="0">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762000"/>
            <a:ext cx="2447777" cy="2247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57200" y="3200400"/>
            <a:ext cx="1943272" cy="461665"/>
          </a:xfrm>
          <a:prstGeom prst="rect">
            <a:avLst/>
          </a:prstGeom>
          <a:solidFill>
            <a:schemeClr val="tx1"/>
          </a:solidFill>
        </p:spPr>
        <p:txBody>
          <a:bodyPr wrap="square" rtlCol="0">
            <a:spAutoFit/>
          </a:bodyPr>
          <a:lstStyle/>
          <a:p>
            <a:pPr algn="ctr"/>
            <a:r>
              <a:rPr lang="bn-BD" sz="2400" dirty="0" smtClean="0">
                <a:solidFill>
                  <a:schemeClr val="bg1"/>
                </a:solidFill>
                <a:latin typeface="NikoshBAN" pitchFamily="2" charset="0"/>
                <a:cs typeface="NikoshBAN" pitchFamily="2" charset="0"/>
              </a:rPr>
              <a:t>জেমস ওয়াট </a:t>
            </a:r>
            <a:endParaRPr lang="en-US" sz="2400" dirty="0">
              <a:solidFill>
                <a:schemeClr val="bg1"/>
              </a:solidFill>
              <a:latin typeface="NikoshBAN" pitchFamily="2" charset="0"/>
              <a:cs typeface="NikoshBAN" pitchFamily="2" charset="0"/>
            </a:endParaRPr>
          </a:p>
        </p:txBody>
      </p:sp>
      <p:sp>
        <p:nvSpPr>
          <p:cNvPr id="6" name="Down Arrow 5"/>
          <p:cNvSpPr/>
          <p:nvPr/>
        </p:nvSpPr>
        <p:spPr>
          <a:xfrm>
            <a:off x="1143000" y="3657600"/>
            <a:ext cx="533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4191000"/>
            <a:ext cx="2581275" cy="1771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228600" y="6396335"/>
            <a:ext cx="2819400" cy="461665"/>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err="1" smtClean="0">
                <a:solidFill>
                  <a:schemeClr val="tx1"/>
                </a:solidFill>
                <a:latin typeface="NikoshBAN" pitchFamily="2" charset="0"/>
                <a:cs typeface="NikoshBAN" pitchFamily="2" charset="0"/>
              </a:rPr>
              <a:t>স্টিম</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বাষ্পচালিত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ইঞ্জিন</a:t>
            </a:r>
            <a:r>
              <a:rPr lang="en-US" sz="2400" dirty="0" smtClean="0">
                <a:solidFill>
                  <a:schemeClr val="tx1"/>
                </a:solidFill>
                <a:latin typeface="NikoshBAN" pitchFamily="2" charset="0"/>
                <a:cs typeface="NikoshBAN" pitchFamily="2" charset="0"/>
              </a:rPr>
              <a:t> </a:t>
            </a:r>
            <a:endParaRPr lang="en-US" sz="2400" dirty="0">
              <a:solidFill>
                <a:schemeClr val="tx1"/>
              </a:solidFill>
              <a:latin typeface="NikoshBAN" pitchFamily="2" charset="0"/>
              <a:cs typeface="NikoshBAN" pitchFamily="2"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24200" y="762000"/>
            <a:ext cx="2574387" cy="2247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3581400" y="3124200"/>
            <a:ext cx="1676400" cy="461665"/>
          </a:xfrm>
          <a:prstGeom prst="rect">
            <a:avLst/>
          </a:prstGeom>
          <a:solidFill>
            <a:schemeClr val="tx1"/>
          </a:solidFill>
        </p:spPr>
        <p:txBody>
          <a:bodyPr wrap="square" rtlCol="0">
            <a:spAutoFit/>
          </a:bodyPr>
          <a:lstStyle/>
          <a:p>
            <a:pPr algn="ctr"/>
            <a:r>
              <a:rPr lang="bn-BD" sz="2400" dirty="0" smtClean="0">
                <a:solidFill>
                  <a:schemeClr val="bg1"/>
                </a:solidFill>
                <a:latin typeface="NikoshBAN" pitchFamily="2" charset="0"/>
                <a:cs typeface="NikoshBAN" pitchFamily="2" charset="0"/>
              </a:rPr>
              <a:t>চার্লস ব্যাবেজ</a:t>
            </a:r>
            <a:endParaRPr lang="en-US" sz="2400" dirty="0">
              <a:solidFill>
                <a:schemeClr val="bg1"/>
              </a:solidFill>
              <a:latin typeface="NikoshBAN" pitchFamily="2" charset="0"/>
              <a:cs typeface="NikoshBAN" pitchFamily="2" charset="0"/>
            </a:endParaRPr>
          </a:p>
        </p:txBody>
      </p:sp>
      <p:sp>
        <p:nvSpPr>
          <p:cNvPr id="11" name="Down Arrow 10"/>
          <p:cNvSpPr/>
          <p:nvPr/>
        </p:nvSpPr>
        <p:spPr>
          <a:xfrm>
            <a:off x="4038600" y="3581400"/>
            <a:ext cx="516671"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00" y="4114800"/>
            <a:ext cx="258445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p:cNvSpPr txBox="1"/>
          <p:nvPr/>
        </p:nvSpPr>
        <p:spPr>
          <a:xfrm>
            <a:off x="3581400" y="6396335"/>
            <a:ext cx="1981200" cy="461665"/>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কম্পিউটার </a:t>
            </a:r>
            <a:endParaRPr lang="en-US" sz="2400" dirty="0">
              <a:latin typeface="NikoshBAN" pitchFamily="2" charset="0"/>
              <a:cs typeface="NikoshBAN" pitchFamily="2" charset="0"/>
            </a:endParaRPr>
          </a:p>
        </p:txBody>
      </p:sp>
      <p:pic>
        <p:nvPicPr>
          <p:cNvPr id="1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48400" y="762000"/>
            <a:ext cx="2667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14"/>
          <p:cNvSpPr/>
          <p:nvPr/>
        </p:nvSpPr>
        <p:spPr>
          <a:xfrm>
            <a:off x="6096000" y="3200400"/>
            <a:ext cx="2587568" cy="461665"/>
          </a:xfrm>
          <a:prstGeom prst="rect">
            <a:avLst/>
          </a:prstGeom>
          <a:solidFill>
            <a:schemeClr val="tx1"/>
          </a:solidFill>
        </p:spPr>
        <p:txBody>
          <a:bodyPr wrap="none">
            <a:spAutoFit/>
          </a:bodyPr>
          <a:lstStyle/>
          <a:p>
            <a:pPr algn="ctr"/>
            <a:r>
              <a:rPr lang="bn-BD" sz="2400" dirty="0">
                <a:solidFill>
                  <a:schemeClr val="bg1"/>
                </a:solidFill>
                <a:latin typeface="NikoshBAN" pitchFamily="2" charset="0"/>
                <a:cs typeface="NikoshBAN" pitchFamily="2" charset="0"/>
              </a:rPr>
              <a:t>আলেকজান্ডার গ্রাহামবেল </a:t>
            </a:r>
            <a:endParaRPr lang="en-US" sz="2400" dirty="0">
              <a:solidFill>
                <a:schemeClr val="bg1"/>
              </a:solidFill>
              <a:latin typeface="NikoshBAN" pitchFamily="2" charset="0"/>
              <a:cs typeface="NikoshBAN" pitchFamily="2" charset="0"/>
            </a:endParaRPr>
          </a:p>
        </p:txBody>
      </p:sp>
      <p:sp>
        <p:nvSpPr>
          <p:cNvPr id="16" name="Down Arrow 15"/>
          <p:cNvSpPr/>
          <p:nvPr/>
        </p:nvSpPr>
        <p:spPr>
          <a:xfrm>
            <a:off x="7010400" y="3657600"/>
            <a:ext cx="484197" cy="507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43600" y="4128413"/>
            <a:ext cx="2895600" cy="1891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TextBox 17"/>
          <p:cNvSpPr txBox="1"/>
          <p:nvPr/>
        </p:nvSpPr>
        <p:spPr>
          <a:xfrm>
            <a:off x="6342846" y="6396335"/>
            <a:ext cx="2267754" cy="461665"/>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টেলিফোন</a:t>
            </a:r>
            <a:r>
              <a:rPr lang="bn-BD"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edg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heel(1)">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circle(in)">
                                      <p:cBhvr>
                                        <p:cTn id="58" dur="20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heel(1)">
                                      <p:cBhvr>
                                        <p:cTn id="63" dur="20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circle(in)">
                                      <p:cBhvr>
                                        <p:cTn id="68" dur="20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heel(1)">
                                      <p:cBhvr>
                                        <p:cTn id="79" dur="20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circle(in)">
                                      <p:cBhvr>
                                        <p:cTn id="8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10" grpId="0" animBg="1"/>
      <p:bldP spid="11" grpId="0" animBg="1"/>
      <p:bldP spid="13" grpId="0" animBg="1"/>
      <p:bldP spid="15" grpId="0" animBg="1"/>
      <p:bldP spid="16"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Oval 2"/>
          <p:cNvSpPr/>
          <p:nvPr/>
        </p:nvSpPr>
        <p:spPr>
          <a:xfrm>
            <a:off x="2971800" y="2590800"/>
            <a:ext cx="2971800" cy="1981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NikoshBAN" pitchFamily="2" charset="0"/>
                <a:cs typeface="NikoshBAN" pitchFamily="2" charset="0"/>
              </a:rPr>
              <a:t>শিল্পবিপ্লবের</a:t>
            </a:r>
            <a:r>
              <a:rPr lang="en-US" sz="2800" dirty="0" smtClean="0">
                <a:solidFill>
                  <a:srgbClr val="FF0000"/>
                </a:solidFill>
                <a:latin typeface="NikoshBAN" pitchFamily="2" charset="0"/>
                <a:cs typeface="NikoshBAN" pitchFamily="2" charset="0"/>
              </a:rPr>
              <a:t> </a:t>
            </a:r>
            <a:r>
              <a:rPr lang="en-US" sz="2800" dirty="0" err="1" smtClean="0">
                <a:solidFill>
                  <a:srgbClr val="FF0000"/>
                </a:solidFill>
                <a:latin typeface="NikoshBAN" pitchFamily="2" charset="0"/>
                <a:cs typeface="NikoshBAN" pitchFamily="2" charset="0"/>
              </a:rPr>
              <a:t>কারণ</a:t>
            </a:r>
            <a:endParaRPr lang="en-US" sz="2800" dirty="0">
              <a:solidFill>
                <a:srgbClr val="FF0000"/>
              </a:solidFill>
              <a:latin typeface="NikoshBAN" pitchFamily="2" charset="0"/>
              <a:cs typeface="NikoshBAN" pitchFamily="2" charset="0"/>
            </a:endParaRPr>
          </a:p>
        </p:txBody>
      </p:sp>
      <p:sp>
        <p:nvSpPr>
          <p:cNvPr id="4" name="Decagon 3"/>
          <p:cNvSpPr/>
          <p:nvPr/>
        </p:nvSpPr>
        <p:spPr>
          <a:xfrm>
            <a:off x="3276600" y="152400"/>
            <a:ext cx="2590800" cy="1981200"/>
          </a:xfrm>
          <a:prstGeom prst="decag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2800" dirty="0" smtClean="0">
                <a:latin typeface="NikoshBAN" pitchFamily="2" charset="0"/>
                <a:cs typeface="NikoshBAN" pitchFamily="2" charset="0"/>
              </a:rPr>
              <a:t>বৈজ্ঞানিক আবিষ্কার  </a:t>
            </a:r>
            <a:endParaRPr lang="en-US" sz="2800" dirty="0">
              <a:latin typeface="NikoshBAN" pitchFamily="2" charset="0"/>
              <a:cs typeface="NikoshBAN" pitchFamily="2" charset="0"/>
            </a:endParaRPr>
          </a:p>
        </p:txBody>
      </p:sp>
      <p:sp>
        <p:nvSpPr>
          <p:cNvPr id="5" name="Decagon 4"/>
          <p:cNvSpPr/>
          <p:nvPr/>
        </p:nvSpPr>
        <p:spPr>
          <a:xfrm>
            <a:off x="762000" y="228600"/>
            <a:ext cx="2286000" cy="1905000"/>
          </a:xfrm>
          <a:prstGeom prst="decag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2800" dirty="0" smtClean="0">
                <a:latin typeface="NikoshBAN" pitchFamily="2" charset="0"/>
                <a:cs typeface="NikoshBAN" pitchFamily="2" charset="0"/>
              </a:rPr>
              <a:t>বাণি</a:t>
            </a:r>
            <a:r>
              <a:rPr lang="en-US" sz="2800" dirty="0" err="1" smtClean="0">
                <a:latin typeface="NikoshBAN" pitchFamily="2" charset="0"/>
                <a:cs typeface="NikoshBAN" pitchFamily="2" charset="0"/>
              </a:rPr>
              <a:t>জ্যের</a:t>
            </a:r>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প্রসার</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6" name="Decagon 5"/>
          <p:cNvSpPr/>
          <p:nvPr/>
        </p:nvSpPr>
        <p:spPr>
          <a:xfrm>
            <a:off x="533400" y="2286000"/>
            <a:ext cx="1905000" cy="1676400"/>
          </a:xfrm>
          <a:prstGeom prst="dec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2800" dirty="0" smtClean="0">
                <a:latin typeface="NikoshBAN" pitchFamily="2" charset="0"/>
                <a:cs typeface="NikoshBAN" pitchFamily="2" charset="0"/>
              </a:rPr>
              <a:t>পুঁজির সংস্থান </a:t>
            </a:r>
            <a:endParaRPr lang="en-US" sz="2800" dirty="0">
              <a:latin typeface="NikoshBAN" pitchFamily="2" charset="0"/>
              <a:cs typeface="NikoshBAN" pitchFamily="2" charset="0"/>
            </a:endParaRPr>
          </a:p>
        </p:txBody>
      </p:sp>
      <p:sp>
        <p:nvSpPr>
          <p:cNvPr id="7" name="Decagon 6"/>
          <p:cNvSpPr/>
          <p:nvPr/>
        </p:nvSpPr>
        <p:spPr>
          <a:xfrm>
            <a:off x="304800" y="4267200"/>
            <a:ext cx="2438400" cy="2362200"/>
          </a:xfrm>
          <a:prstGeom prst="dec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IN" dirty="0" smtClean="0">
                <a:solidFill>
                  <a:srgbClr val="FFFF00"/>
                </a:solidFill>
                <a:latin typeface="NikoshBAN" pitchFamily="2" charset="0"/>
                <a:cs typeface="NikoshBAN" pitchFamily="2" charset="0"/>
              </a:rPr>
              <a:t> </a:t>
            </a:r>
            <a:r>
              <a:rPr lang="bn-BD" sz="2800" dirty="0" smtClean="0">
                <a:latin typeface="NikoshBAN" pitchFamily="2" charset="0"/>
                <a:cs typeface="NikoshBAN" pitchFamily="2" charset="0"/>
              </a:rPr>
              <a:t>যোগাযোগ ব্যবস্থা</a:t>
            </a:r>
            <a:r>
              <a:rPr lang="en-US" sz="2800" dirty="0" smtClean="0">
                <a:latin typeface="NikoshBAN" pitchFamily="2" charset="0"/>
                <a:cs typeface="NikoshBAN" pitchFamily="2" charset="0"/>
              </a:rPr>
              <a:t>র </a:t>
            </a:r>
            <a:r>
              <a:rPr lang="en-US" sz="2800" dirty="0" err="1" smtClean="0">
                <a:latin typeface="NikoshBAN" pitchFamily="2" charset="0"/>
                <a:cs typeface="NikoshBAN" pitchFamily="2" charset="0"/>
              </a:rPr>
              <a:t>উন্নয়ন</a:t>
            </a:r>
            <a:r>
              <a:rPr lang="bn-BD" sz="2800" dirty="0" smtClean="0">
                <a:latin typeface="NikoshBAN" pitchFamily="2" charset="0"/>
                <a:cs typeface="NikoshBAN" pitchFamily="2" charset="0"/>
              </a:rPr>
              <a:t> </a:t>
            </a:r>
            <a:endParaRPr lang="en-US" sz="2800" dirty="0" smtClean="0">
              <a:latin typeface="NikoshBAN" pitchFamily="2" charset="0"/>
              <a:cs typeface="NikoshBAN" pitchFamily="2" charset="0"/>
            </a:endParaRPr>
          </a:p>
          <a:p>
            <a:pPr algn="ctr"/>
            <a:endParaRPr lang="en-US" sz="2800" dirty="0">
              <a:solidFill>
                <a:srgbClr val="FFFF00"/>
              </a:solidFill>
              <a:latin typeface="NikoshBAN" pitchFamily="2" charset="0"/>
              <a:cs typeface="NikoshBAN" pitchFamily="2" charset="0"/>
            </a:endParaRPr>
          </a:p>
        </p:txBody>
      </p:sp>
      <p:sp>
        <p:nvSpPr>
          <p:cNvPr id="8" name="Decagon 7"/>
          <p:cNvSpPr/>
          <p:nvPr/>
        </p:nvSpPr>
        <p:spPr>
          <a:xfrm>
            <a:off x="2743200" y="5181600"/>
            <a:ext cx="2895600" cy="1676400"/>
          </a:xfrm>
          <a:prstGeom prst="decag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err="1" smtClean="0">
                <a:latin typeface="NikoshBAN" pitchFamily="2" charset="0"/>
                <a:cs typeface="NikoshBAN" pitchFamily="2" charset="0"/>
              </a:rPr>
              <a:t>রাজনৈতিক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স্থিতিশীলতা</a:t>
            </a:r>
            <a:endParaRPr lang="en-US" sz="2800" dirty="0">
              <a:latin typeface="NikoshBAN" pitchFamily="2" charset="0"/>
              <a:cs typeface="NikoshBAN" pitchFamily="2" charset="0"/>
            </a:endParaRPr>
          </a:p>
        </p:txBody>
      </p:sp>
      <p:sp>
        <p:nvSpPr>
          <p:cNvPr id="9" name="Decagon 8"/>
          <p:cNvSpPr/>
          <p:nvPr/>
        </p:nvSpPr>
        <p:spPr>
          <a:xfrm>
            <a:off x="5943600" y="4572000"/>
            <a:ext cx="2895600" cy="1752600"/>
          </a:xfrm>
          <a:prstGeom prst="decag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2800" dirty="0" smtClean="0">
                <a:latin typeface="NikoshBAN" pitchFamily="2" charset="0"/>
                <a:cs typeface="NikoshBAN" pitchFamily="2" charset="0"/>
              </a:rPr>
              <a:t>অর্থনৈতিক অবস্থা</a:t>
            </a:r>
            <a:r>
              <a:rPr lang="en-US" sz="2800" dirty="0" smtClean="0">
                <a:latin typeface="NikoshBAN" pitchFamily="2" charset="0"/>
                <a:cs typeface="NikoshBAN" pitchFamily="2" charset="0"/>
              </a:rPr>
              <a:t>র </a:t>
            </a:r>
            <a:r>
              <a:rPr lang="en-US" sz="2800" dirty="0" err="1" smtClean="0">
                <a:latin typeface="NikoshBAN" pitchFamily="2" charset="0"/>
                <a:cs typeface="NikoshBAN" pitchFamily="2" charset="0"/>
              </a:rPr>
              <a:t>উন্নতি</a:t>
            </a:r>
            <a:endParaRPr lang="en-US" sz="2800" dirty="0">
              <a:latin typeface="NikoshBAN" pitchFamily="2" charset="0"/>
              <a:cs typeface="NikoshBAN" pitchFamily="2" charset="0"/>
            </a:endParaRPr>
          </a:p>
        </p:txBody>
      </p:sp>
      <p:sp>
        <p:nvSpPr>
          <p:cNvPr id="10" name="Decagon 9"/>
          <p:cNvSpPr/>
          <p:nvPr/>
        </p:nvSpPr>
        <p:spPr>
          <a:xfrm>
            <a:off x="6858000" y="2362200"/>
            <a:ext cx="2057400" cy="1981200"/>
          </a:xfrm>
          <a:prstGeom prst="dec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bg1"/>
                </a:solidFill>
                <a:latin typeface="NikoshBAN" pitchFamily="2" charset="0"/>
                <a:cs typeface="NikoshBAN" pitchFamily="2" charset="0"/>
              </a:rPr>
              <a:t>রেনেসাঁর</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প্রভাব</a:t>
            </a:r>
            <a:endParaRPr lang="en-US" sz="2800" dirty="0">
              <a:solidFill>
                <a:schemeClr val="bg1"/>
              </a:solidFill>
              <a:latin typeface="NikoshBAN" pitchFamily="2" charset="0"/>
              <a:cs typeface="NikoshBAN" pitchFamily="2" charset="0"/>
            </a:endParaRPr>
          </a:p>
        </p:txBody>
      </p:sp>
      <p:sp>
        <p:nvSpPr>
          <p:cNvPr id="11" name="Decagon 10"/>
          <p:cNvSpPr/>
          <p:nvPr/>
        </p:nvSpPr>
        <p:spPr>
          <a:xfrm>
            <a:off x="6172200" y="533400"/>
            <a:ext cx="2286000" cy="1752600"/>
          </a:xfrm>
          <a:prstGeom prst="dec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2800" dirty="0" smtClean="0">
                <a:latin typeface="NikoshBAN" pitchFamily="2" charset="0"/>
                <a:cs typeface="NikoshBAN" pitchFamily="2" charset="0"/>
              </a:rPr>
              <a:t>কৃষি বিপ্লব </a:t>
            </a:r>
            <a:endParaRPr lang="en-US" sz="2800" dirty="0">
              <a:latin typeface="NikoshBAN" pitchFamily="2" charset="0"/>
              <a:cs typeface="NikoshBAN" pitchFamily="2" charset="0"/>
            </a:endParaRPr>
          </a:p>
        </p:txBody>
      </p:sp>
      <p:sp>
        <p:nvSpPr>
          <p:cNvPr id="12" name="Right Arrow 11"/>
          <p:cNvSpPr/>
          <p:nvPr/>
        </p:nvSpPr>
        <p:spPr>
          <a:xfrm rot="13751123">
            <a:off x="2624487" y="1851073"/>
            <a:ext cx="1405048" cy="609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6200000">
            <a:off x="4229100" y="2019300"/>
            <a:ext cx="533400" cy="6096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9759162">
            <a:off x="5376212" y="2202595"/>
            <a:ext cx="1476235" cy="60960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943600" y="3124200"/>
            <a:ext cx="914400" cy="6096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3633520">
            <a:off x="5465110" y="4171596"/>
            <a:ext cx="992138" cy="74777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191000" y="4572000"/>
            <a:ext cx="457200" cy="60960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8985531">
            <a:off x="2424121" y="4264883"/>
            <a:ext cx="1124434" cy="609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0800000">
            <a:off x="2362200" y="2819400"/>
            <a:ext cx="762000" cy="609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4)">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amond(in)">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strips(downLeft)">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6"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arn(inHorizont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Horizont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3" presetClass="entr" presetSubtype="16"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plus(in)">
                                      <p:cBhvr>
                                        <p:cTn id="68" dur="10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6"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barn(inHorizontal)">
                                      <p:cBhvr>
                                        <p:cTn id="85" dur="50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6"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barn(inHorizontal)">
                                      <p:cBhvr>
                                        <p:cTn id="9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smtClean="0">
              <a:latin typeface="NikoshBAN" pitchFamily="2" charset="0"/>
              <a:cs typeface="NikoshBAN" pitchFamily="2" charset="0"/>
            </a:endParaRPr>
          </a:p>
          <a:p>
            <a:endParaRPr lang="en-US" sz="2400">
              <a:latin typeface="NikoshBAN" pitchFamily="2" charset="0"/>
              <a:cs typeface="NikoshBAN" pitchFamily="2" charset="0"/>
            </a:endParaRPr>
          </a:p>
        </p:txBody>
      </p:sp>
      <p:sp>
        <p:nvSpPr>
          <p:cNvPr id="3" name="TextBox 2"/>
          <p:cNvSpPr txBox="1"/>
          <p:nvPr/>
        </p:nvSpPr>
        <p:spPr>
          <a:xfrm>
            <a:off x="838200" y="1600200"/>
            <a:ext cx="2590800" cy="461665"/>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err="1" smtClean="0">
                <a:latin typeface="NikoshBAN" pitchFamily="2" charset="0"/>
                <a:cs typeface="NikoshBAN" pitchFamily="2" charset="0"/>
              </a:rPr>
              <a:t>পূর্বের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উৎপাদন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ব্যবস্থা</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4" name="Down Arrow 3"/>
          <p:cNvSpPr/>
          <p:nvPr/>
        </p:nvSpPr>
        <p:spPr>
          <a:xfrm>
            <a:off x="1828800" y="2133600"/>
            <a:ext cx="381000" cy="457200"/>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2667000"/>
            <a:ext cx="3733800" cy="461665"/>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err="1" smtClean="0">
                <a:latin typeface="NikoshBAN" pitchFamily="2" charset="0"/>
                <a:cs typeface="NikoshBAN" pitchFamily="2" charset="0"/>
              </a:rPr>
              <a:t>হাতিয়ার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a:t>
            </a:r>
            <a:r>
              <a:rPr lang="en-US" sz="2400" dirty="0" smtClean="0">
                <a:latin typeface="NikoshBAN" pitchFamily="2" charset="0"/>
                <a:cs typeface="NikoshBAN" pitchFamily="2" charset="0"/>
              </a:rPr>
              <a:t>  Tools </a:t>
            </a:r>
            <a:r>
              <a:rPr lang="en-US" sz="2400" dirty="0" err="1" smtClean="0">
                <a:latin typeface="NikoshBAN" pitchFamily="2" charset="0"/>
                <a:cs typeface="NikoshBAN" pitchFamily="2" charset="0"/>
              </a:rPr>
              <a:t>নির্ভর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পদ্ধতি</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6" name="TextBox 5"/>
          <p:cNvSpPr txBox="1"/>
          <p:nvPr/>
        </p:nvSpPr>
        <p:spPr>
          <a:xfrm>
            <a:off x="304800" y="3581400"/>
            <a:ext cx="3962400" cy="461665"/>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err="1" smtClean="0">
                <a:latin typeface="NikoshBAN" pitchFamily="2" charset="0"/>
                <a:cs typeface="NikoshBAN" pitchFamily="2" charset="0"/>
              </a:rPr>
              <a:t>কারিগরদের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বাড়িতেই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উৎপাদিত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হতো</a:t>
            </a:r>
            <a:r>
              <a:rPr lang="bn-IN"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7" name="TextBox 6"/>
          <p:cNvSpPr txBox="1"/>
          <p:nvPr/>
        </p:nvSpPr>
        <p:spPr>
          <a:xfrm>
            <a:off x="381000" y="4495800"/>
            <a:ext cx="3962400" cy="461665"/>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err="1" smtClean="0">
                <a:latin typeface="NikoshBAN" pitchFamily="2" charset="0"/>
                <a:cs typeface="NikoshBAN" pitchFamily="2" charset="0"/>
              </a:rPr>
              <a:t>কারিগরদেরই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মালিকানা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ছিলো</a:t>
            </a:r>
            <a:r>
              <a:rPr lang="bn-IN"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8" name="TextBox 7"/>
          <p:cNvSpPr txBox="1"/>
          <p:nvPr/>
        </p:nvSpPr>
        <p:spPr>
          <a:xfrm>
            <a:off x="304800" y="5410200"/>
            <a:ext cx="3962400" cy="830997"/>
          </a:xfrm>
          <a:prstGeom prst="rect">
            <a:avLst/>
          </a:prstGeo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err="1" smtClean="0">
                <a:latin typeface="NikoshBAN" pitchFamily="2" charset="0"/>
                <a:cs typeface="NikoshBAN" pitchFamily="2" charset="0"/>
              </a:rPr>
              <a:t>কারিগরেরা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অন্য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জীবিকার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পাশাপাশি</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অবসরে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পণ্য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উৎপাদন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করতো</a:t>
            </a:r>
            <a:r>
              <a:rPr lang="bn-IN"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9" name="TextBox 8"/>
          <p:cNvSpPr txBox="1"/>
          <p:nvPr/>
        </p:nvSpPr>
        <p:spPr>
          <a:xfrm>
            <a:off x="5257800" y="1524000"/>
            <a:ext cx="2590800" cy="461665"/>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err="1" smtClean="0">
                <a:latin typeface="NikoshBAN" pitchFamily="2" charset="0"/>
                <a:cs typeface="NikoshBAN" pitchFamily="2" charset="0"/>
              </a:rPr>
              <a:t>নতুন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উৎপাদন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ব্যবস্থা</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10" name="Down Arrow 9"/>
          <p:cNvSpPr/>
          <p:nvPr/>
        </p:nvSpPr>
        <p:spPr>
          <a:xfrm>
            <a:off x="6172200" y="2057400"/>
            <a:ext cx="381000" cy="457200"/>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29200" y="2590800"/>
            <a:ext cx="3352800" cy="461665"/>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pPr lvl="0" algn="ctr"/>
            <a:r>
              <a:rPr lang="en-US" sz="2400" dirty="0" err="1" smtClean="0">
                <a:solidFill>
                  <a:prstClr val="black"/>
                </a:solidFill>
                <a:latin typeface="NikoshBAN" pitchFamily="2" charset="0"/>
                <a:cs typeface="NikoshBAN" pitchFamily="2" charset="0"/>
              </a:rPr>
              <a:t>যন্ত্র</a:t>
            </a:r>
            <a:r>
              <a:rPr lang="en-US" sz="2400" dirty="0" smtClean="0">
                <a:solidFill>
                  <a:prstClr val="black"/>
                </a:solidFill>
                <a:latin typeface="NikoshBAN" pitchFamily="2" charset="0"/>
                <a:cs typeface="NikoshBAN" pitchFamily="2" charset="0"/>
              </a:rPr>
              <a:t> </a:t>
            </a:r>
            <a:r>
              <a:rPr lang="en-US" sz="2400" dirty="0" err="1" smtClean="0">
                <a:solidFill>
                  <a:prstClr val="black"/>
                </a:solidFill>
                <a:latin typeface="NikoshBAN" pitchFamily="2" charset="0"/>
                <a:cs typeface="NikoshBAN" pitchFamily="2" charset="0"/>
              </a:rPr>
              <a:t>নির্ভর</a:t>
            </a:r>
            <a:r>
              <a:rPr lang="en-US" sz="2400" dirty="0" smtClean="0">
                <a:solidFill>
                  <a:prstClr val="black"/>
                </a:solidFill>
                <a:latin typeface="NikoshBAN" pitchFamily="2" charset="0"/>
                <a:cs typeface="NikoshBAN" pitchFamily="2" charset="0"/>
              </a:rPr>
              <a:t> </a:t>
            </a:r>
            <a:r>
              <a:rPr lang="en-US" sz="2400" dirty="0" err="1" smtClean="0">
                <a:solidFill>
                  <a:prstClr val="black"/>
                </a:solidFill>
                <a:latin typeface="NikoshBAN" pitchFamily="2" charset="0"/>
                <a:cs typeface="NikoshBAN" pitchFamily="2" charset="0"/>
              </a:rPr>
              <a:t>পদ্ধতি</a:t>
            </a:r>
            <a:r>
              <a:rPr lang="bn-IN" sz="2400" dirty="0" smtClean="0">
                <a:solidFill>
                  <a:prstClr val="black"/>
                </a:solidFill>
                <a:latin typeface="NikoshBAN" pitchFamily="2" charset="0"/>
                <a:cs typeface="NikoshBAN" pitchFamily="2" charset="0"/>
              </a:rPr>
              <a:t>।</a:t>
            </a:r>
            <a:endParaRPr lang="en-US" sz="2400" dirty="0">
              <a:solidFill>
                <a:prstClr val="black"/>
              </a:solidFill>
              <a:latin typeface="NikoshBAN" pitchFamily="2" charset="0"/>
              <a:cs typeface="NikoshBAN" pitchFamily="2" charset="0"/>
            </a:endParaRPr>
          </a:p>
        </p:txBody>
      </p:sp>
      <p:sp>
        <p:nvSpPr>
          <p:cNvPr id="12" name="TextBox 11"/>
          <p:cNvSpPr txBox="1"/>
          <p:nvPr/>
        </p:nvSpPr>
        <p:spPr>
          <a:xfrm>
            <a:off x="5029200" y="3276600"/>
            <a:ext cx="3559629" cy="830997"/>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err="1" smtClean="0">
                <a:latin typeface="NikoshBAN" pitchFamily="2" charset="0"/>
                <a:cs typeface="NikoshBAN" pitchFamily="2" charset="0"/>
              </a:rPr>
              <a:t>বিশেষ</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সুবিধাজনক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স্থানে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কারখানা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স্থাপন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হতো</a:t>
            </a:r>
            <a:r>
              <a:rPr lang="bn-IN"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13" name="TextBox 12"/>
          <p:cNvSpPr txBox="1"/>
          <p:nvPr/>
        </p:nvSpPr>
        <p:spPr>
          <a:xfrm>
            <a:off x="5029200" y="4343400"/>
            <a:ext cx="3581400" cy="830997"/>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err="1" smtClean="0">
                <a:latin typeface="NikoshBAN" pitchFamily="2" charset="0"/>
                <a:cs typeface="NikoshBAN" pitchFamily="2" charset="0"/>
              </a:rPr>
              <a:t>মালিকানা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প্রতিষ্ঠিত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পুঁজিপতি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শ্রেণির</a:t>
            </a:r>
            <a:r>
              <a:rPr lang="bn-IN"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14" name="TextBox 13"/>
          <p:cNvSpPr txBox="1"/>
          <p:nvPr/>
        </p:nvSpPr>
        <p:spPr>
          <a:xfrm>
            <a:off x="5105400" y="5410200"/>
            <a:ext cx="3657600" cy="830997"/>
          </a:xfrm>
          <a:prstGeom prst="rect">
            <a:avLst/>
          </a:prstGeom>
          <a:solidFill>
            <a:schemeClr val="tx2">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err="1" smtClean="0">
                <a:latin typeface="NikoshBAN" pitchFamily="2" charset="0"/>
                <a:cs typeface="NikoshBAN" pitchFamily="2" charset="0"/>
              </a:rPr>
              <a:t>নিবিড়</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শ্রম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পদ্ধতিতে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উৎপাদনের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ফলে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শ্রমিকের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কাছে</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বিকল্প</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থাকেনা</a:t>
            </a:r>
            <a:r>
              <a:rPr lang="bn-IN"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15" name="TextBox 14"/>
          <p:cNvSpPr txBox="1"/>
          <p:nvPr/>
        </p:nvSpPr>
        <p:spPr>
          <a:xfrm>
            <a:off x="1905000" y="304800"/>
            <a:ext cx="4800600" cy="52322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শিল্প বিপ্লবের পরিবর্তনের চিত্র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heckerboard(across)">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checkerboard(across)">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heckerboard(across)">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heckerboard(across)">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checkerboard(across)">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checkerboard(across)">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checkerboard(across)">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TextBox 3"/>
          <p:cNvSpPr txBox="1"/>
          <p:nvPr/>
        </p:nvSpPr>
        <p:spPr>
          <a:xfrm>
            <a:off x="0" y="1066800"/>
            <a:ext cx="8763000" cy="369332"/>
          </a:xfrm>
          <a:prstGeom prst="rect">
            <a:avLst/>
          </a:prstGeom>
          <a:noFill/>
        </p:spPr>
        <p:txBody>
          <a:bodyPr wrap="square" rtlCol="0">
            <a:spAutoFit/>
          </a:bodyPr>
          <a:lstStyle/>
          <a:p>
            <a:endParaRPr lang="en-US" dirty="0"/>
          </a:p>
        </p:txBody>
      </p:sp>
      <p:sp>
        <p:nvSpPr>
          <p:cNvPr id="5" name="TextBox 4"/>
          <p:cNvSpPr txBox="1"/>
          <p:nvPr/>
        </p:nvSpPr>
        <p:spPr>
          <a:xfrm>
            <a:off x="304800" y="1066800"/>
            <a:ext cx="8458200" cy="341632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আধুনিক ইউরোপের ইতিহাসে অন্যতম গুরুত্বপূর্ণ ঘটনা হচ্ছে শিল্প বিপ্লব। এটি প্রথমে শুরু হয় ইংল্যান্ডে। বয়ন শিল্পের প্রসার স্থল, জল, রেল, টেলিফোন ব্যবস্থা, খনিজ পদার্থের উত্তোলন এবং পণ্য উৎপাদনের পথ প্রশস্ত করেছে। ইংল্যান্ড থেকে শিল্প বিপ্লব ইউরোপের অন্যান্য দেশেও ছড়িয়ে পড়েছে। শিল্প বিপ্লেবের প্রভাবে ইউরোপের অর্থনীতি, সমাজ, রাজনীতি, এবং সংস্কৃতি ব্যাপক ভাবে পরিবর্তিত হতে থাকে। অর্থনীতিতে ব্যবসা-বাণিজ্য ও শিল্পের প্রভাব, রাজনীতিতে গণতান্ত্রিক বিধি ব্যবস্থা, এবং শিক্ষা সংস্কৃতিতে  জ্ঞানের চর্চা, প্রযুক্তির উদ্ভাবন ইউরোপকে দু’শ বছরেই অভাবনীয় উন্নতি দিতে পেরেছে। ইউরোপের প্রভাবে অন্যান্য মহাদেশেও আধুনিক আর্থ-সামাজিক ও রাজনৈতিক ব্যবস্থা গড়ে তুলার ক্ষেত্রে শিল্প বিপ্লব গুরুত্বপূর্ণ অবদান রেখেছে।   </a:t>
            </a:r>
            <a:endParaRPr lang="en-US" sz="2400" dirty="0">
              <a:latin typeface="NikoshBAN" pitchFamily="2" charset="0"/>
              <a:cs typeface="NikoshBAN" pitchFamily="2" charset="0"/>
            </a:endParaRPr>
          </a:p>
        </p:txBody>
      </p:sp>
      <p:sp>
        <p:nvSpPr>
          <p:cNvPr id="6" name="TextBox 5"/>
          <p:cNvSpPr txBox="1"/>
          <p:nvPr/>
        </p:nvSpPr>
        <p:spPr>
          <a:xfrm>
            <a:off x="2667000" y="304800"/>
            <a:ext cx="4114800" cy="523220"/>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শিল্প বিপ্লবের প্রভাব </a:t>
            </a:r>
            <a:endParaRPr lang="en-US" sz="2800" dirty="0">
              <a:latin typeface="NikoshBAN" pitchFamily="2" charset="0"/>
              <a:cs typeface="NikoshBAN" pitchFamily="2" charset="0"/>
            </a:endParaRPr>
          </a:p>
        </p:txBody>
      </p:sp>
      <p:sp>
        <p:nvSpPr>
          <p:cNvPr id="7" name="TextBox 6"/>
          <p:cNvSpPr txBox="1"/>
          <p:nvPr/>
        </p:nvSpPr>
        <p:spPr>
          <a:xfrm>
            <a:off x="381000" y="4648200"/>
            <a:ext cx="8458200" cy="1938992"/>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শিল্প বিপ্লব শুরুর আগে ব্রিটিশ অর্থনীতি ছিল কৃষি নির্ভর। কৃষি ব্যবস্থাতে মধ্যযুগীয় ম্যানর প্রথা কার্যকর ছিল। এরপর কৃষিজ পণ্যের চাহিদা বাড়ার সাথে সাথে সরবরাহ বৃদ্ধির প্রতিযোগিতা সৃস্টি হয়। অনাবাদি জমিগুলো দ্রূত চাষাবাদের আওতায় চলে আসে। ষোল শতক থেকে এই বিপ্লব ব্রিটেনের অর্থনীতির ভিত্তিকে মজবুত করতে থাকে- যা অচিরে বিল্পবের পথ সুগম করে।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0" fill="hold"/>
                                        <p:tgtEl>
                                          <p:spTgt spid="5"/>
                                        </p:tgtEl>
                                        <p:attrNameLst>
                                          <p:attrName>ppt_w</p:attrName>
                                        </p:attrNameLst>
                                      </p:cBhvr>
                                      <p:tavLst>
                                        <p:tav tm="0" fmla="#ppt_w*sin(2.5*pi*$)">
                                          <p:val>
                                            <p:fltVal val="0"/>
                                          </p:val>
                                        </p:tav>
                                        <p:tav tm="100000">
                                          <p:val>
                                            <p:fltVal val="1"/>
                                          </p:val>
                                        </p:tav>
                                      </p:tavLst>
                                    </p:anim>
                                    <p:anim calcmode="lin" valueType="num">
                                      <p:cBhvr>
                                        <p:cTn id="14"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71194"/>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000" dirty="0" smtClean="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smtClean="0">
              <a:latin typeface="NikoshBAN" pitchFamily="2" charset="0"/>
              <a:cs typeface="NikoshBAN" pitchFamily="2" charset="0"/>
            </a:endParaRPr>
          </a:p>
          <a:p>
            <a:endParaRPr lang="en-US" sz="2000" dirty="0">
              <a:latin typeface="NikoshBAN" pitchFamily="2" charset="0"/>
              <a:cs typeface="NikoshBAN" pitchFamily="2" charset="0"/>
            </a:endParaRPr>
          </a:p>
        </p:txBody>
      </p:sp>
      <p:sp>
        <p:nvSpPr>
          <p:cNvPr id="3" name="Rounded Rectangle 2"/>
          <p:cNvSpPr/>
          <p:nvPr/>
        </p:nvSpPr>
        <p:spPr>
          <a:xfrm>
            <a:off x="2362200" y="228600"/>
            <a:ext cx="365760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err="1" smtClean="0">
                <a:solidFill>
                  <a:schemeClr val="tx1"/>
                </a:solidFill>
                <a:latin typeface="NikoshBAN" pitchFamily="2" charset="0"/>
                <a:cs typeface="NikoshBAN" pitchFamily="2" charset="0"/>
              </a:rPr>
              <a:t>রাজনৈতিক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ফলাফল</a:t>
            </a:r>
            <a:endParaRPr lang="en-US" sz="2800" dirty="0">
              <a:solidFill>
                <a:schemeClr val="tx1"/>
              </a:solidFill>
              <a:latin typeface="NikoshBAN" pitchFamily="2" charset="0"/>
              <a:cs typeface="NikoshBAN" pitchFamily="2" charset="0"/>
            </a:endParaRPr>
          </a:p>
        </p:txBody>
      </p:sp>
      <p:sp>
        <p:nvSpPr>
          <p:cNvPr id="4" name="Rectangle 3"/>
          <p:cNvSpPr/>
          <p:nvPr/>
        </p:nvSpPr>
        <p:spPr>
          <a:xfrm>
            <a:off x="152400" y="1752600"/>
            <a:ext cx="2057400" cy="4419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সামন্ততান্ত্রিক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ব্যবস্থা</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দুর্বল</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হয়ে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পড়ে</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ফলে</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রাজার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ক্ষমতা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বৃদ্ধি</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পায়</a:t>
            </a:r>
            <a:r>
              <a:rPr lang="bn-IN" sz="2800" dirty="0" smtClean="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p:txBody>
      </p:sp>
      <p:sp>
        <p:nvSpPr>
          <p:cNvPr id="5" name="Rectangle 4"/>
          <p:cNvSpPr/>
          <p:nvPr/>
        </p:nvSpPr>
        <p:spPr>
          <a:xfrm>
            <a:off x="2286000" y="1752600"/>
            <a:ext cx="2057400" cy="4419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ঔপনিবেশিক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সাম্রাজ্য</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বিস্তারের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প্রতিযোগিতা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শুরু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হয়</a:t>
            </a:r>
            <a:r>
              <a:rPr lang="bn-IN" sz="2800" dirty="0" smtClean="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p:txBody>
      </p:sp>
      <p:sp>
        <p:nvSpPr>
          <p:cNvPr id="6" name="Rectangle 5"/>
          <p:cNvSpPr/>
          <p:nvPr/>
        </p:nvSpPr>
        <p:spPr>
          <a:xfrm>
            <a:off x="4419600" y="1752600"/>
            <a:ext cx="2209800" cy="441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মধ্যবিত্ত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শ্রেণির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উত্থানের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মাধ্যমে</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জাতীয়তাবাদের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বিকাশ</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ঘটে</a:t>
            </a:r>
            <a:r>
              <a:rPr lang="bn-IN" sz="2800" dirty="0" smtClean="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p:txBody>
      </p:sp>
      <p:sp>
        <p:nvSpPr>
          <p:cNvPr id="7" name="Rectangle 6"/>
          <p:cNvSpPr/>
          <p:nvPr/>
        </p:nvSpPr>
        <p:spPr>
          <a:xfrm>
            <a:off x="6858000" y="1752600"/>
            <a:ext cx="1981200" cy="441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কারিগরি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শ্রেণির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মনে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আতঙ্ক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সৃষ্টি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হয়</a:t>
            </a:r>
            <a:r>
              <a:rPr lang="bn-IN" sz="2800" dirty="0" smtClean="0">
                <a:solidFill>
                  <a:schemeClr val="tx1"/>
                </a:solidFill>
                <a:latin typeface="NikoshBAN" pitchFamily="2" charset="0"/>
                <a:cs typeface="NikoshBAN" pitchFamily="2" charset="0"/>
              </a:rPr>
              <a:t>।</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ফলে</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প্রথমদিকে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প্রতিবাদ</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জানায়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যা</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লুডাইট</a:t>
            </a:r>
            <a:r>
              <a:rPr lang="en-US" sz="2800" dirty="0" smtClean="0">
                <a:solidFill>
                  <a:schemeClr val="tx1"/>
                </a:solidFill>
                <a:latin typeface="NikoshBAN" pitchFamily="2" charset="0"/>
                <a:cs typeface="NikoshBAN" pitchFamily="2" charset="0"/>
              </a:rPr>
              <a:t> আ</a:t>
            </a:r>
            <a:r>
              <a:rPr lang="bn-IN" sz="2800" dirty="0" smtClean="0">
                <a:solidFill>
                  <a:schemeClr val="tx1"/>
                </a:solidFill>
                <a:latin typeface="NikoshBAN" pitchFamily="2" charset="0"/>
                <a:cs typeface="NikoshBAN" pitchFamily="2" charset="0"/>
              </a:rPr>
              <a:t>ন্দো</a:t>
            </a:r>
            <a:r>
              <a:rPr lang="en-US" sz="2800" dirty="0" err="1" smtClean="0">
                <a:solidFill>
                  <a:schemeClr val="tx1"/>
                </a:solidFill>
                <a:latin typeface="NikoshBAN" pitchFamily="2" charset="0"/>
                <a:cs typeface="NikoshBAN" pitchFamily="2" charset="0"/>
              </a:rPr>
              <a:t>লন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নামে</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পরিচিত</a:t>
            </a:r>
            <a:r>
              <a:rPr lang="bn-IN" sz="2800" dirty="0" smtClean="0">
                <a:solidFill>
                  <a:schemeClr val="tx1"/>
                </a:solidFill>
                <a:latin typeface="NikoshBAN" pitchFamily="2" charset="0"/>
                <a:cs typeface="NikoshBAN" pitchFamily="2" charset="0"/>
              </a:rPr>
              <a:t>।  </a:t>
            </a:r>
            <a:r>
              <a:rPr lang="en-US"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ounded Rectangle 2"/>
          <p:cNvSpPr/>
          <p:nvPr/>
        </p:nvSpPr>
        <p:spPr>
          <a:xfrm>
            <a:off x="2362200" y="228600"/>
            <a:ext cx="3657600"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err="1" smtClean="0">
                <a:latin typeface="NikoshBAN" pitchFamily="2" charset="0"/>
                <a:cs typeface="NikoshBAN" pitchFamily="2" charset="0"/>
              </a:rPr>
              <a:t>অর্থনৈতিক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ফলাফল</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4" name="Rectangle 3"/>
          <p:cNvSpPr/>
          <p:nvPr/>
        </p:nvSpPr>
        <p:spPr>
          <a:xfrm>
            <a:off x="228600" y="1752600"/>
            <a:ext cx="2209800" cy="403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পুঁজিবাদী</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ব্যবস্থার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উত্থান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ঘটে</a:t>
            </a:r>
            <a:r>
              <a:rPr lang="bn-IN" sz="2800" dirty="0" smtClean="0">
                <a:solidFill>
                  <a:schemeClr val="tx1"/>
                </a:solidFill>
                <a:latin typeface="NikoshBAN" pitchFamily="2" charset="0"/>
                <a:cs typeface="NikoshBAN" pitchFamily="2" charset="0"/>
              </a:rPr>
              <a:t>। </a:t>
            </a:r>
            <a:r>
              <a:rPr lang="en-US"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sp>
        <p:nvSpPr>
          <p:cNvPr id="5" name="Rectangle 4"/>
          <p:cNvSpPr/>
          <p:nvPr/>
        </p:nvSpPr>
        <p:spPr>
          <a:xfrm>
            <a:off x="2590800" y="1752600"/>
            <a:ext cx="1905000" cy="403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মালিক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শ্রমিক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বৈষম্য</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প্রতিষ্ঠিত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হয়</a:t>
            </a:r>
            <a:r>
              <a:rPr lang="bn-IN" sz="2800" dirty="0" smtClean="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p:txBody>
      </p:sp>
      <p:sp>
        <p:nvSpPr>
          <p:cNvPr id="6" name="Rectangle 5"/>
          <p:cNvSpPr/>
          <p:nvPr/>
        </p:nvSpPr>
        <p:spPr>
          <a:xfrm>
            <a:off x="4572000" y="1752600"/>
            <a:ext cx="1981200" cy="4038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ঔপনিবেশিক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বাজার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প্রতিষ্ঠার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প্রতিযোগিতা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শুরু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হয়</a:t>
            </a:r>
            <a:r>
              <a:rPr lang="bn-IN" sz="2800" dirty="0" smtClean="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p:txBody>
      </p:sp>
      <p:sp>
        <p:nvSpPr>
          <p:cNvPr id="7" name="Rectangle 6"/>
          <p:cNvSpPr/>
          <p:nvPr/>
        </p:nvSpPr>
        <p:spPr>
          <a:xfrm>
            <a:off x="6781800" y="1752600"/>
            <a:ext cx="1981200" cy="403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যোগাযোগ</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ব্যবস্থা</a:t>
            </a:r>
            <a:r>
              <a:rPr lang="en-US" sz="2800" dirty="0" smtClean="0">
                <a:solidFill>
                  <a:schemeClr val="tx1"/>
                </a:solidFill>
                <a:latin typeface="NikoshBAN" pitchFamily="2" charset="0"/>
                <a:cs typeface="NikoshBAN" pitchFamily="2" charset="0"/>
              </a:rPr>
              <a:t> ও </a:t>
            </a:r>
            <a:r>
              <a:rPr lang="en-US" sz="2800" dirty="0" err="1" smtClean="0">
                <a:solidFill>
                  <a:schemeClr val="tx1"/>
                </a:solidFill>
                <a:latin typeface="NikoshBAN" pitchFamily="2" charset="0"/>
                <a:cs typeface="NikoshBAN" pitchFamily="2" charset="0"/>
              </a:rPr>
              <a:t>প্রযুক্তির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উন্নতি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ঘটে</a:t>
            </a:r>
            <a:r>
              <a:rPr lang="bn-IN" sz="2800" dirty="0" smtClean="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ounded Rectangle 2"/>
          <p:cNvSpPr/>
          <p:nvPr/>
        </p:nvSpPr>
        <p:spPr>
          <a:xfrm>
            <a:off x="2362200" y="228600"/>
            <a:ext cx="3657600"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err="1" smtClean="0">
                <a:latin typeface="NikoshBAN" pitchFamily="2" charset="0"/>
                <a:cs typeface="NikoshBAN" pitchFamily="2" charset="0"/>
              </a:rPr>
              <a:t>সামাজিক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ফলাফল</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4" name="Rectangle 3"/>
          <p:cNvSpPr/>
          <p:nvPr/>
        </p:nvSpPr>
        <p:spPr>
          <a:xfrm>
            <a:off x="152400" y="1752600"/>
            <a:ext cx="2286000" cy="4038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শিল্প</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সমাজের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উদ্ভব</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ঘটে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ফলে</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ভিন্ন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সামাজিক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সম্পর্ক</a:t>
            </a:r>
            <a:r>
              <a:rPr lang="en-US" sz="2800" dirty="0" smtClean="0">
                <a:solidFill>
                  <a:schemeClr val="tx1"/>
                </a:solidFill>
                <a:latin typeface="NikoshBAN" pitchFamily="2" charset="0"/>
                <a:cs typeface="NikoshBAN" pitchFamily="2" charset="0"/>
              </a:rPr>
              <a:t> ও </a:t>
            </a:r>
            <a:r>
              <a:rPr lang="en-US" sz="2800" dirty="0" err="1" smtClean="0">
                <a:solidFill>
                  <a:schemeClr val="tx1"/>
                </a:solidFill>
                <a:latin typeface="NikoshBAN" pitchFamily="2" charset="0"/>
                <a:cs typeface="NikoshBAN" pitchFamily="2" charset="0"/>
              </a:rPr>
              <a:t>মূল্যবোধের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জন্ম</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দেয়</a:t>
            </a:r>
            <a:r>
              <a:rPr lang="bn-IN" sz="2800" dirty="0" smtClean="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p:txBody>
      </p:sp>
      <p:sp>
        <p:nvSpPr>
          <p:cNvPr id="5" name="Rectangle 4"/>
          <p:cNvSpPr/>
          <p:nvPr/>
        </p:nvSpPr>
        <p:spPr>
          <a:xfrm>
            <a:off x="2590800" y="1752600"/>
            <a:ext cx="1905000" cy="403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নতুন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নতুন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শিল্প</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শহরের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উত্থান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ঘটে</a:t>
            </a:r>
            <a:r>
              <a:rPr lang="bn-IN" sz="2800" dirty="0" smtClean="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p:txBody>
      </p:sp>
      <p:sp>
        <p:nvSpPr>
          <p:cNvPr id="6" name="Rectangle 5"/>
          <p:cNvSpPr/>
          <p:nvPr/>
        </p:nvSpPr>
        <p:spPr>
          <a:xfrm>
            <a:off x="4572000" y="1752600"/>
            <a:ext cx="2209800" cy="4038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শহরগুলোতে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নতুন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নতুন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সামাজিক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সমস্যার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সৃষ্টি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হয়</a:t>
            </a:r>
            <a:r>
              <a:rPr lang="bn-IN" sz="2800" dirty="0" smtClean="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p:txBody>
      </p:sp>
      <p:sp>
        <p:nvSpPr>
          <p:cNvPr id="7" name="Rectangle 6"/>
          <p:cNvSpPr/>
          <p:nvPr/>
        </p:nvSpPr>
        <p:spPr>
          <a:xfrm>
            <a:off x="6934200" y="1752600"/>
            <a:ext cx="2057400" cy="4038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শহরগুলোতে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নতুন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নতুন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সামাজিক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সমস্যার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সৃষ্টি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হয়</a:t>
            </a:r>
            <a:r>
              <a:rPr lang="bn-IN" sz="2800" dirty="0" smtClean="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smtClean="0">
              <a:latin typeface="NikoshBAN" pitchFamily="2" charset="0"/>
              <a:cs typeface="NikoshBAN" pitchFamily="2" charset="0"/>
            </a:endParaRPr>
          </a:p>
          <a:p>
            <a:endParaRPr lang="en-US" sz="2400">
              <a:latin typeface="NikoshBAN" pitchFamily="2" charset="0"/>
              <a:cs typeface="NikoshBAN" pitchFamily="2" charset="0"/>
            </a:endParaRPr>
          </a:p>
        </p:txBody>
      </p:sp>
      <p:sp>
        <p:nvSpPr>
          <p:cNvPr id="3" name="Google Shape;2067;p5"/>
          <p:cNvSpPr/>
          <p:nvPr/>
        </p:nvSpPr>
        <p:spPr>
          <a:xfrm>
            <a:off x="2362200" y="228600"/>
            <a:ext cx="3657600" cy="914400"/>
          </a:xfrm>
          <a:prstGeom prst="roundRect">
            <a:avLst>
              <a:gd name="adj" fmla="val 16667"/>
            </a:avLst>
          </a:prstGeom>
          <a:solidFill>
            <a:srgbClr val="FFC000"/>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err="1">
                <a:solidFill>
                  <a:schemeClr val="lt1"/>
                </a:solidFill>
                <a:latin typeface="NikoshBAN" pitchFamily="2" charset="0"/>
                <a:ea typeface="Century Schoolbook"/>
                <a:cs typeface="NikoshBAN" pitchFamily="2" charset="0"/>
                <a:sym typeface="Century Schoolbook"/>
              </a:rPr>
              <a:t>সাংস্কৃতিক</a:t>
            </a:r>
            <a:r>
              <a:rPr lang="en-US" sz="2800" dirty="0">
                <a:solidFill>
                  <a:schemeClr val="lt1"/>
                </a:solidFill>
                <a:latin typeface="NikoshBAN" pitchFamily="2" charset="0"/>
                <a:ea typeface="Century Schoolbook"/>
                <a:cs typeface="NikoshBAN" pitchFamily="2" charset="0"/>
                <a:sym typeface="Century Schoolbook"/>
              </a:rPr>
              <a:t> </a:t>
            </a:r>
            <a:r>
              <a:rPr lang="en-US" sz="2800" dirty="0" err="1">
                <a:solidFill>
                  <a:schemeClr val="lt1"/>
                </a:solidFill>
                <a:latin typeface="NikoshBAN" pitchFamily="2" charset="0"/>
                <a:ea typeface="Century Schoolbook"/>
                <a:cs typeface="NikoshBAN" pitchFamily="2" charset="0"/>
                <a:sym typeface="Century Schoolbook"/>
              </a:rPr>
              <a:t>ফলাফল</a:t>
            </a:r>
            <a:r>
              <a:rPr lang="en-US" sz="2800" dirty="0">
                <a:solidFill>
                  <a:schemeClr val="lt1"/>
                </a:solidFill>
                <a:latin typeface="NikoshBAN" pitchFamily="2" charset="0"/>
                <a:ea typeface="Century Schoolbook"/>
                <a:cs typeface="NikoshBAN" pitchFamily="2" charset="0"/>
                <a:sym typeface="Century Schoolbook"/>
              </a:rPr>
              <a:t>   </a:t>
            </a:r>
            <a:endParaRPr sz="2800">
              <a:solidFill>
                <a:schemeClr val="lt1"/>
              </a:solidFill>
              <a:latin typeface="NikoshBAN" pitchFamily="2" charset="0"/>
              <a:ea typeface="Century Schoolbook"/>
              <a:cs typeface="NikoshBAN" pitchFamily="2" charset="0"/>
              <a:sym typeface="Century Schoolbook"/>
            </a:endParaRPr>
          </a:p>
        </p:txBody>
      </p:sp>
      <p:sp>
        <p:nvSpPr>
          <p:cNvPr id="4" name="Google Shape;2064;p5"/>
          <p:cNvSpPr/>
          <p:nvPr/>
        </p:nvSpPr>
        <p:spPr>
          <a:xfrm>
            <a:off x="152400" y="1524000"/>
            <a:ext cx="2971800" cy="3810000"/>
          </a:xfrm>
          <a:prstGeom prst="rect">
            <a:avLst/>
          </a:prstGeom>
          <a:solidFill>
            <a:schemeClr val="accent6">
              <a:lumMod val="60000"/>
              <a:lumOff val="40000"/>
            </a:schemeClr>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err="1">
                <a:solidFill>
                  <a:schemeClr val="dk1"/>
                </a:solidFill>
                <a:latin typeface="NikoshBAN" pitchFamily="2" charset="0"/>
                <a:ea typeface="Century Schoolbook"/>
                <a:cs typeface="NikoshBAN" pitchFamily="2" charset="0"/>
                <a:sym typeface="Century Schoolbook"/>
              </a:rPr>
              <a:t>সমাজতান্ত্রিক</a:t>
            </a:r>
            <a:r>
              <a:rPr lang="en-US" sz="2400" dirty="0">
                <a:solidFill>
                  <a:schemeClr val="dk1"/>
                </a:solidFill>
                <a:latin typeface="NikoshBAN" pitchFamily="2" charset="0"/>
                <a:ea typeface="Century Schoolbook"/>
                <a:cs typeface="NikoshBAN" pitchFamily="2" charset="0"/>
                <a:sym typeface="Century Schoolbook"/>
              </a:rPr>
              <a:t> </a:t>
            </a:r>
            <a:r>
              <a:rPr lang="en-US" sz="2400" dirty="0" err="1">
                <a:solidFill>
                  <a:schemeClr val="dk1"/>
                </a:solidFill>
                <a:latin typeface="NikoshBAN" pitchFamily="2" charset="0"/>
                <a:ea typeface="Century Schoolbook"/>
                <a:cs typeface="NikoshBAN" pitchFamily="2" charset="0"/>
                <a:sym typeface="Century Schoolbook"/>
              </a:rPr>
              <a:t>চিন্তাধারার</a:t>
            </a:r>
            <a:r>
              <a:rPr lang="en-US" sz="2400" dirty="0">
                <a:solidFill>
                  <a:schemeClr val="dk1"/>
                </a:solidFill>
                <a:latin typeface="NikoshBAN" pitchFamily="2" charset="0"/>
                <a:ea typeface="Century Schoolbook"/>
                <a:cs typeface="NikoshBAN" pitchFamily="2" charset="0"/>
                <a:sym typeface="Century Schoolbook"/>
              </a:rPr>
              <a:t> </a:t>
            </a:r>
            <a:r>
              <a:rPr lang="en-US" sz="2400" dirty="0" err="1">
                <a:solidFill>
                  <a:schemeClr val="dk1"/>
                </a:solidFill>
                <a:latin typeface="NikoshBAN" pitchFamily="2" charset="0"/>
                <a:ea typeface="Century Schoolbook"/>
                <a:cs typeface="NikoshBAN" pitchFamily="2" charset="0"/>
                <a:sym typeface="Century Schoolbook"/>
              </a:rPr>
              <a:t>উদ্ভব</a:t>
            </a:r>
            <a:r>
              <a:rPr lang="en-US" sz="2400" dirty="0">
                <a:solidFill>
                  <a:schemeClr val="dk1"/>
                </a:solidFill>
                <a:latin typeface="NikoshBAN" pitchFamily="2" charset="0"/>
                <a:ea typeface="Century Schoolbook"/>
                <a:cs typeface="NikoshBAN" pitchFamily="2" charset="0"/>
                <a:sym typeface="Century Schoolbook"/>
              </a:rPr>
              <a:t> </a:t>
            </a:r>
            <a:r>
              <a:rPr lang="en-US" sz="2400" dirty="0" err="1" smtClean="0">
                <a:solidFill>
                  <a:schemeClr val="dk1"/>
                </a:solidFill>
                <a:latin typeface="NikoshBAN" pitchFamily="2" charset="0"/>
                <a:ea typeface="Century Schoolbook"/>
                <a:cs typeface="NikoshBAN" pitchFamily="2" charset="0"/>
                <a:sym typeface="Century Schoolbook"/>
              </a:rPr>
              <a:t>ঘটে</a:t>
            </a:r>
            <a:r>
              <a:rPr lang="bn-IN" sz="2400" dirty="0" smtClean="0">
                <a:solidFill>
                  <a:schemeClr val="dk1"/>
                </a:solidFill>
                <a:latin typeface="NikoshBAN" pitchFamily="2" charset="0"/>
                <a:ea typeface="Century Schoolbook"/>
                <a:cs typeface="NikoshBAN" pitchFamily="2" charset="0"/>
                <a:sym typeface="Century Schoolbook"/>
              </a:rPr>
              <a:t>।</a:t>
            </a:r>
            <a:r>
              <a:rPr lang="en-US" sz="2400" dirty="0" smtClean="0">
                <a:solidFill>
                  <a:schemeClr val="dk1"/>
                </a:solidFill>
                <a:latin typeface="NikoshBAN" pitchFamily="2" charset="0"/>
                <a:ea typeface="Century Schoolbook"/>
                <a:cs typeface="NikoshBAN" pitchFamily="2" charset="0"/>
                <a:sym typeface="Century Schoolbook"/>
              </a:rPr>
              <a:t> </a:t>
            </a:r>
            <a:endParaRPr sz="2400">
              <a:solidFill>
                <a:schemeClr val="dk1"/>
              </a:solidFill>
              <a:latin typeface="NikoshBAN" pitchFamily="2" charset="0"/>
              <a:ea typeface="Century Schoolbook"/>
              <a:cs typeface="NikoshBAN" pitchFamily="2" charset="0"/>
              <a:sym typeface="Century Schoolbook"/>
            </a:endParaRPr>
          </a:p>
        </p:txBody>
      </p:sp>
      <p:sp>
        <p:nvSpPr>
          <p:cNvPr id="5" name="Google Shape;2065;p5"/>
          <p:cNvSpPr/>
          <p:nvPr/>
        </p:nvSpPr>
        <p:spPr>
          <a:xfrm>
            <a:off x="3200400" y="1524000"/>
            <a:ext cx="2895600" cy="3810000"/>
          </a:xfrm>
          <a:prstGeom prst="rect">
            <a:avLst/>
          </a:prstGeom>
          <a:solidFill>
            <a:srgbClr val="00B0F0"/>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err="1">
                <a:solidFill>
                  <a:schemeClr val="dk1"/>
                </a:solidFill>
                <a:latin typeface="NikoshBAN" pitchFamily="2" charset="0"/>
                <a:ea typeface="Century Schoolbook"/>
                <a:cs typeface="NikoshBAN" pitchFamily="2" charset="0"/>
                <a:sym typeface="Century Schoolbook"/>
              </a:rPr>
              <a:t>ঔপনিবেশিক</a:t>
            </a:r>
            <a:r>
              <a:rPr lang="en-US" sz="2800" dirty="0">
                <a:solidFill>
                  <a:schemeClr val="dk1"/>
                </a:solidFill>
                <a:latin typeface="NikoshBAN" pitchFamily="2" charset="0"/>
                <a:ea typeface="Century Schoolbook"/>
                <a:cs typeface="NikoshBAN" pitchFamily="2" charset="0"/>
                <a:sym typeface="Century Schoolbook"/>
              </a:rPr>
              <a:t> </a:t>
            </a:r>
            <a:r>
              <a:rPr lang="en-US" sz="2800" dirty="0" err="1">
                <a:solidFill>
                  <a:schemeClr val="dk1"/>
                </a:solidFill>
                <a:latin typeface="NikoshBAN" pitchFamily="2" charset="0"/>
                <a:ea typeface="Century Schoolbook"/>
                <a:cs typeface="NikoshBAN" pitchFamily="2" charset="0"/>
                <a:sym typeface="Century Schoolbook"/>
              </a:rPr>
              <a:t>ব্যবস্থা</a:t>
            </a:r>
            <a:r>
              <a:rPr lang="en-US" sz="2800" dirty="0">
                <a:solidFill>
                  <a:schemeClr val="dk1"/>
                </a:solidFill>
                <a:latin typeface="NikoshBAN" pitchFamily="2" charset="0"/>
                <a:ea typeface="Century Schoolbook"/>
                <a:cs typeface="NikoshBAN" pitchFamily="2" charset="0"/>
                <a:sym typeface="Century Schoolbook"/>
              </a:rPr>
              <a:t> </a:t>
            </a:r>
            <a:r>
              <a:rPr lang="en-US" sz="2800" dirty="0" err="1">
                <a:solidFill>
                  <a:schemeClr val="dk1"/>
                </a:solidFill>
                <a:latin typeface="NikoshBAN" pitchFamily="2" charset="0"/>
                <a:ea typeface="Century Schoolbook"/>
                <a:cs typeface="NikoshBAN" pitchFamily="2" charset="0"/>
                <a:sym typeface="Century Schoolbook"/>
              </a:rPr>
              <a:t>ভিন্ন</a:t>
            </a:r>
            <a:r>
              <a:rPr lang="en-US" sz="2800" dirty="0">
                <a:solidFill>
                  <a:schemeClr val="dk1"/>
                </a:solidFill>
                <a:latin typeface="NikoshBAN" pitchFamily="2" charset="0"/>
                <a:ea typeface="Century Schoolbook"/>
                <a:cs typeface="NikoshBAN" pitchFamily="2" charset="0"/>
                <a:sym typeface="Century Schoolbook"/>
              </a:rPr>
              <a:t> </a:t>
            </a:r>
            <a:r>
              <a:rPr lang="en-US" sz="2800" dirty="0" err="1">
                <a:solidFill>
                  <a:schemeClr val="dk1"/>
                </a:solidFill>
                <a:latin typeface="NikoshBAN" pitchFamily="2" charset="0"/>
                <a:ea typeface="Century Schoolbook"/>
                <a:cs typeface="NikoshBAN" pitchFamily="2" charset="0"/>
                <a:sym typeface="Century Schoolbook"/>
              </a:rPr>
              <a:t>সাংস্তৃতিক</a:t>
            </a:r>
            <a:r>
              <a:rPr lang="en-US" sz="2800" dirty="0">
                <a:solidFill>
                  <a:schemeClr val="dk1"/>
                </a:solidFill>
                <a:latin typeface="NikoshBAN" pitchFamily="2" charset="0"/>
                <a:ea typeface="Century Schoolbook"/>
                <a:cs typeface="NikoshBAN" pitchFamily="2" charset="0"/>
                <a:sym typeface="Century Schoolbook"/>
              </a:rPr>
              <a:t> </a:t>
            </a:r>
            <a:r>
              <a:rPr lang="en-US" sz="2800" dirty="0" err="1">
                <a:solidFill>
                  <a:schemeClr val="dk1"/>
                </a:solidFill>
                <a:latin typeface="NikoshBAN" pitchFamily="2" charset="0"/>
                <a:ea typeface="Century Schoolbook"/>
                <a:cs typeface="NikoshBAN" pitchFamily="2" charset="0"/>
                <a:sym typeface="Century Schoolbook"/>
              </a:rPr>
              <a:t>অবস্থার</a:t>
            </a:r>
            <a:r>
              <a:rPr lang="en-US" sz="2800" dirty="0">
                <a:solidFill>
                  <a:schemeClr val="dk1"/>
                </a:solidFill>
                <a:latin typeface="NikoshBAN" pitchFamily="2" charset="0"/>
                <a:ea typeface="Century Schoolbook"/>
                <a:cs typeface="NikoshBAN" pitchFamily="2" charset="0"/>
                <a:sym typeface="Century Schoolbook"/>
              </a:rPr>
              <a:t> </a:t>
            </a:r>
            <a:r>
              <a:rPr lang="en-US" sz="2800" dirty="0" err="1">
                <a:solidFill>
                  <a:schemeClr val="dk1"/>
                </a:solidFill>
                <a:latin typeface="NikoshBAN" pitchFamily="2" charset="0"/>
                <a:ea typeface="Century Schoolbook"/>
                <a:cs typeface="NikoshBAN" pitchFamily="2" charset="0"/>
                <a:sym typeface="Century Schoolbook"/>
              </a:rPr>
              <a:t>জন্ম</a:t>
            </a:r>
            <a:r>
              <a:rPr lang="en-US" sz="2800" dirty="0">
                <a:solidFill>
                  <a:schemeClr val="dk1"/>
                </a:solidFill>
                <a:latin typeface="NikoshBAN" pitchFamily="2" charset="0"/>
                <a:ea typeface="Century Schoolbook"/>
                <a:cs typeface="NikoshBAN" pitchFamily="2" charset="0"/>
                <a:sym typeface="Century Schoolbook"/>
              </a:rPr>
              <a:t> </a:t>
            </a:r>
            <a:r>
              <a:rPr lang="en-US" sz="2800" dirty="0" err="1" smtClean="0">
                <a:solidFill>
                  <a:schemeClr val="dk1"/>
                </a:solidFill>
                <a:latin typeface="NikoshBAN" pitchFamily="2" charset="0"/>
                <a:ea typeface="Century Schoolbook"/>
                <a:cs typeface="NikoshBAN" pitchFamily="2" charset="0"/>
                <a:sym typeface="Century Schoolbook"/>
              </a:rPr>
              <a:t>দেয়</a:t>
            </a:r>
            <a:r>
              <a:rPr lang="bn-IN" sz="2800" dirty="0" smtClean="0">
                <a:solidFill>
                  <a:schemeClr val="dk1"/>
                </a:solidFill>
                <a:latin typeface="NikoshBAN" pitchFamily="2" charset="0"/>
                <a:ea typeface="Century Schoolbook"/>
                <a:cs typeface="NikoshBAN" pitchFamily="2" charset="0"/>
                <a:sym typeface="Century Schoolbook"/>
              </a:rPr>
              <a:t>।</a:t>
            </a:r>
            <a:endParaRPr sz="2800">
              <a:solidFill>
                <a:schemeClr val="dk1"/>
              </a:solidFill>
              <a:latin typeface="NikoshBAN" pitchFamily="2" charset="0"/>
              <a:ea typeface="Century Schoolbook"/>
              <a:cs typeface="NikoshBAN" pitchFamily="2" charset="0"/>
              <a:sym typeface="Century Schoolbook"/>
            </a:endParaRPr>
          </a:p>
        </p:txBody>
      </p:sp>
      <p:sp>
        <p:nvSpPr>
          <p:cNvPr id="6" name="Google Shape;2066;p5"/>
          <p:cNvSpPr/>
          <p:nvPr/>
        </p:nvSpPr>
        <p:spPr>
          <a:xfrm>
            <a:off x="6172200" y="1524000"/>
            <a:ext cx="2819400" cy="3733800"/>
          </a:xfrm>
          <a:prstGeom prst="rect">
            <a:avLst/>
          </a:prstGeom>
          <a:solidFill>
            <a:schemeClr val="accent2">
              <a:lumMod val="40000"/>
              <a:lumOff val="60000"/>
            </a:schemeClr>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err="1">
                <a:solidFill>
                  <a:schemeClr val="dk1"/>
                </a:solidFill>
                <a:latin typeface="NikoshBAN" pitchFamily="2" charset="0"/>
                <a:ea typeface="Century Schoolbook"/>
                <a:cs typeface="NikoshBAN" pitchFamily="2" charset="0"/>
                <a:sym typeface="Century Schoolbook"/>
              </a:rPr>
              <a:t>বাস্তববাদের</a:t>
            </a:r>
            <a:r>
              <a:rPr lang="en-US" sz="2800" dirty="0">
                <a:solidFill>
                  <a:schemeClr val="dk1"/>
                </a:solidFill>
                <a:latin typeface="NikoshBAN" pitchFamily="2" charset="0"/>
                <a:ea typeface="Century Schoolbook"/>
                <a:cs typeface="NikoshBAN" pitchFamily="2" charset="0"/>
                <a:sym typeface="Century Schoolbook"/>
              </a:rPr>
              <a:t> </a:t>
            </a:r>
            <a:r>
              <a:rPr lang="en-US" sz="2800" dirty="0" err="1">
                <a:solidFill>
                  <a:schemeClr val="dk1"/>
                </a:solidFill>
                <a:latin typeface="NikoshBAN" pitchFamily="2" charset="0"/>
                <a:ea typeface="Century Schoolbook"/>
                <a:cs typeface="NikoshBAN" pitchFamily="2" charset="0"/>
                <a:sym typeface="Century Schoolbook"/>
              </a:rPr>
              <a:t>উদ্ভব</a:t>
            </a:r>
            <a:r>
              <a:rPr lang="en-US" sz="2800" dirty="0">
                <a:solidFill>
                  <a:schemeClr val="dk1"/>
                </a:solidFill>
                <a:latin typeface="NikoshBAN" pitchFamily="2" charset="0"/>
                <a:ea typeface="Century Schoolbook"/>
                <a:cs typeface="NikoshBAN" pitchFamily="2" charset="0"/>
                <a:sym typeface="Century Schoolbook"/>
              </a:rPr>
              <a:t> </a:t>
            </a:r>
            <a:r>
              <a:rPr lang="en-US" sz="2800" dirty="0" err="1" smtClean="0">
                <a:solidFill>
                  <a:schemeClr val="dk1"/>
                </a:solidFill>
                <a:latin typeface="NikoshBAN" pitchFamily="2" charset="0"/>
                <a:ea typeface="Century Schoolbook"/>
                <a:cs typeface="NikoshBAN" pitchFamily="2" charset="0"/>
                <a:sym typeface="Century Schoolbook"/>
              </a:rPr>
              <a:t>ঘটে</a:t>
            </a:r>
            <a:r>
              <a:rPr lang="bn-IN" sz="2800" dirty="0" smtClean="0">
                <a:solidFill>
                  <a:schemeClr val="dk1"/>
                </a:solidFill>
                <a:latin typeface="NikoshBAN" pitchFamily="2" charset="0"/>
                <a:ea typeface="Century Schoolbook"/>
                <a:cs typeface="NikoshBAN" pitchFamily="2" charset="0"/>
                <a:sym typeface="Century Schoolbook"/>
              </a:rPr>
              <a:t>।</a:t>
            </a:r>
            <a:endParaRPr sz="2800">
              <a:solidFill>
                <a:schemeClr val="dk1"/>
              </a:solidFill>
              <a:latin typeface="NikoshBAN" pitchFamily="2" charset="0"/>
              <a:ea typeface="Century Schoolbook"/>
              <a:cs typeface="NikoshBAN" pitchFamily="2" charset="0"/>
              <a:sym typeface="Century School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3" name="Picture 2" descr="C:\Users\jahid\Pictures\New folder\IMG_20210122_113928.jpg"/>
          <p:cNvPicPr/>
          <p:nvPr/>
        </p:nvPicPr>
        <p:blipFill>
          <a:blip r:embed="rId2" cstate="print"/>
          <a:srcRect/>
          <a:stretch>
            <a:fillRect/>
          </a:stretch>
        </p:blipFill>
        <p:spPr bwMode="auto">
          <a:xfrm>
            <a:off x="304800" y="304800"/>
            <a:ext cx="29718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2" descr="No photo description available."/>
          <p:cNvPicPr>
            <a:picLocks noChangeAspect="1" noChangeArrowheads="1"/>
          </p:cNvPicPr>
          <p:nvPr/>
        </p:nvPicPr>
        <p:blipFill>
          <a:blip r:embed="rId3"/>
          <a:srcRect/>
          <a:stretch>
            <a:fillRect/>
          </a:stretch>
        </p:blipFill>
        <p:spPr bwMode="auto">
          <a:xfrm>
            <a:off x="5257800" y="838200"/>
            <a:ext cx="3581400" cy="2438400"/>
          </a:xfrm>
          <a:prstGeom prst="rect">
            <a:avLst/>
          </a:prstGeom>
          <a:solidFill>
            <a:srgbClr val="FFC000"/>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5"/>
          <p:cNvSpPr/>
          <p:nvPr/>
        </p:nvSpPr>
        <p:spPr>
          <a:xfrm>
            <a:off x="2667000" y="0"/>
            <a:ext cx="3276600" cy="1240302"/>
          </a:xfrm>
          <a:prstGeom prst="ellipse">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ln w="10541" cmpd="sng">
                  <a:solidFill>
                    <a:schemeClr val="accent1">
                      <a:shade val="88000"/>
                      <a:satMod val="110000"/>
                    </a:schemeClr>
                  </a:solidFill>
                  <a:prstDash val="solid"/>
                </a:ln>
                <a:solidFill>
                  <a:srgbClr val="FF0000"/>
                </a:solidFill>
                <a:latin typeface="NikoshBAN" pitchFamily="2" charset="0"/>
                <a:cs typeface="NikoshBAN" pitchFamily="2" charset="0"/>
              </a:rPr>
              <a:t>পরিচিতি</a:t>
            </a:r>
            <a:r>
              <a:rPr lang="en-US" sz="4800" b="1" dirty="0" smtClean="0">
                <a:ln w="10541" cmpd="sng">
                  <a:solidFill>
                    <a:schemeClr val="accent1">
                      <a:shade val="88000"/>
                      <a:satMod val="110000"/>
                    </a:schemeClr>
                  </a:solidFill>
                  <a:prstDash val="solid"/>
                </a:ln>
                <a:solidFill>
                  <a:srgbClr val="FF0000"/>
                </a:solidFill>
                <a:latin typeface="NikoshBAN" pitchFamily="2" charset="0"/>
                <a:cs typeface="NikoshBAN" pitchFamily="2" charset="0"/>
              </a:rPr>
              <a:t> </a:t>
            </a:r>
          </a:p>
        </p:txBody>
      </p:sp>
      <p:sp>
        <p:nvSpPr>
          <p:cNvPr id="7" name="Content Placeholder 4"/>
          <p:cNvSpPr txBox="1">
            <a:spLocks/>
          </p:cNvSpPr>
          <p:nvPr/>
        </p:nvSpPr>
        <p:spPr>
          <a:xfrm>
            <a:off x="152400" y="3886200"/>
            <a:ext cx="4495800" cy="2971800"/>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SG" sz="2800" b="1" i="0" u="none" strike="noStrike" kern="1200" cap="none" spc="0" normalizeH="0" baseline="0" noProof="0" dirty="0" err="1" smtClean="0">
                <a:ln>
                  <a:noFill/>
                </a:ln>
                <a:solidFill>
                  <a:schemeClr val="dk1"/>
                </a:solidFill>
                <a:effectLst/>
                <a:uLnTx/>
                <a:uFillTx/>
                <a:latin typeface="NikoshBAN" panose="02000000000000000000" pitchFamily="2" charset="0"/>
                <a:ea typeface="+mn-ea"/>
                <a:cs typeface="NikoshBAN" panose="02000000000000000000" pitchFamily="2" charset="0"/>
              </a:rPr>
              <a:t>মোঃ</a:t>
            </a:r>
            <a:r>
              <a:rPr kumimoji="0" lang="bn-IN"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জাহিদুল ইসলাম</a:t>
            </a:r>
            <a:r>
              <a:rPr kumimoji="0" lang="en-US"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endParaRPr kumimoji="0" lang="bn-IN"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bn-IN"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সহকারী অধ্যাপক</a:t>
            </a:r>
            <a:r>
              <a:rPr kumimoji="0" lang="en-US"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ইতিহাস বিভাগ,</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পল্লবী ডিগ্রী</a:t>
            </a:r>
            <a:r>
              <a:rPr kumimoji="0" lang="en-SG"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en-SG" sz="2800" b="0" i="0" u="none" strike="noStrike" kern="1200" cap="none" spc="0" normalizeH="0" baseline="0" noProof="0" dirty="0" err="1" smtClean="0">
                <a:ln>
                  <a:noFill/>
                </a:ln>
                <a:solidFill>
                  <a:schemeClr val="dk1"/>
                </a:solidFill>
                <a:effectLst/>
                <a:uLnTx/>
                <a:uFillTx/>
                <a:latin typeface="NikoshBAN" panose="02000000000000000000" pitchFamily="2" charset="0"/>
                <a:ea typeface="+mn-ea"/>
                <a:cs typeface="NikoshBAN" panose="02000000000000000000" pitchFamily="2" charset="0"/>
              </a:rPr>
              <a:t>কলেজ</a:t>
            </a:r>
            <a:r>
              <a:rPr kumimoji="0" lang="en-SG"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প্লট#১/১, রোড#৫, সেকশন#৮,দুয়ারিপাড়া,রুপনগর, </a:t>
            </a:r>
            <a:endPar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ঢাকা </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-১২১৬</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a:t>
            </a:r>
            <a:r>
              <a:rPr kumimoji="0" lang="bn-IN" sz="2800" b="0" i="0" u="none" strike="noStrike" kern="1200" cap="none" spc="0" normalizeH="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০১৫৫২৪৬০৬৯৫</a:t>
            </a:r>
            <a:endParaRPr kumimoji="0" lang="en-SG"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jahid01081971@gmai.com</a:t>
            </a:r>
            <a:endParaRPr kumimoji="0" lang="en-US" sz="2800" b="0" i="0" u="none" strike="noStrike" kern="1200" cap="none" spc="0" normalizeH="0" baseline="0" noProof="0" dirty="0">
              <a:ln>
                <a:noFill/>
              </a:ln>
              <a:solidFill>
                <a:schemeClr val="dk1"/>
              </a:solidFill>
              <a:effectLst/>
              <a:uLnTx/>
              <a:uFillTx/>
              <a:latin typeface="NikoshBAN" pitchFamily="2" charset="0"/>
              <a:ea typeface="+mn-ea"/>
              <a:cs typeface="NikoshBAN" pitchFamily="2" charset="0"/>
            </a:endParaRPr>
          </a:p>
        </p:txBody>
      </p:sp>
      <p:sp>
        <p:nvSpPr>
          <p:cNvPr id="9" name="Rectangle 8"/>
          <p:cNvSpPr/>
          <p:nvPr/>
        </p:nvSpPr>
        <p:spPr>
          <a:xfrm>
            <a:off x="4953000" y="3687901"/>
            <a:ext cx="4038600" cy="329320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SG" sz="2800" dirty="0" err="1" smtClean="0">
                <a:solidFill>
                  <a:schemeClr val="accent2">
                    <a:lumMod val="75000"/>
                  </a:schemeClr>
                </a:solidFill>
                <a:latin typeface="NikoshBAN" panose="02000000000000000000" pitchFamily="2" charset="0"/>
                <a:cs typeface="NikoshBAN" panose="02000000000000000000" pitchFamily="2" charset="0"/>
              </a:rPr>
              <a:t>আজকের</a:t>
            </a:r>
            <a:r>
              <a:rPr lang="en-SG" sz="2800" dirty="0" smtClean="0">
                <a:solidFill>
                  <a:schemeClr val="accent2">
                    <a:lumMod val="75000"/>
                  </a:schemeClr>
                </a:solidFill>
                <a:latin typeface="NikoshBAN" panose="02000000000000000000" pitchFamily="2" charset="0"/>
                <a:cs typeface="NikoshBAN" panose="02000000000000000000" pitchFamily="2" charset="0"/>
              </a:rPr>
              <a:t> </a:t>
            </a:r>
            <a:r>
              <a:rPr lang="en-SG" sz="2800" dirty="0" err="1" smtClean="0">
                <a:solidFill>
                  <a:schemeClr val="accent2">
                    <a:lumMod val="75000"/>
                  </a:schemeClr>
                </a:solidFill>
                <a:latin typeface="NikoshBAN" panose="02000000000000000000" pitchFamily="2" charset="0"/>
                <a:cs typeface="NikoshBAN" panose="02000000000000000000" pitchFamily="2" charset="0"/>
              </a:rPr>
              <a:t>বি</a:t>
            </a:r>
            <a:r>
              <a:rPr lang="as-IN" sz="2800" dirty="0" smtClean="0">
                <a:solidFill>
                  <a:schemeClr val="accent2">
                    <a:lumMod val="75000"/>
                  </a:schemeClr>
                </a:solidFill>
                <a:latin typeface="NikoshBAN" panose="02000000000000000000" pitchFamily="2" charset="0"/>
                <a:cs typeface="NikoshBAN" panose="02000000000000000000" pitchFamily="2" charset="0"/>
              </a:rPr>
              <a:t>ষ</a:t>
            </a:r>
            <a:r>
              <a:rPr lang="en-SG" sz="2800" dirty="0" smtClean="0">
                <a:solidFill>
                  <a:schemeClr val="accent2">
                    <a:lumMod val="75000"/>
                  </a:schemeClr>
                </a:solidFill>
                <a:latin typeface="NikoshBAN" panose="02000000000000000000" pitchFamily="2" charset="0"/>
                <a:cs typeface="NikoshBAN" panose="02000000000000000000" pitchFamily="2" charset="0"/>
              </a:rPr>
              <a:t>য়</a:t>
            </a:r>
            <a:r>
              <a:rPr lang="bn-IN" sz="2800" dirty="0" smtClean="0">
                <a:solidFill>
                  <a:schemeClr val="accent2">
                    <a:lumMod val="75000"/>
                  </a:schemeClr>
                </a:solidFill>
                <a:latin typeface="NikoshBAN" panose="02000000000000000000" pitchFamily="2" charset="0"/>
                <a:cs typeface="NikoshBAN" panose="02000000000000000000" pitchFamily="2" charset="0"/>
              </a:rPr>
              <a:t>-</a:t>
            </a:r>
            <a:endParaRPr lang="en-US" sz="2800" dirty="0" smtClean="0">
              <a:solidFill>
                <a:schemeClr val="accent2">
                  <a:lumMod val="75000"/>
                </a:schemeClr>
              </a:solidFill>
              <a:latin typeface="NikoshBAN" panose="02000000000000000000" pitchFamily="2" charset="0"/>
              <a:cs typeface="NikoshBAN" panose="02000000000000000000" pitchFamily="2" charset="0"/>
            </a:endParaRPr>
          </a:p>
          <a:p>
            <a:endParaRPr lang="bn-IN" sz="2800" dirty="0" smtClean="0">
              <a:solidFill>
                <a:schemeClr val="accent2">
                  <a:lumMod val="75000"/>
                </a:schemeClr>
              </a:solidFill>
              <a:latin typeface="NikoshBAN" panose="02000000000000000000" pitchFamily="2" charset="0"/>
              <a:cs typeface="NikoshBAN" panose="02000000000000000000" pitchFamily="2" charset="0"/>
            </a:endParaRPr>
          </a:p>
          <a:p>
            <a:r>
              <a:rPr lang="en-SG" sz="2800" dirty="0" err="1" smtClean="0">
                <a:solidFill>
                  <a:schemeClr val="accent2">
                    <a:lumMod val="75000"/>
                  </a:schemeClr>
                </a:solidFill>
                <a:latin typeface="NikoshBAN" panose="02000000000000000000" pitchFamily="2" charset="0"/>
                <a:cs typeface="NikoshBAN" panose="02000000000000000000" pitchFamily="2" charset="0"/>
              </a:rPr>
              <a:t>শ্রেনীঃ</a:t>
            </a:r>
            <a:r>
              <a:rPr lang="en-SG" sz="2800" dirty="0" smtClean="0">
                <a:solidFill>
                  <a:schemeClr val="accent2">
                    <a:lumMod val="75000"/>
                  </a:schemeClr>
                </a:solidFill>
                <a:latin typeface="NikoshBAN" panose="02000000000000000000" pitchFamily="2" charset="0"/>
                <a:cs typeface="NikoshBAN" panose="02000000000000000000" pitchFamily="2" charset="0"/>
              </a:rPr>
              <a:t> </a:t>
            </a:r>
            <a:r>
              <a:rPr lang="en-SG" sz="2800" dirty="0" err="1" smtClean="0">
                <a:solidFill>
                  <a:schemeClr val="accent2">
                    <a:lumMod val="75000"/>
                  </a:schemeClr>
                </a:solidFill>
                <a:latin typeface="NikoshBAN" panose="02000000000000000000" pitchFamily="2" charset="0"/>
                <a:cs typeface="NikoshBAN" panose="02000000000000000000" pitchFamily="2" charset="0"/>
              </a:rPr>
              <a:t>একাদশ</a:t>
            </a:r>
            <a:r>
              <a:rPr lang="en-SG" sz="2800" dirty="0" smtClean="0">
                <a:solidFill>
                  <a:schemeClr val="accent2">
                    <a:lumMod val="75000"/>
                  </a:schemeClr>
                </a:solidFill>
                <a:latin typeface="NikoshBAN" panose="02000000000000000000" pitchFamily="2" charset="0"/>
                <a:cs typeface="NikoshBAN" panose="02000000000000000000" pitchFamily="2" charset="0"/>
              </a:rPr>
              <a:t>/</a:t>
            </a:r>
            <a:r>
              <a:rPr lang="bn-IN" sz="2800" dirty="0" smtClean="0">
                <a:solidFill>
                  <a:schemeClr val="accent2">
                    <a:lumMod val="75000"/>
                  </a:schemeClr>
                </a:solidFill>
                <a:latin typeface="NikoshBAN" panose="02000000000000000000" pitchFamily="2" charset="0"/>
                <a:cs typeface="NikoshBAN" panose="02000000000000000000" pitchFamily="2" charset="0"/>
              </a:rPr>
              <a:t>দ্বাদশ</a:t>
            </a:r>
            <a:r>
              <a:rPr lang="en-SG" sz="2800" dirty="0" smtClean="0">
                <a:solidFill>
                  <a:schemeClr val="accent2">
                    <a:lumMod val="75000"/>
                  </a:schemeClr>
                </a:solidFill>
                <a:latin typeface="NikoshBAN" panose="02000000000000000000" pitchFamily="2" charset="0"/>
                <a:cs typeface="NikoshBAN" panose="02000000000000000000" pitchFamily="2" charset="0"/>
              </a:rPr>
              <a:t>, </a:t>
            </a:r>
            <a:r>
              <a:rPr lang="bn-IN" sz="2800" dirty="0" smtClean="0">
                <a:solidFill>
                  <a:schemeClr val="accent2">
                    <a:lumMod val="75000"/>
                  </a:schemeClr>
                </a:solidFill>
                <a:latin typeface="NikoshBAN" panose="02000000000000000000" pitchFamily="2" charset="0"/>
                <a:cs typeface="NikoshBAN" panose="02000000000000000000" pitchFamily="2" charset="0"/>
              </a:rPr>
              <a:t>পত্র-দ্বিতীয়,   </a:t>
            </a:r>
          </a:p>
          <a:p>
            <a:r>
              <a:rPr lang="bn-IN" sz="2800" dirty="0" smtClean="0">
                <a:solidFill>
                  <a:schemeClr val="accent2">
                    <a:lumMod val="75000"/>
                  </a:schemeClr>
                </a:solidFill>
                <a:latin typeface="NikoshBAN" panose="02000000000000000000" pitchFamily="2" charset="0"/>
                <a:cs typeface="NikoshBAN" panose="02000000000000000000" pitchFamily="2" charset="0"/>
              </a:rPr>
              <a:t>বিষয়</a:t>
            </a:r>
            <a:r>
              <a:rPr lang="bn-IN" sz="2800" b="1" dirty="0" smtClean="0">
                <a:solidFill>
                  <a:schemeClr val="accent2">
                    <a:lumMod val="75000"/>
                  </a:schemeClr>
                </a:solidFill>
                <a:latin typeface="NikoshBAN" panose="02000000000000000000" pitchFamily="2" charset="0"/>
                <a:cs typeface="NikoshBAN" panose="02000000000000000000" pitchFamily="2" charset="0"/>
              </a:rPr>
              <a:t>-</a:t>
            </a:r>
            <a:r>
              <a:rPr lang="en-SG" sz="2800" dirty="0" err="1" smtClean="0">
                <a:solidFill>
                  <a:schemeClr val="accent2">
                    <a:lumMod val="75000"/>
                  </a:schemeClr>
                </a:solidFill>
                <a:latin typeface="NikoshBAN" panose="02000000000000000000" pitchFamily="2" charset="0"/>
                <a:cs typeface="NikoshBAN" panose="02000000000000000000" pitchFamily="2" charset="0"/>
              </a:rPr>
              <a:t>ইতিহা</a:t>
            </a:r>
            <a:r>
              <a:rPr lang="bn-IN" sz="2800" dirty="0" smtClean="0">
                <a:solidFill>
                  <a:schemeClr val="accent2">
                    <a:lumMod val="75000"/>
                  </a:schemeClr>
                </a:solidFill>
                <a:latin typeface="NikoshBAN" panose="02000000000000000000" pitchFamily="2" charset="0"/>
                <a:cs typeface="NikoshBAN" panose="02000000000000000000" pitchFamily="2" charset="0"/>
              </a:rPr>
              <a:t>স</a:t>
            </a:r>
            <a:r>
              <a:rPr lang="bn-IN" sz="2800" b="1" dirty="0" smtClean="0">
                <a:solidFill>
                  <a:schemeClr val="accent2">
                    <a:lumMod val="75000"/>
                  </a:schemeClr>
                </a:solidFill>
                <a:latin typeface="NikoshBAN" panose="02000000000000000000" pitchFamily="2" charset="0"/>
                <a:cs typeface="NikoshBAN" panose="02000000000000000000" pitchFamily="2" charset="0"/>
              </a:rPr>
              <a:t>, </a:t>
            </a:r>
            <a:r>
              <a:rPr lang="en-SG" sz="2800" dirty="0" smtClean="0">
                <a:solidFill>
                  <a:schemeClr val="accent2">
                    <a:lumMod val="75000"/>
                  </a:schemeClr>
                </a:solidFill>
                <a:latin typeface="NikoshBAN" panose="02000000000000000000" pitchFamily="2" charset="0"/>
                <a:cs typeface="NikoshBAN" panose="02000000000000000000" pitchFamily="2" charset="0"/>
              </a:rPr>
              <a:t>অ</a:t>
            </a:r>
            <a:r>
              <a:rPr lang="as-IN" sz="2800" dirty="0" smtClean="0">
                <a:solidFill>
                  <a:schemeClr val="accent2">
                    <a:lumMod val="75000"/>
                  </a:schemeClr>
                </a:solidFill>
                <a:latin typeface="NikoshBAN" panose="02000000000000000000" pitchFamily="2" charset="0"/>
                <a:cs typeface="NikoshBAN" panose="02000000000000000000" pitchFamily="2" charset="0"/>
              </a:rPr>
              <a:t>ধ</a:t>
            </a:r>
            <a:r>
              <a:rPr lang="en-SG" sz="2800" dirty="0" smtClean="0">
                <a:solidFill>
                  <a:schemeClr val="accent2">
                    <a:lumMod val="75000"/>
                  </a:schemeClr>
                </a:solidFill>
                <a:latin typeface="NikoshBAN" panose="02000000000000000000" pitchFamily="2" charset="0"/>
                <a:cs typeface="NikoshBAN" panose="02000000000000000000" pitchFamily="2" charset="0"/>
              </a:rPr>
              <a:t>্</a:t>
            </a:r>
            <a:r>
              <a:rPr lang="as-IN" sz="2800" dirty="0" smtClean="0">
                <a:solidFill>
                  <a:schemeClr val="accent2">
                    <a:lumMod val="75000"/>
                  </a:schemeClr>
                </a:solidFill>
                <a:latin typeface="NikoshBAN" panose="02000000000000000000" pitchFamily="2" charset="0"/>
                <a:cs typeface="NikoshBAN" panose="02000000000000000000" pitchFamily="2" charset="0"/>
              </a:rPr>
              <a:t>য</a:t>
            </a:r>
            <a:r>
              <a:rPr lang="en-SG" sz="2800" dirty="0" smtClean="0">
                <a:solidFill>
                  <a:schemeClr val="accent2">
                    <a:lumMod val="75000"/>
                  </a:schemeClr>
                </a:solidFill>
                <a:latin typeface="NikoshBAN" panose="02000000000000000000" pitchFamily="2" charset="0"/>
                <a:cs typeface="NikoshBAN" panose="02000000000000000000" pitchFamily="2" charset="0"/>
              </a:rPr>
              <a:t>া</a:t>
            </a:r>
            <a:r>
              <a:rPr lang="as-IN" sz="2800" dirty="0" smtClean="0">
                <a:solidFill>
                  <a:schemeClr val="accent2">
                    <a:lumMod val="75000"/>
                  </a:schemeClr>
                </a:solidFill>
                <a:latin typeface="NikoshBAN" panose="02000000000000000000" pitchFamily="2" charset="0"/>
                <a:cs typeface="NikoshBAN" panose="02000000000000000000" pitchFamily="2" charset="0"/>
              </a:rPr>
              <a:t>য়</a:t>
            </a:r>
            <a:r>
              <a:rPr lang="bn-IN" sz="2800" dirty="0" smtClean="0">
                <a:solidFill>
                  <a:schemeClr val="accent2">
                    <a:lumMod val="75000"/>
                  </a:schemeClr>
                </a:solidFill>
                <a:latin typeface="NikoshBAN" panose="02000000000000000000" pitchFamily="2" charset="0"/>
                <a:cs typeface="NikoshBAN" panose="02000000000000000000" pitchFamily="2" charset="0"/>
              </a:rPr>
              <a:t>-প্রথম</a:t>
            </a:r>
            <a:r>
              <a:rPr lang="en-SG" sz="2800" dirty="0" smtClean="0">
                <a:solidFill>
                  <a:schemeClr val="accent2">
                    <a:lumMod val="75000"/>
                  </a:schemeClr>
                </a:solidFill>
                <a:latin typeface="NikoshBAN" panose="02000000000000000000" pitchFamily="2" charset="0"/>
                <a:cs typeface="NikoshBAN" panose="02000000000000000000" pitchFamily="2" charset="0"/>
              </a:rPr>
              <a:t>,</a:t>
            </a:r>
            <a:r>
              <a:rPr lang="bn-IN" sz="2800" dirty="0" smtClean="0">
                <a:solidFill>
                  <a:schemeClr val="accent2">
                    <a:lumMod val="75000"/>
                  </a:schemeClr>
                </a:solidFill>
                <a:latin typeface="NikoshBAN" panose="02000000000000000000" pitchFamily="2" charset="0"/>
                <a:cs typeface="NikoshBAN" panose="02000000000000000000" pitchFamily="2" charset="0"/>
              </a:rPr>
              <a:t> </a:t>
            </a:r>
          </a:p>
          <a:p>
            <a:r>
              <a:rPr lang="bn-IN" sz="2400" dirty="0" smtClean="0">
                <a:solidFill>
                  <a:schemeClr val="accent2">
                    <a:lumMod val="75000"/>
                  </a:schemeClr>
                </a:solidFill>
                <a:latin typeface="NikoshBAN" panose="02000000000000000000" pitchFamily="2" charset="0"/>
                <a:cs typeface="NikoshBAN" panose="02000000000000000000" pitchFamily="2" charset="0"/>
              </a:rPr>
              <a:t>আধুনিক বিশ্বের ইতিহাস, শিল্প বিপ্লব,</a:t>
            </a:r>
          </a:p>
          <a:p>
            <a:r>
              <a:rPr lang="bn-IN" sz="2400" dirty="0" smtClean="0">
                <a:solidFill>
                  <a:schemeClr val="accent2">
                    <a:lumMod val="75000"/>
                  </a:schemeClr>
                </a:solidFill>
                <a:latin typeface="NikoshBAN" panose="02000000000000000000" pitchFamily="2" charset="0"/>
                <a:cs typeface="NikoshBAN" panose="02000000000000000000" pitchFamily="2" charset="0"/>
              </a:rPr>
              <a:t>(একাদশ-দ্বাদশ শ্রেণি), কোড-৩০৫,</a:t>
            </a:r>
          </a:p>
          <a:p>
            <a:r>
              <a:rPr lang="bn-IN" sz="2400" dirty="0" smtClean="0">
                <a:solidFill>
                  <a:schemeClr val="accent2">
                    <a:lumMod val="75000"/>
                  </a:schemeClr>
                </a:solidFill>
                <a:latin typeface="NikoshBAN" panose="02000000000000000000" pitchFamily="2" charset="0"/>
                <a:cs typeface="NikoshBAN" panose="02000000000000000000" pitchFamily="2" charset="0"/>
              </a:rPr>
              <a:t>সময়-বেলা </a:t>
            </a:r>
            <a:r>
              <a:rPr lang="bn-IN" sz="2400" dirty="0" smtClean="0">
                <a:solidFill>
                  <a:schemeClr val="accent2">
                    <a:lumMod val="75000"/>
                  </a:schemeClr>
                </a:solidFill>
                <a:latin typeface="NikoshBAN" panose="02000000000000000000" pitchFamily="2" charset="0"/>
                <a:cs typeface="NikoshBAN" panose="02000000000000000000" pitchFamily="2" charset="0"/>
              </a:rPr>
              <a:t>১১থেকে১১.৩০টা</a:t>
            </a:r>
            <a:r>
              <a:rPr lang="bn-IN" sz="2400" dirty="0" smtClean="0">
                <a:solidFill>
                  <a:schemeClr val="accent2">
                    <a:lumMod val="75000"/>
                  </a:schemeClr>
                </a:solidFill>
                <a:latin typeface="NikoshBAN" panose="02000000000000000000" pitchFamily="2" charset="0"/>
                <a:cs typeface="NikoshBAN" panose="02000000000000000000" pitchFamily="2" charset="0"/>
              </a:rPr>
              <a:t>, শনিবার,   </a:t>
            </a:r>
            <a:endParaRPr lang="bn-IN" sz="2800" dirty="0" smtClean="0">
              <a:solidFill>
                <a:schemeClr val="accent2">
                  <a:lumMod val="75000"/>
                </a:schemeClr>
              </a:solidFill>
              <a:latin typeface="NikoshBAN" panose="02000000000000000000" pitchFamily="2" charset="0"/>
              <a:cs typeface="NikoshBAN" panose="02000000000000000000" pitchFamily="2" charset="0"/>
            </a:endParaRPr>
          </a:p>
          <a:p>
            <a:r>
              <a:rPr lang="bn-IN" sz="2400" dirty="0" smtClean="0">
                <a:solidFill>
                  <a:schemeClr val="accent2">
                    <a:lumMod val="75000"/>
                  </a:schemeClr>
                </a:solidFill>
                <a:latin typeface="NikoshBAN" panose="02000000000000000000" pitchFamily="2" charset="0"/>
                <a:cs typeface="NikoshBAN" panose="02000000000000000000" pitchFamily="2" charset="0"/>
              </a:rPr>
              <a:t>টপিক-শিল্প বিপ্লব, কারণ ও ফলাফল। </a:t>
            </a:r>
            <a:r>
              <a:rPr lang="bn-IN" sz="2400" dirty="0" smtClean="0">
                <a:solidFill>
                  <a:schemeClr val="accent2">
                    <a:lumMod val="75000"/>
                  </a:schemeClr>
                </a:solidFill>
                <a:latin typeface="NikoshBAN" panose="02000000000000000000" pitchFamily="2" charset="0"/>
                <a:cs typeface="NikoshBAN" panose="02000000000000000000" pitchFamily="2" charset="0"/>
              </a:rPr>
              <a:t> </a:t>
            </a:r>
            <a:endParaRPr lang="bn-IN" sz="2400" dirty="0" smtClean="0">
              <a:solidFill>
                <a:schemeClr val="accent2">
                  <a:lumMod val="75000"/>
                </a:schemeClr>
              </a:solidFill>
              <a:latin typeface="NikoshBAN" panose="02000000000000000000" pitchFamily="2" charset="0"/>
              <a:cs typeface="NikoshBAN" panose="02000000000000000000" pitchFamily="2" charset="0"/>
            </a:endParaRPr>
          </a:p>
        </p:txBody>
      </p:sp>
      <p:sp>
        <p:nvSpPr>
          <p:cNvPr id="8" name="Left-Right Arrow 7"/>
          <p:cNvSpPr/>
          <p:nvPr/>
        </p:nvSpPr>
        <p:spPr>
          <a:xfrm rot="5400000" flipV="1">
            <a:off x="2095502" y="4076700"/>
            <a:ext cx="5410200" cy="152400"/>
          </a:xfrm>
          <a:prstGeom prst="leftRightArrow">
            <a:avLst/>
          </a:prstGeom>
          <a:solidFill>
            <a:srgbClr val="FF0000"/>
          </a:solidFill>
          <a:ln w="19050">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3"/>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amond(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ectangle 2"/>
          <p:cNvSpPr/>
          <p:nvPr/>
        </p:nvSpPr>
        <p:spPr>
          <a:xfrm>
            <a:off x="381000" y="1524000"/>
            <a:ext cx="8458200" cy="1569660"/>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as-IN" sz="2400" dirty="0" smtClean="0">
                <a:latin typeface="NikoshBAN" pitchFamily="2" charset="0"/>
                <a:cs typeface="NikoshBAN" pitchFamily="2" charset="0"/>
              </a:rPr>
              <a:t>শিল্প বিপ্লব একশ্রেণীর গভীর রূপান্তর নি</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আসে যা অর্থনৈতিক ক্ষেত্র থেকে অনেক দূরে গি</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ছিল। রাজনীতি থেকে সামাজিক কাঠামো পর্যন্ত সমস্ত ক্ষেত্র পরিবর্তনের দ্বারা প্রভাবিত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ছিল।</a:t>
            </a:r>
            <a:r>
              <a:rPr lang="bn-IN" sz="2400" dirty="0" smtClean="0">
                <a:latin typeface="NikoshBAN" pitchFamily="2" charset="0"/>
                <a:cs typeface="NikoshBAN" pitchFamily="2" charset="0"/>
              </a:rPr>
              <a:t> </a:t>
            </a:r>
            <a:r>
              <a:rPr lang="as-IN" sz="2400" dirty="0" smtClean="0">
                <a:latin typeface="NikoshBAN" pitchFamily="2" charset="0"/>
                <a:cs typeface="NikoshBAN" pitchFamily="2" charset="0"/>
              </a:rPr>
              <a:t>কিন্তু শিল্প বা শিল্পায়নও শেষ পর্যন্ত টেকসই অর্থনীতির নিশ্চয়তা দিতে পারছে না। বাড়ছে দেনার হিসাব, কালোবাজারি, পাচার ও উচ্চাকাঙ্ক্ষী সমাজের উন্মত্ততা।</a:t>
            </a:r>
            <a:endParaRPr lang="en-US" sz="2400" dirty="0">
              <a:latin typeface="NikoshBAN" pitchFamily="2" charset="0"/>
              <a:cs typeface="NikoshBAN" pitchFamily="2" charset="0"/>
            </a:endParaRPr>
          </a:p>
        </p:txBody>
      </p:sp>
      <p:sp>
        <p:nvSpPr>
          <p:cNvPr id="4" name="Rectangle 3"/>
          <p:cNvSpPr/>
          <p:nvPr/>
        </p:nvSpPr>
        <p:spPr>
          <a:xfrm>
            <a:off x="457200" y="3581400"/>
            <a:ext cx="8458200" cy="1938992"/>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latin typeface="NikoshBAN" pitchFamily="2" charset="0"/>
                <a:cs typeface="NikoshBAN" pitchFamily="2" charset="0"/>
              </a:rPr>
              <a:t>শিল্প বিপ্লব বলতে মূলত অষ্টাদশ শতকের শেষ ভাগ থেকে উনবিংশ শতক জুড়ে সেই সময়কালটিকে বোঝানো হয়ে থাকে, যখন ইংল্যান্ডে প্রযুক্তি, অর্থনীতি, শিল্পক্ষেত্র এবং সমাজের ব্যাপক অগ্রগতি হয়েছিল। অনেকেই ১৯০০ সালকে শিল্প বিপ্লবের সমাপ্তিরেখা হিসেবে চিহ্নিত করে থাকে, আবার অনেকের মতে শিল্প বিপ্লব শেষ হয় ১৯০১ সালে, রানী</a:t>
            </a:r>
            <a:r>
              <a:rPr lang="bn-IN" sz="2400" dirty="0" smtClean="0">
                <a:latin typeface="NikoshBAN" pitchFamily="2" charset="0"/>
                <a:cs typeface="NikoshBAN" pitchFamily="2" charset="0"/>
              </a:rPr>
              <a:t>র</a:t>
            </a:r>
            <a:r>
              <a:rPr lang="as-IN" sz="2400" dirty="0" smtClean="0">
                <a:latin typeface="NikoshBAN" pitchFamily="2" charset="0"/>
                <a:cs typeface="NikoshBAN" pitchFamily="2" charset="0"/>
              </a:rPr>
              <a:t>  মৃত্যুর মাধ্যমে।</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5" name="TextBox 4"/>
          <p:cNvSpPr txBox="1"/>
          <p:nvPr/>
        </p:nvSpPr>
        <p:spPr>
          <a:xfrm>
            <a:off x="2514600" y="457200"/>
            <a:ext cx="4495800" cy="584775"/>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শিল্প বিপ্লবের সমাপ্তী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3" name="TextBox 2"/>
          <p:cNvSpPr txBox="1"/>
          <p:nvPr/>
        </p:nvSpPr>
        <p:spPr>
          <a:xfrm>
            <a:off x="2438400" y="228600"/>
            <a:ext cx="4724400" cy="584775"/>
          </a:xfrm>
          <a:prstGeom prst="rect">
            <a:avLst/>
          </a:prstGeom>
          <a:solidFill>
            <a:schemeClr val="accent3">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একক কাজ</a:t>
            </a:r>
            <a:endParaRPr lang="en-US" sz="3200" dirty="0">
              <a:latin typeface="NikoshBAN" pitchFamily="2" charset="0"/>
              <a:cs typeface="NikoshBAN" pitchFamily="2" charset="0"/>
            </a:endParaRPr>
          </a:p>
        </p:txBody>
      </p:sp>
      <p:sp>
        <p:nvSpPr>
          <p:cNvPr id="4" name="Rectangle 3"/>
          <p:cNvSpPr/>
          <p:nvPr/>
        </p:nvSpPr>
        <p:spPr>
          <a:xfrm>
            <a:off x="762000" y="6273225"/>
            <a:ext cx="7467599" cy="584775"/>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3200" dirty="0" smtClean="0">
                <a:latin typeface="NikoshBAN" pitchFamily="2" charset="0"/>
                <a:cs typeface="NikoshBAN" pitchFamily="2" charset="0"/>
              </a:rPr>
              <a:t>শিল্প বিপ্লব বলতে কি বুঝায়? ব্যাখ্যা কর।</a:t>
            </a:r>
            <a:endParaRPr lang="en-US" sz="3200" dirty="0"/>
          </a:p>
        </p:txBody>
      </p:sp>
      <p:pic>
        <p:nvPicPr>
          <p:cNvPr id="5" name="Picture 4" descr="C:\Users\need\Pictures\টেবিলে একা বসে পড়ার ছবি2.jpg"/>
          <p:cNvPicPr>
            <a:picLocks noChangeAspect="1" noChangeArrowheads="1"/>
          </p:cNvPicPr>
          <p:nvPr/>
        </p:nvPicPr>
        <p:blipFill>
          <a:blip r:embed="rId2"/>
          <a:srcRect/>
          <a:stretch>
            <a:fillRect/>
          </a:stretch>
        </p:blipFill>
        <p:spPr bwMode="auto">
          <a:xfrm>
            <a:off x="304800" y="1066800"/>
            <a:ext cx="8610600" cy="4800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209800" y="152400"/>
            <a:ext cx="5029200" cy="584775"/>
          </a:xfrm>
          <a:prstGeom prst="rect">
            <a:avLst/>
          </a:prstGeom>
          <a:solidFill>
            <a:schemeClr val="tx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জোড়ায় কাজ </a:t>
            </a:r>
            <a:endParaRPr lang="en-US" sz="3200" dirty="0">
              <a:latin typeface="NikoshBAN" pitchFamily="2" charset="0"/>
              <a:cs typeface="NikoshBAN" pitchFamily="2" charset="0"/>
            </a:endParaRPr>
          </a:p>
        </p:txBody>
      </p:sp>
      <p:sp>
        <p:nvSpPr>
          <p:cNvPr id="4" name="Rectangle 3"/>
          <p:cNvSpPr/>
          <p:nvPr/>
        </p:nvSpPr>
        <p:spPr>
          <a:xfrm>
            <a:off x="381000" y="6334780"/>
            <a:ext cx="8458200" cy="523220"/>
          </a:xfrm>
          <a:prstGeom prst="rect">
            <a:avLst/>
          </a:prstGeom>
          <a:solidFill>
            <a:schemeClr val="tx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dirty="0" smtClean="0">
                <a:latin typeface="NikoshBAN" pitchFamily="2" charset="0"/>
                <a:cs typeface="NikoshBAN" pitchFamily="2" charset="0"/>
              </a:rPr>
              <a:t> </a:t>
            </a:r>
            <a:r>
              <a:rPr lang="bn-IN" sz="2800" dirty="0" smtClean="0">
                <a:latin typeface="NikoshBAN" pitchFamily="2" charset="0"/>
                <a:cs typeface="NikoshBAN" pitchFamily="2" charset="0"/>
              </a:rPr>
              <a:t>শিল্প বিপ্লবের ফলে আবিস্কার সমূহ সম্পর্কে সংক্ষিপ্ত আলোচনা কর।  </a:t>
            </a:r>
            <a:endParaRPr lang="en-US" sz="2800"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914400"/>
            <a:ext cx="8686800" cy="5105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478970"/>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895600" y="228600"/>
            <a:ext cx="3962400" cy="584775"/>
          </a:xfrm>
          <a:prstGeom prst="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দলগত কাজ </a:t>
            </a:r>
            <a:endParaRPr lang="en-US" sz="3200" dirty="0">
              <a:latin typeface="NikoshBAN" pitchFamily="2" charset="0"/>
              <a:cs typeface="NikoshBAN" pitchFamily="2" charset="0"/>
            </a:endParaRPr>
          </a:p>
        </p:txBody>
      </p:sp>
      <p:sp>
        <p:nvSpPr>
          <p:cNvPr id="4" name="Rectangle 3"/>
          <p:cNvSpPr/>
          <p:nvPr/>
        </p:nvSpPr>
        <p:spPr>
          <a:xfrm>
            <a:off x="228600" y="6027003"/>
            <a:ext cx="8686800" cy="830997"/>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2400" dirty="0" smtClean="0">
                <a:latin typeface="NikoshBAN" pitchFamily="2" charset="0"/>
                <a:cs typeface="NikoshBAN" pitchFamily="2" charset="0"/>
              </a:rPr>
              <a:t>শিল্প বিপ্লবের আগে ইংল্যান্ডের আর্থ-সামাজিক ও রাজনৈতিক অবস্থার বর্ণনা কর।</a:t>
            </a:r>
          </a:p>
          <a:p>
            <a:pPr algn="ctr"/>
            <a:r>
              <a:rPr lang="bn-BD" sz="2400" dirty="0" smtClean="0">
                <a:latin typeface="NikoshBAN" pitchFamily="2" charset="0"/>
                <a:cs typeface="NikoshBAN" pitchFamily="2" charset="0"/>
              </a:rPr>
              <a:t>শিল্প বিপ্লবই ব্রিটিশ অর্থনীতির চাকাকে মজবুত করেছিল আলোচনা ক</a:t>
            </a:r>
            <a:r>
              <a:rPr lang="bn-IN" sz="2400" dirty="0" smtClean="0">
                <a:latin typeface="NikoshBAN" pitchFamily="2" charset="0"/>
                <a:cs typeface="NikoshBAN" pitchFamily="2" charset="0"/>
              </a:rPr>
              <a:t>র।</a:t>
            </a:r>
            <a:r>
              <a:rPr lang="bn-BD" sz="2400" dirty="0" smtClean="0">
                <a:latin typeface="NikoshBAN" pitchFamily="2" charset="0"/>
                <a:cs typeface="NikoshBAN" pitchFamily="2" charset="0"/>
              </a:rPr>
              <a:t>  </a:t>
            </a:r>
          </a:p>
        </p:txBody>
      </p:sp>
      <p:pic>
        <p:nvPicPr>
          <p:cNvPr id="5" name="Picture 2" descr="C:\Users\need\Pictures\Stu1.jpg"/>
          <p:cNvPicPr>
            <a:picLocks noChangeAspect="1" noChangeArrowheads="1"/>
          </p:cNvPicPr>
          <p:nvPr/>
        </p:nvPicPr>
        <p:blipFill>
          <a:blip r:embed="rId2"/>
          <a:srcRect/>
          <a:stretch>
            <a:fillRect/>
          </a:stretch>
        </p:blipFill>
        <p:spPr bwMode="auto">
          <a:xfrm>
            <a:off x="228600" y="990600"/>
            <a:ext cx="8686800" cy="47607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Content Placeholder 2"/>
          <p:cNvSpPr txBox="1">
            <a:spLocks/>
          </p:cNvSpPr>
          <p:nvPr/>
        </p:nvSpPr>
        <p:spPr>
          <a:xfrm>
            <a:off x="533400" y="533400"/>
            <a:ext cx="8229600" cy="6324600"/>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n-BD"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rPr>
              <a:t>১। কোন দেশে প্রথম শিল্পবিপ্লব ঘটেছিল?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n-BD" sz="8800" b="1" i="0" u="none" strike="noStrike" kern="1200" cap="none" spc="0" normalizeH="0" baseline="0" noProof="0" dirty="0" smtClean="0">
                <a:ln>
                  <a:noFill/>
                </a:ln>
                <a:solidFill>
                  <a:schemeClr val="dk1"/>
                </a:solidFill>
                <a:effectLst/>
                <a:uLnTx/>
                <a:uFillTx/>
                <a:latin typeface="NikoshBAN" pitchFamily="2" charset="0"/>
                <a:cs typeface="NikoshBAN" pitchFamily="2" charset="0"/>
              </a:rPr>
              <a:t>ক। ইংল্যান্ড   </a:t>
            </a:r>
            <a:r>
              <a:rPr kumimoji="0" lang="bn-BD"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rPr>
              <a:t>খ। হলান্ডে  গ।  ফ্রান্সে   ঘ। জার্মানিতে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n-BD"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rPr>
              <a:t>২। কোন দেশে এই ধরনের রেলপথ স্থাপনের মাধ্যমে শিল্পবিপ্লব গতিলাভ করেছিল?   </a:t>
            </a:r>
          </a:p>
          <a:p>
            <a:pPr marL="342900" lvl="0" indent="-342900">
              <a:spcBef>
                <a:spcPct val="20000"/>
              </a:spcBef>
            </a:pPr>
            <a:r>
              <a:rPr kumimoji="0" lang="bn-BD" sz="8800" b="1" i="0" u="none" strike="noStrike" kern="1200" cap="none" spc="0" normalizeH="0" baseline="0" noProof="0" dirty="0" smtClean="0">
                <a:ln>
                  <a:noFill/>
                </a:ln>
                <a:solidFill>
                  <a:schemeClr val="dk1"/>
                </a:solidFill>
                <a:effectLst/>
                <a:uLnTx/>
                <a:uFillTx/>
                <a:latin typeface="NikoshBAN" pitchFamily="2" charset="0"/>
                <a:cs typeface="NikoshBAN" pitchFamily="2" charset="0"/>
              </a:rPr>
              <a:t>ক। </a:t>
            </a:r>
            <a:r>
              <a:rPr lang="bn-BD" sz="8800" dirty="0" smtClean="0">
                <a:latin typeface="NikoshBAN" pitchFamily="2" charset="0"/>
                <a:cs typeface="NikoshBAN" pitchFamily="2" charset="0"/>
              </a:rPr>
              <a:t>যুক্তরাজ্যে খ</a:t>
            </a:r>
            <a:r>
              <a:rPr kumimoji="0" lang="bn-BD"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rPr>
              <a:t>। যুক্তরাষ্ট্রে    গ। </a:t>
            </a:r>
            <a:r>
              <a:rPr lang="bn-BD" sz="8800" b="1" dirty="0" smtClean="0">
                <a:latin typeface="NikoshBAN" pitchFamily="2" charset="0"/>
                <a:cs typeface="NikoshBAN" pitchFamily="2" charset="0"/>
              </a:rPr>
              <a:t>জার্মানিতে</a:t>
            </a:r>
            <a:r>
              <a:rPr kumimoji="0" lang="bn-BD"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rPr>
              <a:t> ঘ।  সুইডেন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n-BD"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rPr>
              <a:t>৩।  ইংল্যান্ডে সর্বপ্রথম কোন শিল্পে বৈজ্ঞানিক আবিস্কার শুরু হয়?    </a:t>
            </a:r>
          </a:p>
          <a:p>
            <a:pPr marL="342900" lvl="0" indent="-342900">
              <a:spcBef>
                <a:spcPct val="20000"/>
              </a:spcBef>
            </a:pPr>
            <a:r>
              <a:rPr kumimoji="0" lang="bn-BD" sz="8800" b="1" i="0" u="none" strike="noStrike" kern="1200" cap="none" spc="0" normalizeH="0" baseline="0" noProof="0" dirty="0" smtClean="0">
                <a:ln>
                  <a:noFill/>
                </a:ln>
                <a:solidFill>
                  <a:schemeClr val="dk1"/>
                </a:solidFill>
                <a:effectLst/>
                <a:uLnTx/>
                <a:uFillTx/>
                <a:latin typeface="NikoshBAN" pitchFamily="2" charset="0"/>
                <a:cs typeface="NikoshBAN" pitchFamily="2" charset="0"/>
              </a:rPr>
              <a:t>ক।</a:t>
            </a:r>
            <a:r>
              <a:rPr kumimoji="0" lang="bn-IN" sz="8800" b="1" i="0" u="none" strike="noStrike" kern="1200" cap="none" spc="0" normalizeH="0" baseline="0" noProof="0" dirty="0" smtClean="0">
                <a:ln>
                  <a:noFill/>
                </a:ln>
                <a:solidFill>
                  <a:schemeClr val="dk1"/>
                </a:solidFill>
                <a:effectLst/>
                <a:uLnTx/>
                <a:uFillTx/>
                <a:latin typeface="NikoshBAN" pitchFamily="2" charset="0"/>
                <a:cs typeface="NikoshBAN" pitchFamily="2" charset="0"/>
              </a:rPr>
              <a:t> </a:t>
            </a:r>
            <a:r>
              <a:rPr lang="bn-BD" sz="8800" dirty="0" smtClean="0">
                <a:latin typeface="NikoshBAN" pitchFamily="2" charset="0"/>
                <a:cs typeface="NikoshBAN" pitchFamily="2" charset="0"/>
              </a:rPr>
              <a:t>কুটির শিল্পে</a:t>
            </a:r>
            <a:r>
              <a:rPr kumimoji="0" lang="bn-BD" sz="8800" b="1" i="0" u="none" strike="noStrike" kern="1200" cap="none" spc="0" normalizeH="0" baseline="0" noProof="0" dirty="0" smtClean="0">
                <a:ln>
                  <a:noFill/>
                </a:ln>
                <a:solidFill>
                  <a:schemeClr val="dk1"/>
                </a:solidFill>
                <a:effectLst/>
                <a:uLnTx/>
                <a:uFillTx/>
                <a:latin typeface="NikoshBAN" pitchFamily="2" charset="0"/>
                <a:cs typeface="NikoshBAN" pitchFamily="2" charset="0"/>
              </a:rPr>
              <a:t>  </a:t>
            </a:r>
            <a:r>
              <a:rPr kumimoji="0" lang="bn-BD"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rPr>
              <a:t>খ। </a:t>
            </a:r>
            <a:r>
              <a:rPr lang="bn-BD" sz="8800" b="1" dirty="0" smtClean="0">
                <a:latin typeface="NikoshBAN" pitchFamily="2" charset="0"/>
                <a:cs typeface="NikoshBAN" pitchFamily="2" charset="0"/>
              </a:rPr>
              <a:t>বয়ন শিল্পে</a:t>
            </a:r>
            <a:r>
              <a:rPr kumimoji="0" lang="bn-BD"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rPr>
              <a:t> গ।   লৌহ শিল্পে   ঘ।   মৃৎ শিল্পে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n-BD" sz="8800" b="1" i="0" u="none" strike="noStrike" kern="1200" cap="none" spc="0" normalizeH="0" baseline="0" noProof="0" dirty="0" smtClean="0">
                <a:ln>
                  <a:noFill/>
                </a:ln>
                <a:solidFill>
                  <a:schemeClr val="dk1"/>
                </a:solidFill>
                <a:effectLst/>
                <a:uLnTx/>
                <a:uFillTx/>
                <a:latin typeface="NikoshBAN" pitchFamily="2" charset="0"/>
                <a:cs typeface="NikoshBAN" pitchFamily="2" charset="0"/>
              </a:rPr>
              <a:t> ৪</a:t>
            </a:r>
            <a:r>
              <a:rPr kumimoji="0" lang="bn-BD"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rPr>
              <a:t>। শিল্প বিপ্লবের নামকরন করেন কে?  </a:t>
            </a:r>
          </a:p>
          <a:p>
            <a:pPr marL="342900" lvl="0" indent="-342900">
              <a:spcBef>
                <a:spcPct val="20000"/>
              </a:spcBef>
            </a:pPr>
            <a:r>
              <a:rPr kumimoji="0" lang="bn-BD"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rPr>
              <a:t>ক।  ম্যাক্স ওয়েবার  </a:t>
            </a:r>
            <a:r>
              <a:rPr kumimoji="0" lang="bn-BD" sz="8800" b="1" i="0" u="none" strike="noStrike" kern="1200" cap="none" spc="0" normalizeH="0" baseline="0" noProof="0" dirty="0" smtClean="0">
                <a:ln>
                  <a:noFill/>
                </a:ln>
                <a:solidFill>
                  <a:schemeClr val="dk1"/>
                </a:solidFill>
                <a:effectLst/>
                <a:uLnTx/>
                <a:uFillTx/>
                <a:latin typeface="NikoshBAN" pitchFamily="2" charset="0"/>
                <a:cs typeface="NikoshBAN" pitchFamily="2" charset="0"/>
              </a:rPr>
              <a:t>খ। </a:t>
            </a:r>
            <a:r>
              <a:rPr lang="bn-BD" sz="8800" dirty="0" smtClean="0">
                <a:latin typeface="NikoshBAN" pitchFamily="2" charset="0"/>
                <a:cs typeface="NikoshBAN" pitchFamily="2" charset="0"/>
              </a:rPr>
              <a:t>আবেদিন কাদের</a:t>
            </a:r>
            <a:r>
              <a:rPr kumimoji="0" lang="bn-BD" sz="8800" b="1" i="0" u="none" strike="noStrike" kern="1200" cap="none" spc="0" normalizeH="0" baseline="0" noProof="0" dirty="0" smtClean="0">
                <a:ln>
                  <a:noFill/>
                </a:ln>
                <a:solidFill>
                  <a:schemeClr val="dk1"/>
                </a:solidFill>
                <a:effectLst/>
                <a:uLnTx/>
                <a:uFillTx/>
                <a:latin typeface="NikoshBAN" pitchFamily="2" charset="0"/>
                <a:cs typeface="NikoshBAN" pitchFamily="2" charset="0"/>
              </a:rPr>
              <a:t>  </a:t>
            </a:r>
            <a:r>
              <a:rPr kumimoji="0" lang="bn-BD"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rPr>
              <a:t>গ।</a:t>
            </a:r>
            <a:r>
              <a:rPr kumimoji="0" lang="bn-BD" sz="8800" b="1" i="0" u="none" strike="noStrike" kern="1200" cap="none" spc="0" normalizeH="0" baseline="0" noProof="0" dirty="0" smtClean="0">
                <a:ln>
                  <a:noFill/>
                </a:ln>
                <a:solidFill>
                  <a:schemeClr val="dk1"/>
                </a:solidFill>
                <a:effectLst/>
                <a:uLnTx/>
                <a:uFillTx/>
                <a:latin typeface="NikoshBAN" pitchFamily="2" charset="0"/>
                <a:cs typeface="NikoshBAN" pitchFamily="2" charset="0"/>
              </a:rPr>
              <a:t>  </a:t>
            </a:r>
            <a:r>
              <a:rPr kumimoji="0" lang="bn-BD"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rPr>
              <a:t>অমিত সেন    ঘ। </a:t>
            </a:r>
            <a:r>
              <a:rPr lang="bn-BD" sz="8800" b="1" dirty="0" smtClean="0">
                <a:latin typeface="NikoshBAN" pitchFamily="2" charset="0"/>
                <a:cs typeface="NikoshBAN" pitchFamily="2" charset="0"/>
              </a:rPr>
              <a:t>আর্নল্ড টয়েনবি</a:t>
            </a:r>
            <a:endParaRPr kumimoji="0" lang="bn-BD"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n-BD" sz="8800" b="1" i="0" u="none" strike="noStrike" kern="1200" cap="none" spc="0" normalizeH="0" baseline="0" noProof="0" dirty="0" smtClean="0">
                <a:ln>
                  <a:noFill/>
                </a:ln>
                <a:solidFill>
                  <a:schemeClr val="dk1"/>
                </a:solidFill>
                <a:effectLst/>
                <a:uLnTx/>
                <a:uFillTx/>
                <a:latin typeface="NikoshBAN" pitchFamily="2" charset="0"/>
                <a:cs typeface="NikoshBAN" pitchFamily="2" charset="0"/>
              </a:rPr>
              <a:t>৫</a:t>
            </a:r>
            <a:r>
              <a:rPr kumimoji="0" lang="bn-BD"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rPr>
              <a:t>।   শিল্প বিপ্লবের ফলে কোন প্রভাবটি লক্ষ্যণীয় হয়?  </a:t>
            </a:r>
          </a:p>
          <a:p>
            <a:pPr marL="342900" lvl="0" indent="-342900">
              <a:spcBef>
                <a:spcPct val="20000"/>
              </a:spcBef>
            </a:pPr>
            <a:r>
              <a:rPr kumimoji="0" lang="bn-BD" sz="8800" b="1" i="0" u="none" strike="noStrike" kern="1200" cap="none" spc="0" normalizeH="0" baseline="0" noProof="0" dirty="0" smtClean="0">
                <a:ln>
                  <a:noFill/>
                </a:ln>
                <a:solidFill>
                  <a:schemeClr val="dk1"/>
                </a:solidFill>
                <a:effectLst/>
                <a:uLnTx/>
                <a:uFillTx/>
                <a:latin typeface="NikoshBAN" pitchFamily="2" charset="0"/>
                <a:cs typeface="NikoshBAN" pitchFamily="2" charset="0"/>
              </a:rPr>
              <a:t>ক।</a:t>
            </a:r>
            <a:r>
              <a:rPr kumimoji="0" lang="bn-IN" sz="8800" b="1" i="0" u="none" strike="noStrike" kern="1200" cap="none" spc="0" normalizeH="0" baseline="0" noProof="0" dirty="0" smtClean="0">
                <a:ln>
                  <a:noFill/>
                </a:ln>
                <a:solidFill>
                  <a:schemeClr val="dk1"/>
                </a:solidFill>
                <a:effectLst/>
                <a:uLnTx/>
                <a:uFillTx/>
                <a:latin typeface="NikoshBAN" pitchFamily="2" charset="0"/>
                <a:cs typeface="NikoshBAN" pitchFamily="2" charset="0"/>
              </a:rPr>
              <a:t> </a:t>
            </a:r>
            <a:r>
              <a:rPr lang="bn-BD" sz="8800" dirty="0" smtClean="0">
                <a:latin typeface="NikoshBAN" pitchFamily="2" charset="0"/>
                <a:cs typeface="NikoshBAN" pitchFamily="2" charset="0"/>
              </a:rPr>
              <a:t>সামাজিক অবক্ষয়</a:t>
            </a:r>
            <a:r>
              <a:rPr kumimoji="0" lang="bn-BD" sz="8800" b="1" i="0" u="none" strike="noStrike" kern="1200" cap="none" spc="0" normalizeH="0" baseline="0" noProof="0" dirty="0" smtClean="0">
                <a:ln>
                  <a:noFill/>
                </a:ln>
                <a:solidFill>
                  <a:schemeClr val="dk1"/>
                </a:solidFill>
                <a:effectLst/>
                <a:uLnTx/>
                <a:uFillTx/>
                <a:latin typeface="NikoshBAN" pitchFamily="2" charset="0"/>
                <a:cs typeface="NikoshBAN" pitchFamily="2" charset="0"/>
              </a:rPr>
              <a:t> </a:t>
            </a:r>
            <a:r>
              <a:rPr kumimoji="0" lang="bn-BD"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rPr>
              <a:t>খ। সামাজিক মুল্যবোধের অবক্ষয়  </a:t>
            </a:r>
            <a:r>
              <a:rPr kumimoji="0" lang="bn-IN"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rPr>
              <a:t> </a:t>
            </a:r>
            <a:endParaRPr kumimoji="0" lang="bn-BD"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endParaRPr>
          </a:p>
          <a:p>
            <a:pPr marL="342900" lvl="0" indent="-342900">
              <a:spcBef>
                <a:spcPct val="20000"/>
              </a:spcBef>
            </a:pPr>
            <a:r>
              <a:rPr kumimoji="0" lang="bn-BD"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rPr>
              <a:t>গ। </a:t>
            </a:r>
            <a:r>
              <a:rPr lang="bn-BD" sz="8800" b="1" dirty="0" smtClean="0">
                <a:latin typeface="NikoshBAN" pitchFamily="2" charset="0"/>
                <a:cs typeface="NikoshBAN" pitchFamily="2" charset="0"/>
              </a:rPr>
              <a:t>জনসংখ্যার স্থানান্তর</a:t>
            </a:r>
            <a:r>
              <a:rPr kumimoji="0" lang="bn-BD"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rPr>
              <a:t> </a:t>
            </a:r>
            <a:r>
              <a:rPr kumimoji="0" lang="bn-IN"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rPr>
              <a:t> </a:t>
            </a:r>
            <a:r>
              <a:rPr kumimoji="0" lang="bn-BD"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rPr>
              <a:t>ঘ। সামাজিক কাঠামোর পরিবর্তন </a:t>
            </a:r>
            <a:endParaRPr kumimoji="0" lang="bn-IN"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endParaRPr>
          </a:p>
          <a:p>
            <a:pPr>
              <a:buNone/>
            </a:pPr>
            <a:r>
              <a:rPr lang="bn-IN" sz="8800" dirty="0" smtClean="0">
                <a:latin typeface="NikoshBAN" pitchFamily="2" charset="0"/>
                <a:cs typeface="NikoshBAN" pitchFamily="2" charset="0"/>
              </a:rPr>
              <a:t>৬</a:t>
            </a:r>
            <a:r>
              <a:rPr lang="bn-BD" sz="8800" dirty="0" smtClean="0">
                <a:latin typeface="NikoshBAN" pitchFamily="2" charset="0"/>
                <a:cs typeface="NikoshBAN" pitchFamily="2" charset="0"/>
              </a:rPr>
              <a:t>।  যন্ত্র চালিত রেল ইঞ্জিনের আবিষ্কারক কে ছিলেন?  </a:t>
            </a:r>
            <a:r>
              <a:rPr lang="bn-IN" sz="8800" dirty="0" smtClean="0">
                <a:latin typeface="NikoshBAN" pitchFamily="2" charset="0"/>
                <a:cs typeface="NikoshBAN" pitchFamily="2" charset="0"/>
              </a:rPr>
              <a:t> </a:t>
            </a:r>
            <a:endParaRPr lang="bn-BD" sz="8800" dirty="0" smtClean="0">
              <a:latin typeface="NikoshBAN" pitchFamily="2" charset="0"/>
              <a:cs typeface="NikoshBAN" pitchFamily="2" charset="0"/>
            </a:endParaRPr>
          </a:p>
          <a:p>
            <a:pPr>
              <a:buNone/>
            </a:pPr>
            <a:r>
              <a:rPr lang="bn-BD" sz="8800" b="1" dirty="0" smtClean="0">
                <a:latin typeface="NikoshBAN" pitchFamily="2" charset="0"/>
                <a:cs typeface="NikoshBAN" pitchFamily="2" charset="0"/>
              </a:rPr>
              <a:t>ক। স্টিফেনসন    </a:t>
            </a:r>
            <a:r>
              <a:rPr lang="bn-BD" sz="8800" dirty="0" smtClean="0">
                <a:latin typeface="NikoshBAN" pitchFamily="2" charset="0"/>
                <a:cs typeface="NikoshBAN" pitchFamily="2" charset="0"/>
              </a:rPr>
              <a:t>খ। রবার্ট ফুলটন   গ।  টেলফোর্ড    ঘ। ম্যাকাডাম              </a:t>
            </a:r>
          </a:p>
          <a:p>
            <a:pPr>
              <a:buNone/>
            </a:pPr>
            <a:r>
              <a:rPr kumimoji="0" lang="bn-IN" sz="8800" b="0" i="0" u="none" strike="noStrike" kern="1200" cap="none" spc="0" normalizeH="0" baseline="0" noProof="0" dirty="0" smtClean="0">
                <a:ln>
                  <a:noFill/>
                </a:ln>
                <a:solidFill>
                  <a:schemeClr val="dk1"/>
                </a:solidFill>
                <a:effectLst/>
                <a:uLnTx/>
                <a:uFillTx/>
                <a:latin typeface="NikoshBAN" pitchFamily="2" charset="0"/>
                <a:cs typeface="NikoshBAN" pitchFamily="2" charset="0"/>
              </a:rPr>
              <a:t> ৭</a:t>
            </a:r>
            <a:r>
              <a:rPr lang="bn-BD" sz="8800" dirty="0" smtClean="0">
                <a:latin typeface="NikoshBAN" pitchFamily="2" charset="0"/>
                <a:cs typeface="NikoshBAN" pitchFamily="2" charset="0"/>
              </a:rPr>
              <a:t>। জন কে- কে ছিলেন ? </a:t>
            </a:r>
          </a:p>
          <a:p>
            <a:pPr>
              <a:buNone/>
            </a:pPr>
            <a:r>
              <a:rPr lang="bn-BD" sz="8800" b="1" dirty="0" smtClean="0">
                <a:latin typeface="NikoshBAN" pitchFamily="2" charset="0"/>
                <a:cs typeface="NikoshBAN" pitchFamily="2" charset="0"/>
              </a:rPr>
              <a:t>ক। </a:t>
            </a:r>
            <a:r>
              <a:rPr lang="bn-BD" sz="8800" dirty="0" smtClean="0">
                <a:latin typeface="NikoshBAN" pitchFamily="2" charset="0"/>
                <a:cs typeface="NikoshBAN" pitchFamily="2" charset="0"/>
              </a:rPr>
              <a:t>একজন বিপ্লবী খ। বিজ্ঞানী    গ। </a:t>
            </a:r>
            <a:r>
              <a:rPr lang="bn-BD" sz="8800" b="1" dirty="0" smtClean="0">
                <a:latin typeface="NikoshBAN" pitchFamily="2" charset="0"/>
                <a:cs typeface="NikoshBAN" pitchFamily="2" charset="0"/>
              </a:rPr>
              <a:t>একজন তাতি </a:t>
            </a:r>
            <a:r>
              <a:rPr lang="bn-BD" sz="8800" dirty="0" smtClean="0">
                <a:latin typeface="NikoshBAN" pitchFamily="2" charset="0"/>
                <a:cs typeface="NikoshBAN" pitchFamily="2" charset="0"/>
              </a:rPr>
              <a:t>ঘ। একজন দার্শনিক </a:t>
            </a:r>
            <a:endParaRPr lang="bn-IN" sz="8800" dirty="0" smtClean="0">
              <a:latin typeface="NikoshBAN" pitchFamily="2" charset="0"/>
              <a:cs typeface="NikoshBAN" pitchFamily="2" charset="0"/>
            </a:endParaRPr>
          </a:p>
          <a:p>
            <a:pPr>
              <a:buNone/>
            </a:pPr>
            <a:r>
              <a:rPr lang="bn-BD" sz="8800" dirty="0" smtClean="0">
                <a:latin typeface="NikoshBAN" pitchFamily="2" charset="0"/>
                <a:cs typeface="NikoshBAN" pitchFamily="2" charset="0"/>
              </a:rPr>
              <a:t>৮।  জেমস হারগ্রিভস কত সালে সুতাকাটা জেনি আবিস্কার করেন ?   </a:t>
            </a:r>
          </a:p>
          <a:p>
            <a:pPr>
              <a:buNone/>
            </a:pPr>
            <a:r>
              <a:rPr lang="bn-BD" sz="8800" b="1" dirty="0" smtClean="0">
                <a:latin typeface="NikoshBAN" pitchFamily="2" charset="0"/>
                <a:cs typeface="NikoshBAN" pitchFamily="2" charset="0"/>
              </a:rPr>
              <a:t>ক। ১৭৬৫ সালে    </a:t>
            </a:r>
            <a:r>
              <a:rPr lang="bn-BD" sz="8800" dirty="0" smtClean="0">
                <a:latin typeface="NikoshBAN" pitchFamily="2" charset="0"/>
                <a:cs typeface="NikoshBAN" pitchFamily="2" charset="0"/>
              </a:rPr>
              <a:t>খ। ১৭৫৫ সালে   গ। ১৭৬০ সালে   ঘ।  ১৭৬৮ সালে </a:t>
            </a:r>
          </a:p>
          <a:p>
            <a:pPr>
              <a:buNone/>
            </a:pPr>
            <a:r>
              <a:rPr lang="bn-IN" sz="8800" dirty="0" smtClean="0">
                <a:latin typeface="NikoshBAN" pitchFamily="2" charset="0"/>
                <a:cs typeface="NikoshBAN" pitchFamily="2" charset="0"/>
              </a:rPr>
              <a:t>৯</a:t>
            </a:r>
            <a:r>
              <a:rPr lang="bn-BD" sz="8800" dirty="0" smtClean="0">
                <a:latin typeface="NikoshBAN" pitchFamily="2" charset="0"/>
                <a:cs typeface="NikoshBAN" pitchFamily="2" charset="0"/>
              </a:rPr>
              <a:t>। মানুষের উদ্ভাবানী শক্তির সাহায্যে সৃষ্ট যন্ত্র দ্বারা উৎপাদনের আমুল পরিবর্তন কে কী বলে? </a:t>
            </a:r>
          </a:p>
          <a:p>
            <a:pPr>
              <a:buNone/>
            </a:pPr>
            <a:r>
              <a:rPr lang="bn-BD" sz="8800" b="1" dirty="0" smtClean="0">
                <a:latin typeface="NikoshBAN" pitchFamily="2" charset="0"/>
                <a:cs typeface="NikoshBAN" pitchFamily="2" charset="0"/>
              </a:rPr>
              <a:t>ক।</a:t>
            </a:r>
            <a:r>
              <a:rPr lang="bn-IN" sz="8800" b="1" dirty="0" smtClean="0">
                <a:latin typeface="NikoshBAN" pitchFamily="2" charset="0"/>
                <a:cs typeface="NikoshBAN" pitchFamily="2" charset="0"/>
              </a:rPr>
              <a:t> </a:t>
            </a:r>
            <a:r>
              <a:rPr lang="bn-BD" sz="8800" dirty="0" smtClean="0">
                <a:latin typeface="NikoshBAN" pitchFamily="2" charset="0"/>
                <a:cs typeface="NikoshBAN" pitchFamily="2" charset="0"/>
              </a:rPr>
              <a:t>সমাজতন্ত্র</a:t>
            </a:r>
            <a:r>
              <a:rPr lang="bn-BD" sz="8800" b="1" dirty="0" smtClean="0">
                <a:latin typeface="NikoshBAN" pitchFamily="2" charset="0"/>
                <a:cs typeface="NikoshBAN" pitchFamily="2" charset="0"/>
              </a:rPr>
              <a:t> </a:t>
            </a:r>
            <a:r>
              <a:rPr lang="bn-BD" sz="8800" dirty="0" smtClean="0">
                <a:latin typeface="NikoshBAN" pitchFamily="2" charset="0"/>
                <a:cs typeface="NikoshBAN" pitchFamily="2" charset="0"/>
              </a:rPr>
              <a:t>খ। বৈজ্ঞানিক বিপ্লব   গ। </a:t>
            </a:r>
            <a:r>
              <a:rPr lang="bn-BD" sz="8800" b="1" dirty="0" smtClean="0">
                <a:latin typeface="NikoshBAN" pitchFamily="2" charset="0"/>
                <a:cs typeface="NikoshBAN" pitchFamily="2" charset="0"/>
              </a:rPr>
              <a:t>শিল্প বিপ্লবের</a:t>
            </a:r>
            <a:r>
              <a:rPr lang="bn-BD" sz="8800" dirty="0" smtClean="0">
                <a:latin typeface="NikoshBAN" pitchFamily="2" charset="0"/>
                <a:cs typeface="NikoshBAN" pitchFamily="2" charset="0"/>
              </a:rPr>
              <a:t> ঘ।  পুজিবাদ         </a:t>
            </a:r>
          </a:p>
          <a:p>
            <a:pPr>
              <a:buNone/>
            </a:pPr>
            <a:r>
              <a:rPr lang="bn-IN" sz="8800" dirty="0" smtClean="0">
                <a:latin typeface="NikoshBAN" pitchFamily="2" charset="0"/>
                <a:cs typeface="NikoshBAN" pitchFamily="2" charset="0"/>
              </a:rPr>
              <a:t>১০</a:t>
            </a:r>
            <a:r>
              <a:rPr lang="bn-BD" sz="8800" dirty="0" smtClean="0">
                <a:latin typeface="NikoshBAN" pitchFamily="2" charset="0"/>
                <a:cs typeface="NikoshBAN" pitchFamily="2" charset="0"/>
              </a:rPr>
              <a:t>। </a:t>
            </a:r>
            <a:r>
              <a:rPr lang="en-US" sz="8800" dirty="0" smtClean="0">
                <a:latin typeface="NikoshBAN" pitchFamily="2" charset="0"/>
                <a:cs typeface="NikoshBAN" pitchFamily="2" charset="0"/>
              </a:rPr>
              <a:t>Industrial Revolution </a:t>
            </a:r>
            <a:r>
              <a:rPr lang="bn-BD" sz="8800" dirty="0" smtClean="0">
                <a:latin typeface="NikoshBAN" pitchFamily="2" charset="0"/>
                <a:cs typeface="NikoshBAN" pitchFamily="2" charset="0"/>
              </a:rPr>
              <a:t>প্রত্যয়টি প্রথম কে সার্থকভাবে ব্যবহার করেন?    </a:t>
            </a:r>
          </a:p>
          <a:p>
            <a:pPr>
              <a:buNone/>
            </a:pPr>
            <a:r>
              <a:rPr lang="bn-BD" sz="8800" b="1" dirty="0" smtClean="0">
                <a:latin typeface="NikoshBAN" pitchFamily="2" charset="0"/>
                <a:cs typeface="NikoshBAN" pitchFamily="2" charset="0"/>
              </a:rPr>
              <a:t>ক।</a:t>
            </a:r>
            <a:r>
              <a:rPr lang="bn-IN" sz="8800" b="1" dirty="0" smtClean="0">
                <a:latin typeface="NikoshBAN" pitchFamily="2" charset="0"/>
                <a:cs typeface="NikoshBAN" pitchFamily="2" charset="0"/>
              </a:rPr>
              <a:t> </a:t>
            </a:r>
            <a:r>
              <a:rPr lang="bn-BD" sz="8800" dirty="0" smtClean="0">
                <a:latin typeface="NikoshBAN" pitchFamily="2" charset="0"/>
                <a:cs typeface="NikoshBAN" pitchFamily="2" charset="0"/>
              </a:rPr>
              <a:t>আর্নল্ড টয়েনবি</a:t>
            </a:r>
            <a:r>
              <a:rPr lang="bn-BD" sz="8800" b="1" dirty="0" smtClean="0">
                <a:latin typeface="NikoshBAN" pitchFamily="2" charset="0"/>
                <a:cs typeface="NikoshBAN" pitchFamily="2" charset="0"/>
              </a:rPr>
              <a:t> </a:t>
            </a:r>
            <a:r>
              <a:rPr lang="bn-BD" sz="8800" dirty="0" smtClean="0">
                <a:latin typeface="NikoshBAN" pitchFamily="2" charset="0"/>
                <a:cs typeface="NikoshBAN" pitchFamily="2" charset="0"/>
              </a:rPr>
              <a:t>খ। লুইস ব্লাংকিং  গ। ফ্রেডারিক ব্লাংকিং  ঘ।</a:t>
            </a:r>
            <a:r>
              <a:rPr lang="bn-IN" sz="8800" dirty="0" smtClean="0">
                <a:latin typeface="NikoshBAN" pitchFamily="2" charset="0"/>
                <a:cs typeface="NikoshBAN" pitchFamily="2" charset="0"/>
              </a:rPr>
              <a:t> </a:t>
            </a:r>
            <a:r>
              <a:rPr lang="bn-BD" sz="8800" b="1" dirty="0" smtClean="0">
                <a:latin typeface="NikoshBAN" pitchFamily="2" charset="0"/>
                <a:cs typeface="NikoshBAN" pitchFamily="2" charset="0"/>
              </a:rPr>
              <a:t>জেরেমি অ্যাডলফ ব্লাংকিং</a:t>
            </a:r>
            <a:endParaRPr lang="bn-BD" sz="8800" dirty="0" smtClean="0">
              <a:latin typeface="NikoshBAN" pitchFamily="2" charset="0"/>
              <a:cs typeface="NikoshBAN" pitchFamily="2" charset="0"/>
            </a:endParaRPr>
          </a:p>
          <a:p>
            <a:pPr>
              <a:buNone/>
            </a:pPr>
            <a:r>
              <a:rPr lang="bn-BD" sz="8000" dirty="0" smtClean="0">
                <a:latin typeface="NikoshBAN" pitchFamily="2" charset="0"/>
                <a:cs typeface="NikoshBAN" pitchFamily="2" charset="0"/>
              </a:rPr>
              <a:t>      </a:t>
            </a:r>
            <a:r>
              <a:rPr lang="bn-BD" sz="3200" dirty="0" smtClean="0">
                <a:latin typeface="Nikosh" pitchFamily="2" charset="0"/>
                <a:cs typeface="Nikosh" pitchFamily="2" charset="0"/>
              </a:rPr>
              <a:t>    </a:t>
            </a:r>
            <a:endParaRPr lang="bn-BD" sz="3200" dirty="0" smtClean="0">
              <a:latin typeface="Times New Roman" pitchFamily="18" charset="0"/>
              <a:cs typeface="Nikosh" pitchFamily="2" charset="0"/>
            </a:endParaRPr>
          </a:p>
          <a:p>
            <a:pPr marL="342900" lvl="0" indent="-342900">
              <a:spcBef>
                <a:spcPct val="20000"/>
              </a:spcBef>
            </a:pPr>
            <a:r>
              <a:rPr kumimoji="0" lang="bn-BD" sz="31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 </a:t>
            </a:r>
            <a:endParaRPr kumimoji="0" lang="bn-IN" sz="31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endParaRPr>
          </a:p>
          <a:p>
            <a:pPr marL="342900" lvl="0" indent="-342900">
              <a:spcBef>
                <a:spcPct val="20000"/>
              </a:spcBef>
            </a:pPr>
            <a:r>
              <a:rPr kumimoji="0" lang="bn-BD" sz="31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        </a:t>
            </a:r>
            <a:r>
              <a:rPr kumimoji="0" lang="bn-BD" sz="29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 </a:t>
            </a:r>
            <a:endParaRPr kumimoji="0" lang="bn-BD" sz="3200" b="1" i="0" u="none" strike="noStrike" kern="1200" cap="none" spc="0" normalizeH="0" baseline="0" noProof="0" dirty="0" smtClean="0">
              <a:ln>
                <a:noFill/>
              </a:ln>
              <a:solidFill>
                <a:schemeClr val="dk1"/>
              </a:solidFill>
              <a:effectLst/>
              <a:uLnTx/>
              <a:uFillTx/>
              <a:latin typeface="Times New Roman" pitchFamily="18" charset="0"/>
              <a:ea typeface="+mn-ea"/>
              <a:cs typeface="Nikosh" pitchFamily="2" charset="0"/>
            </a:endParaRPr>
          </a:p>
        </p:txBody>
      </p:sp>
      <p:sp>
        <p:nvSpPr>
          <p:cNvPr id="5" name="TextBox 4"/>
          <p:cNvSpPr txBox="1"/>
          <p:nvPr/>
        </p:nvSpPr>
        <p:spPr>
          <a:xfrm>
            <a:off x="2743200" y="0"/>
            <a:ext cx="3810000" cy="46166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মুল্যায়ন</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819400" y="152400"/>
            <a:ext cx="3505200" cy="584775"/>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বাড়ির কাজ </a:t>
            </a:r>
            <a:endParaRPr lang="en-US" sz="3200" dirty="0">
              <a:latin typeface="NikoshBAN" pitchFamily="2" charset="0"/>
              <a:cs typeface="NikoshBAN" pitchFamily="2" charset="0"/>
            </a:endParaRPr>
          </a:p>
        </p:txBody>
      </p:sp>
      <p:sp>
        <p:nvSpPr>
          <p:cNvPr id="4" name="Rectangle 3"/>
          <p:cNvSpPr/>
          <p:nvPr/>
        </p:nvSpPr>
        <p:spPr>
          <a:xfrm>
            <a:off x="685800" y="6334780"/>
            <a:ext cx="8001000" cy="584775"/>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3200" dirty="0" smtClean="0">
                <a:latin typeface="NikoshBAN" pitchFamily="2" charset="0"/>
                <a:cs typeface="NikoshBAN" pitchFamily="2" charset="0"/>
              </a:rPr>
              <a:t>শিল্প বিপ্লবের প্রভাব ও ফলাফল </a:t>
            </a:r>
            <a:r>
              <a:rPr lang="bn-IN" sz="3200" smtClean="0">
                <a:latin typeface="NikoshBAN" pitchFamily="2" charset="0"/>
                <a:cs typeface="NikoshBAN" pitchFamily="2" charset="0"/>
              </a:rPr>
              <a:t>ব্যাখ্যা কর। </a:t>
            </a:r>
            <a:endParaRPr lang="en-US" sz="3200" dirty="0"/>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600" y="914400"/>
            <a:ext cx="8534400"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3" name="Picture 2" descr="bird-clipart-animated-1.gif"/>
          <p:cNvPicPr>
            <a:picLocks noChangeAspect="1"/>
          </p:cNvPicPr>
          <p:nvPr/>
        </p:nvPicPr>
        <p:blipFill>
          <a:blip r:embed="rId2"/>
          <a:stretch>
            <a:fillRect/>
          </a:stretch>
        </p:blipFill>
        <p:spPr>
          <a:xfrm>
            <a:off x="1063625" y="2747962"/>
            <a:ext cx="7310637" cy="3957638"/>
          </a:xfrm>
          <a:prstGeom prst="rect">
            <a:avLst/>
          </a:prstGeom>
          <a:solidFill>
            <a:schemeClr val="accent3">
              <a:lumMod val="75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133600" y="304800"/>
            <a:ext cx="4696199" cy="1862048"/>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prstTxWarp prst="textWave4">
              <a:avLst/>
            </a:prstTxWarp>
            <a:spAutoFit/>
          </a:bodyPr>
          <a:lstStyle/>
          <a:p>
            <a:pPr algn="ctr"/>
            <a:r>
              <a:rPr lang="en-GB" sz="11500" dirty="0" err="1" smtClean="0">
                <a:latin typeface="NikoshBAN" pitchFamily="2" charset="0"/>
                <a:cs typeface="NikoshBAN" pitchFamily="2" charset="0"/>
              </a:rPr>
              <a:t>ধন্যবাদ</a:t>
            </a:r>
            <a:endParaRPr lang="en-GB" sz="115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8194" name="Picture 2" descr="গ্রেট ব্রিটেনের পতাকা, ইংল্যান্ডের পতাকা যুক্তরাজ্যের পতাকা জাতীয় পতাকা,  ব্রিটিশ পতাকা উপাদান, আমেরিকান পতাকা, অস্ট্রেলিয়া পতাকা png | PNGEgg"/>
          <p:cNvPicPr>
            <a:picLocks noChangeAspect="1" noChangeArrowheads="1"/>
          </p:cNvPicPr>
          <p:nvPr/>
        </p:nvPicPr>
        <p:blipFill>
          <a:blip r:embed="rId2"/>
          <a:srcRect/>
          <a:stretch>
            <a:fillRect/>
          </a:stretch>
        </p:blipFill>
        <p:spPr bwMode="auto">
          <a:xfrm>
            <a:off x="4648200" y="838200"/>
            <a:ext cx="43434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6" name="Picture 4" descr="ইংল্যান্ডে কেন প্রথম শিল্পবিপ্লব ঘটেছিল? অথবা, শিল্পবিপ্লব ইংল্যান্ডে কেন  প্রথম শুরু হয়, তার পক্ষে চারটি কারণ উল্লেখ করো।"/>
          <p:cNvPicPr>
            <a:picLocks noChangeAspect="1" noChangeArrowheads="1"/>
          </p:cNvPicPr>
          <p:nvPr/>
        </p:nvPicPr>
        <p:blipFill>
          <a:blip r:embed="rId3"/>
          <a:srcRect/>
          <a:stretch>
            <a:fillRect/>
          </a:stretch>
        </p:blipFill>
        <p:spPr bwMode="auto">
          <a:xfrm>
            <a:off x="228600" y="838200"/>
            <a:ext cx="4114800" cy="2855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8" name="Picture 6" descr="INDUSTRIAL REVOLUTION II ইংল্যান্ডে কেন প্রথম শিল্পবিপ্লব ঘটেছিল ? - YouTube"/>
          <p:cNvPicPr>
            <a:picLocks noChangeAspect="1" noChangeArrowheads="1"/>
          </p:cNvPicPr>
          <p:nvPr/>
        </p:nvPicPr>
        <p:blipFill>
          <a:blip r:embed="rId4"/>
          <a:srcRect/>
          <a:stretch>
            <a:fillRect/>
          </a:stretch>
        </p:blipFill>
        <p:spPr bwMode="auto">
          <a:xfrm>
            <a:off x="228600" y="3886201"/>
            <a:ext cx="41148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828800" y="152400"/>
            <a:ext cx="4724400" cy="52322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আমরা কিছু ছবি লক্ষ্য করি </a:t>
            </a:r>
            <a:endParaRPr lang="en-US" sz="2800" dirty="0">
              <a:latin typeface="NikoshBAN" pitchFamily="2" charset="0"/>
              <a:cs typeface="NikoshBAN" pitchFamily="2" charset="0"/>
            </a:endParaRPr>
          </a:p>
        </p:txBody>
      </p:sp>
      <p:pic>
        <p:nvPicPr>
          <p:cNvPr id="3" name="Picture 2" descr="যেভাবে বদলে গেল দিন | 329693|| Bangladesh Pratidin"/>
          <p:cNvPicPr>
            <a:picLocks noChangeAspect="1" noChangeArrowheads="1"/>
          </p:cNvPicPr>
          <p:nvPr/>
        </p:nvPicPr>
        <p:blipFill>
          <a:blip r:embed="rId5"/>
          <a:srcRect/>
          <a:stretch>
            <a:fillRect/>
          </a:stretch>
        </p:blipFill>
        <p:spPr bwMode="auto">
          <a:xfrm>
            <a:off x="4648200" y="3886200"/>
            <a:ext cx="43434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checkerboard(across)">
                                      <p:cBhvr>
                                        <p:cTn id="12" dur="5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checkerboard(across)">
                                      <p:cBhvr>
                                        <p:cTn id="17" dur="5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198"/>
                                        </p:tgtEl>
                                        <p:attrNameLst>
                                          <p:attrName>style.visibility</p:attrName>
                                        </p:attrNameLst>
                                      </p:cBhvr>
                                      <p:to>
                                        <p:strVal val="visible"/>
                                      </p:to>
                                    </p:set>
                                    <p:animEffect transition="in" filter="checkerboard(across)">
                                      <p:cBhvr>
                                        <p:cTn id="22" dur="500"/>
                                        <p:tgtEl>
                                          <p:spTgt spid="819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heckerboard(across)">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23554" name="AutoShape 2" descr="যেভাবে বদলে গেল দিন | 329693|| Bangladesh Pratid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6" name="Picture 4" descr="যেভাবে বদলে গেল দিন | 329693|| Bangladesh Pratidin"/>
          <p:cNvPicPr>
            <a:picLocks noChangeAspect="1" noChangeArrowheads="1"/>
          </p:cNvPicPr>
          <p:nvPr/>
        </p:nvPicPr>
        <p:blipFill>
          <a:blip r:embed="rId2"/>
          <a:srcRect/>
          <a:stretch>
            <a:fillRect/>
          </a:stretch>
        </p:blipFill>
        <p:spPr bwMode="auto">
          <a:xfrm>
            <a:off x="152400" y="838200"/>
            <a:ext cx="43434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558" name="AutoShape 6" descr="শিল্প বিপ্লব (Industrial Revolution)... - Ashik's Tutorial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0" name="AutoShape 8" descr="শিল্প বিপ্লব (Industrial Revolution)... - Ashik's Tutorial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2" name="AutoShape 10" descr="শিল্প বিপ্লব (Industrial Revolution)... - Ashik's Tutorial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4" name="AutoShape 12" descr="শিল্প বিপ্লব (Industrial Revolution)... - Ashik's Tutorial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66" name="Picture 14" descr="শিল্প বিপ্লব: আধুনিক সভ্যতার ভিত্তি – World History"/>
          <p:cNvPicPr>
            <a:picLocks noChangeAspect="1" noChangeArrowheads="1"/>
          </p:cNvPicPr>
          <p:nvPr/>
        </p:nvPicPr>
        <p:blipFill>
          <a:blip r:embed="rId3"/>
          <a:srcRect/>
          <a:stretch>
            <a:fillRect/>
          </a:stretch>
        </p:blipFill>
        <p:spPr bwMode="auto">
          <a:xfrm>
            <a:off x="4724400" y="838200"/>
            <a:ext cx="41910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68" name="Picture 16" descr="ভারত নিউজ : নবম শ্রেণীর অনলাইন ইতিহাস ক্লাস , চতুর্থ অধ্যায় ।"/>
          <p:cNvPicPr>
            <a:picLocks noChangeAspect="1" noChangeArrowheads="1"/>
          </p:cNvPicPr>
          <p:nvPr/>
        </p:nvPicPr>
        <p:blipFill>
          <a:blip r:embed="rId4"/>
          <a:srcRect/>
          <a:stretch>
            <a:fillRect/>
          </a:stretch>
        </p:blipFill>
        <p:spPr bwMode="auto">
          <a:xfrm>
            <a:off x="228600" y="4114800"/>
            <a:ext cx="42672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70" name="Picture 18" descr="শিল্প বিপ্লব: আধুনিক সভ্যতার ভিত্তি – World History"/>
          <p:cNvPicPr>
            <a:picLocks noChangeAspect="1" noChangeArrowheads="1"/>
          </p:cNvPicPr>
          <p:nvPr/>
        </p:nvPicPr>
        <p:blipFill>
          <a:blip r:embed="rId5"/>
          <a:srcRect/>
          <a:stretch>
            <a:fillRect/>
          </a:stretch>
        </p:blipFill>
        <p:spPr bwMode="auto">
          <a:xfrm>
            <a:off x="4800600" y="4114801"/>
            <a:ext cx="41148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2438400" y="152400"/>
            <a:ext cx="3810000" cy="523220"/>
          </a:xfrm>
          <a:prstGeom prst="rect">
            <a:avLst/>
          </a:prstGeom>
          <a:solidFill>
            <a:schemeClr val="accent4">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আরো কিছু ছবি লক্ষ্য করি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diamond(in)">
                                      <p:cBhvr>
                                        <p:cTn id="12" dur="2000"/>
                                        <p:tgtEl>
                                          <p:spTgt spid="2355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3566"/>
                                        </p:tgtEl>
                                        <p:attrNameLst>
                                          <p:attrName>style.visibility</p:attrName>
                                        </p:attrNameLst>
                                      </p:cBhvr>
                                      <p:to>
                                        <p:strVal val="visible"/>
                                      </p:to>
                                    </p:set>
                                    <p:animEffect transition="in" filter="diamond(in)">
                                      <p:cBhvr>
                                        <p:cTn id="17" dur="2000"/>
                                        <p:tgtEl>
                                          <p:spTgt spid="2356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3568"/>
                                        </p:tgtEl>
                                        <p:attrNameLst>
                                          <p:attrName>style.visibility</p:attrName>
                                        </p:attrNameLst>
                                      </p:cBhvr>
                                      <p:to>
                                        <p:strVal val="visible"/>
                                      </p:to>
                                    </p:set>
                                    <p:animEffect transition="in" filter="diamond(in)">
                                      <p:cBhvr>
                                        <p:cTn id="22" dur="2000"/>
                                        <p:tgtEl>
                                          <p:spTgt spid="2356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3570"/>
                                        </p:tgtEl>
                                        <p:attrNameLst>
                                          <p:attrName>style.visibility</p:attrName>
                                        </p:attrNameLst>
                                      </p:cBhvr>
                                      <p:to>
                                        <p:strVal val="visible"/>
                                      </p:to>
                                    </p:set>
                                    <p:animEffect transition="in" filter="diamond(in)">
                                      <p:cBhvr>
                                        <p:cTn id="27" dur="2000"/>
                                        <p:tgtEl>
                                          <p:spTgt spid="23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590800" y="228600"/>
            <a:ext cx="4648200" cy="646331"/>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600" dirty="0" smtClean="0">
                <a:latin typeface="NikoshBAN" pitchFamily="2" charset="0"/>
                <a:cs typeface="NikoshBAN" pitchFamily="2" charset="0"/>
              </a:rPr>
              <a:t>আজকের পাঠ--------------- </a:t>
            </a:r>
            <a:endParaRPr lang="en-US" sz="3600" dirty="0">
              <a:latin typeface="NikoshBAN" pitchFamily="2" charset="0"/>
              <a:cs typeface="NikoshBAN" pitchFamily="2" charset="0"/>
            </a:endParaRPr>
          </a:p>
        </p:txBody>
      </p:sp>
      <p:sp>
        <p:nvSpPr>
          <p:cNvPr id="4" name="TextBox 3"/>
          <p:cNvSpPr txBox="1"/>
          <p:nvPr/>
        </p:nvSpPr>
        <p:spPr>
          <a:xfrm>
            <a:off x="685800" y="6211669"/>
            <a:ext cx="7924800" cy="646331"/>
          </a:xfrm>
          <a:prstGeom prst="rect">
            <a:avLst/>
          </a:prstGeom>
          <a:solidFill>
            <a:schemeClr val="accent6"/>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600" dirty="0" smtClean="0">
                <a:latin typeface="NikoshBAN" pitchFamily="2" charset="0"/>
                <a:cs typeface="NikoshBAN" pitchFamily="2" charset="0"/>
              </a:rPr>
              <a:t>ইংল্যান্ডের শিল্প বিপ্লব </a:t>
            </a:r>
            <a:endParaRPr lang="en-US" sz="3600" dirty="0">
              <a:latin typeface="NikoshBAN" pitchFamily="2" charset="0"/>
              <a:cs typeface="NikoshBAN" pitchFamily="2" charset="0"/>
            </a:endParaRPr>
          </a:p>
        </p:txBody>
      </p:sp>
      <p:pic>
        <p:nvPicPr>
          <p:cNvPr id="5" name="Content Placeholder 3" descr="images (2).jpg"/>
          <p:cNvPicPr>
            <a:picLocks noChangeAspect="1"/>
          </p:cNvPicPr>
          <p:nvPr/>
        </p:nvPicPr>
        <p:blipFill>
          <a:blip r:embed="rId2"/>
          <a:stretch>
            <a:fillRect/>
          </a:stretch>
        </p:blipFill>
        <p:spPr>
          <a:xfrm>
            <a:off x="6400801" y="3733800"/>
            <a:ext cx="25908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3" descr="images (3).jpg"/>
          <p:cNvPicPr>
            <a:picLocks noChangeAspect="1"/>
          </p:cNvPicPr>
          <p:nvPr/>
        </p:nvPicPr>
        <p:blipFill>
          <a:blip r:embed="rId3"/>
          <a:stretch>
            <a:fillRect/>
          </a:stretch>
        </p:blipFill>
        <p:spPr>
          <a:xfrm>
            <a:off x="2971800" y="1066800"/>
            <a:ext cx="2895600" cy="24266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3" descr="images41.jpg"/>
          <p:cNvPicPr>
            <a:picLocks noChangeAspect="1"/>
          </p:cNvPicPr>
          <p:nvPr/>
        </p:nvPicPr>
        <p:blipFill>
          <a:blip r:embed="rId4"/>
          <a:stretch>
            <a:fillRect/>
          </a:stretch>
        </p:blipFill>
        <p:spPr>
          <a:xfrm>
            <a:off x="152400" y="3733800"/>
            <a:ext cx="2895600" cy="23065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Content Placeholder 7" descr="300px-SR_(Clocked)_Flip-flop_Diagram.svg.png"/>
          <p:cNvPicPr>
            <a:picLocks noChangeAspect="1"/>
          </p:cNvPicPr>
          <p:nvPr/>
        </p:nvPicPr>
        <p:blipFill>
          <a:blip r:embed="rId5"/>
          <a:stretch>
            <a:fillRect/>
          </a:stretch>
        </p:blipFill>
        <p:spPr>
          <a:xfrm>
            <a:off x="3200401" y="3733800"/>
            <a:ext cx="2971800" cy="2354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Content Placeholder 9" descr="images11.png"/>
          <p:cNvPicPr>
            <a:picLocks noChangeAspect="1"/>
          </p:cNvPicPr>
          <p:nvPr/>
        </p:nvPicPr>
        <p:blipFill>
          <a:blip r:embed="rId6"/>
          <a:stretch>
            <a:fillRect/>
          </a:stretch>
        </p:blipFill>
        <p:spPr>
          <a:xfrm>
            <a:off x="6012971" y="1066800"/>
            <a:ext cx="2978629"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Content Placeholder 3" descr="images321.jpg"/>
          <p:cNvPicPr>
            <a:picLocks noChangeAspect="1"/>
          </p:cNvPicPr>
          <p:nvPr/>
        </p:nvPicPr>
        <p:blipFill>
          <a:blip r:embed="rId7"/>
          <a:stretch>
            <a:fillRect/>
          </a:stretch>
        </p:blipFill>
        <p:spPr>
          <a:xfrm>
            <a:off x="228600" y="990601"/>
            <a:ext cx="25908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circle(in)">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895600" y="304800"/>
            <a:ext cx="3810000" cy="523220"/>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শিখনফল </a:t>
            </a:r>
            <a:endParaRPr lang="en-US" sz="2800" dirty="0">
              <a:latin typeface="NikoshBAN" pitchFamily="2" charset="0"/>
              <a:cs typeface="NikoshBAN" pitchFamily="2" charset="0"/>
            </a:endParaRPr>
          </a:p>
        </p:txBody>
      </p:sp>
      <p:sp>
        <p:nvSpPr>
          <p:cNvPr id="5" name="TextBox 4"/>
          <p:cNvSpPr txBox="1"/>
          <p:nvPr/>
        </p:nvSpPr>
        <p:spPr>
          <a:xfrm>
            <a:off x="457200" y="1981200"/>
            <a:ext cx="8153400" cy="3046988"/>
          </a:xfrm>
          <a:prstGeom prst="rect">
            <a:avLst/>
          </a:prstGeom>
          <a:solidFill>
            <a:schemeClr val="accent6"/>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400" dirty="0" smtClean="0">
                <a:latin typeface="NikoshBAN" pitchFamily="2" charset="0"/>
                <a:cs typeface="NikoshBAN" pitchFamily="2" charset="0"/>
              </a:rPr>
              <a:t>এই পাঠ শেষে শিক্ষার্থীরা---</a:t>
            </a:r>
          </a:p>
          <a:p>
            <a:endParaRPr lang="bn-IN" sz="2400" dirty="0" smtClean="0">
              <a:latin typeface="NikoshBAN" pitchFamily="2" charset="0"/>
              <a:cs typeface="NikoshBAN" pitchFamily="2" charset="0"/>
            </a:endParaRPr>
          </a:p>
          <a:p>
            <a:r>
              <a:rPr lang="bn-IN" sz="2400" dirty="0" smtClean="0">
                <a:latin typeface="NikoshBAN" pitchFamily="2" charset="0"/>
                <a:cs typeface="NikoshBAN" pitchFamily="2" charset="0"/>
              </a:rPr>
              <a:t>১। শিল্প বিপ্লব কি তা বলতে পারবে-</a:t>
            </a:r>
          </a:p>
          <a:p>
            <a:r>
              <a:rPr lang="bn-IN" sz="2400" dirty="0" smtClean="0">
                <a:latin typeface="NikoshBAN" pitchFamily="2" charset="0"/>
                <a:cs typeface="NikoshBAN" pitchFamily="2" charset="0"/>
              </a:rPr>
              <a:t>২। শিল্প বিপ্লবের প্রথম ধারনা দেন কে তা বলতে পারবে-</a:t>
            </a:r>
          </a:p>
          <a:p>
            <a:r>
              <a:rPr lang="bn-IN" sz="2400" dirty="0" smtClean="0">
                <a:latin typeface="NikoshBAN" pitchFamily="2" charset="0"/>
                <a:cs typeface="NikoshBAN" pitchFamily="2" charset="0"/>
              </a:rPr>
              <a:t>৩। শিল্প বিপ্লবের ফলে আবিস্কার সমূহ কি তা বলতে পারবে- </a:t>
            </a:r>
          </a:p>
          <a:p>
            <a:r>
              <a:rPr lang="bn-IN" sz="2400" dirty="0" smtClean="0">
                <a:latin typeface="NikoshBAN" pitchFamily="2" charset="0"/>
                <a:cs typeface="NikoshBAN" pitchFamily="2" charset="0"/>
              </a:rPr>
              <a:t>৪</a:t>
            </a:r>
            <a:r>
              <a:rPr lang="bn-IN" sz="2200" dirty="0" smtClean="0">
                <a:latin typeface="NikoshBAN" pitchFamily="2" charset="0"/>
                <a:cs typeface="NikoshBAN" pitchFamily="2" charset="0"/>
              </a:rPr>
              <a:t>। শিল্প বিপ্লবের আগে ইংল্যান্ডের আর্থ-সামাজিক ও রাজনৈতিক অবস্থার বর্ণনা করতে পারবে-</a:t>
            </a:r>
          </a:p>
          <a:p>
            <a:r>
              <a:rPr lang="bn-IN" sz="2400" dirty="0" smtClean="0">
                <a:latin typeface="NikoshBAN" pitchFamily="2" charset="0"/>
                <a:cs typeface="NikoshBAN" pitchFamily="2" charset="0"/>
              </a:rPr>
              <a:t>৫। শিল্প বিপ্লবের প্রভাব ও ফলাফল ব্যাখ্যা করতে পারবে।  </a:t>
            </a:r>
          </a:p>
          <a:p>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3" name="TextBox 2"/>
          <p:cNvSpPr txBox="1"/>
          <p:nvPr/>
        </p:nvSpPr>
        <p:spPr>
          <a:xfrm>
            <a:off x="2590800" y="304800"/>
            <a:ext cx="4114800" cy="523220"/>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শিল্প বিপ্লব </a:t>
            </a:r>
            <a:endParaRPr lang="en-US" sz="2800" dirty="0">
              <a:latin typeface="NikoshBAN" pitchFamily="2" charset="0"/>
              <a:cs typeface="NikoshBAN" pitchFamily="2" charset="0"/>
            </a:endParaRPr>
          </a:p>
        </p:txBody>
      </p:sp>
      <p:sp>
        <p:nvSpPr>
          <p:cNvPr id="4" name="Content Placeholder 4"/>
          <p:cNvSpPr txBox="1">
            <a:spLocks/>
          </p:cNvSpPr>
          <p:nvPr/>
        </p:nvSpPr>
        <p:spPr>
          <a:xfrm>
            <a:off x="304800" y="3657600"/>
            <a:ext cx="8534400" cy="243840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    </a:t>
            </a:r>
            <a:r>
              <a:rPr kumimoji="0" lang="bn-BD"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অর্থনীতি, শিল্প, রাজনীতি ও সাংস্কৃতিক ক্ষেত্রে যখন রাতারাতি আমুল পরিবর্তন</a:t>
            </a:r>
            <a:r>
              <a:rPr kumimoji="0" lang="en-US"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 </a:t>
            </a:r>
            <a:r>
              <a:rPr kumimoji="0" lang="bn-BD"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ঘটে তখন তাকে বলা হয় </a:t>
            </a:r>
            <a:r>
              <a:rPr kumimoji="0" lang="en-US"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a:t>
            </a:r>
            <a:r>
              <a:rPr kumimoji="0" lang="bn-BD"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শিল্প বিপ্লব</a:t>
            </a:r>
            <a:r>
              <a:rPr kumimoji="0" lang="en-US"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a:t>
            </a:r>
            <a:r>
              <a:rPr kumimoji="0" lang="bn-BD"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a:t>
            </a:r>
            <a:r>
              <a:rPr kumimoji="0" lang="en-US"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 </a:t>
            </a:r>
            <a:endParaRPr kumimoji="0" lang="bn-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bn-IN" sz="2400" dirty="0" smtClean="0">
                <a:latin typeface="NikoshBAN" pitchFamily="2" charset="0"/>
                <a:cs typeface="NikoshBAN" pitchFamily="2" charset="0"/>
              </a:rPr>
              <a:t>     </a:t>
            </a:r>
            <a:r>
              <a:rPr kumimoji="0" lang="bn-BD"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অষ্টাদশ শতাব্দীতে ইংল্যান্ডে যন্ত্রকৌশলের ব্যাপক ব্যবহার এবং পুজিবাদী অর্থনীতি বিকাশের ফলে কুটির শিল্পের পরিবর্তে কারখানায় ব্যাপকহারে শিল্প পণ্য উৎপাদন শুরু হয় যা ইংল্যান্ডকে বিশ্বের পণ্য উৎপাদনের কারখানায় পরিণত করে। ইংল্যান্ডের শিল্প ক্ষেত্রে এই অপ্রত্যাশিত বৈপ্লবিক পরিবর্তনকে ইতিহাসে </a:t>
            </a:r>
            <a:r>
              <a:rPr kumimoji="0" lang="en-US"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a:t>
            </a:r>
            <a:r>
              <a:rPr kumimoji="0" lang="bn-BD"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শিল্প বিপ্লব</a:t>
            </a:r>
            <a:r>
              <a:rPr kumimoji="0" lang="en-US"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a:t>
            </a:r>
            <a:r>
              <a:rPr kumimoji="0" lang="bn-BD"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 বলে।</a:t>
            </a:r>
            <a:endParaRPr kumimoji="0" lang="en-US"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endParaRPr>
          </a:p>
        </p:txBody>
      </p:sp>
      <p:sp>
        <p:nvSpPr>
          <p:cNvPr id="5" name="Rectangle 4"/>
          <p:cNvSpPr/>
          <p:nvPr/>
        </p:nvSpPr>
        <p:spPr>
          <a:xfrm>
            <a:off x="381000" y="1143000"/>
            <a:ext cx="8534400" cy="2308324"/>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bn-IN" sz="2400" b="1" dirty="0" smtClean="0">
                <a:latin typeface="NikoshBAN" pitchFamily="2" charset="0"/>
                <a:cs typeface="NikoshBAN" pitchFamily="2" charset="0"/>
              </a:rPr>
              <a:t>ইংল্যান্ডের শিল্প বিপ্লবের</a:t>
            </a:r>
            <a:r>
              <a:rPr lang="bn-IN" sz="2400" dirty="0" smtClean="0">
                <a:latin typeface="NikoshBAN" pitchFamily="2" charset="0"/>
                <a:cs typeface="NikoshBAN" pitchFamily="2" charset="0"/>
              </a:rPr>
              <a:t> কারণ ও ফলাফল ইতিহাসে মোটামুটি ১৭৬০-১৮৪০ খ্রিষ্টাব্দ এই সময়কালে কৃষি এবং বাণিজ্যিক ব্যবস্থা থেকে আধুনিক শিল্পায়নের দিকে গতি শুরু হওয়ায় অর্থনৈতিক কর্মকাণ্ডে বিস্ময়কর পরিবর্তন ঘটে। পঞ্চদশ ও ষোড়শ শতাব্দীর সমুদ্র যাত্রা বিশ্বব্যাপী বাণিজ্যের পথ খুলে দেয়।</a:t>
            </a:r>
            <a:r>
              <a:rPr lang="bn-IN" sz="2400" dirty="0" smtClean="0"/>
              <a:t> </a:t>
            </a:r>
            <a:r>
              <a:rPr lang="bn-IN" sz="2400" dirty="0" smtClean="0">
                <a:latin typeface="NikoshBAN" pitchFamily="2" charset="0"/>
                <a:cs typeface="NikoshBAN" pitchFamily="2" charset="0"/>
              </a:rPr>
              <a:t>এরপর পুঁজিবাদের উদ্ভব, বাষ্পীয়</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ইঞ্জিনের আবিষ্কার, কয়লার খনি আর ইস্পাতের ব্যাপক ব্যবহারের ফলে অনেক শিল্প শহর আর কারখানা গড়ে উঠে।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ectangle 2"/>
          <p:cNvSpPr/>
          <p:nvPr/>
        </p:nvSpPr>
        <p:spPr>
          <a:xfrm>
            <a:off x="2590800" y="228600"/>
            <a:ext cx="4016318" cy="52322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2800" dirty="0" smtClean="0">
                <a:latin typeface="NikoshBAN" pitchFamily="2" charset="0"/>
                <a:cs typeface="NikoshBAN" pitchFamily="2" charset="0"/>
              </a:rPr>
              <a:t>ইংল্যান্ডের শিল্প বিপ্লব </a:t>
            </a:r>
            <a:endParaRPr lang="bn-IN" sz="2800" dirty="0">
              <a:latin typeface="NikoshBAN" pitchFamily="2" charset="0"/>
              <a:cs typeface="NikoshBAN" pitchFamily="2" charset="0"/>
            </a:endParaRPr>
          </a:p>
        </p:txBody>
      </p:sp>
      <p:sp>
        <p:nvSpPr>
          <p:cNvPr id="4" name="Rectangle 1"/>
          <p:cNvSpPr>
            <a:spLocks noChangeArrowheads="1"/>
          </p:cNvSpPr>
          <p:nvPr/>
        </p:nvSpPr>
        <p:spPr bwMode="auto">
          <a:xfrm>
            <a:off x="228600" y="2362200"/>
            <a:ext cx="8458200" cy="1200329"/>
          </a:xfrm>
          <a:prstGeom prst="rect">
            <a:avLst/>
          </a:prstGeom>
          <a:solidFill>
            <a:schemeClr val="accent3">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400" b="1" i="0" u="none" strike="noStrike" cap="none" normalizeH="0" baseline="0" dirty="0" smtClean="0">
                <a:ln>
                  <a:noFill/>
                </a:ln>
                <a:solidFill>
                  <a:srgbClr val="000000"/>
                </a:solidFill>
                <a:effectLst/>
                <a:latin typeface="NikoshBAN" pitchFamily="2" charset="0"/>
                <a:cs typeface="NikoshBAN" pitchFamily="2" charset="0"/>
              </a:rPr>
              <a:t>মূলকারণ</a:t>
            </a:r>
            <a:r>
              <a:rPr kumimoji="0" lang="en-US" sz="2400" b="1" i="0" u="none" strike="noStrike" cap="none" normalizeH="0" baseline="0" dirty="0" smtClean="0">
                <a:ln>
                  <a:noFill/>
                </a:ln>
                <a:solidFill>
                  <a:srgbClr val="000000"/>
                </a:solidFill>
                <a:effectLst/>
                <a:latin typeface="NikoshBAN" pitchFamily="2" charset="0"/>
                <a:cs typeface="NikoshBAN" pitchFamily="2" charset="0"/>
              </a:rPr>
              <a:t>:</a:t>
            </a:r>
            <a:r>
              <a:rPr kumimoji="0" lang="en-US" sz="2400" b="0" i="0" u="none" strike="noStrike" cap="none" normalizeH="0" baseline="0" dirty="0" smtClean="0">
                <a:ln>
                  <a:noFill/>
                </a:ln>
                <a:solidFill>
                  <a:srgbClr val="000000"/>
                </a:solidFill>
                <a:effectLst/>
                <a:latin typeface="NikoshBAN" pitchFamily="2" charset="0"/>
                <a:cs typeface="NikoshBAN" pitchFamily="2" charset="0"/>
              </a:rPr>
              <a:t> (</a:t>
            </a:r>
            <a:r>
              <a:rPr kumimoji="0" lang="bn-IN" sz="2400" b="0" i="0" u="none" strike="noStrike" cap="none" normalizeH="0" baseline="0" dirty="0" smtClean="0">
                <a:ln>
                  <a:noFill/>
                </a:ln>
                <a:solidFill>
                  <a:srgbClr val="000000"/>
                </a:solidFill>
                <a:effectLst/>
                <a:latin typeface="NikoshBAN" pitchFamily="2" charset="0"/>
                <a:cs typeface="NikoshBAN" pitchFamily="2" charset="0"/>
              </a:rPr>
              <a:t>১</a:t>
            </a:r>
            <a:r>
              <a:rPr kumimoji="0" lang="en-US" sz="2400" b="0" i="0" u="none" strike="noStrike" cap="none" normalizeH="0" baseline="0" dirty="0" smtClean="0">
                <a:ln>
                  <a:noFill/>
                </a:ln>
                <a:solidFill>
                  <a:srgbClr val="000000"/>
                </a:solidFill>
                <a:effectLst/>
                <a:latin typeface="NikoshBAN" pitchFamily="2" charset="0"/>
                <a:cs typeface="NikoshBAN" pitchFamily="2" charset="0"/>
              </a:rPr>
              <a:t>) </a:t>
            </a:r>
            <a:r>
              <a:rPr kumimoji="0" lang="bn-IN" sz="2400" b="0" i="0" u="none" strike="noStrike" cap="none" normalizeH="0" baseline="0" dirty="0" smtClean="0">
                <a:ln>
                  <a:noFill/>
                </a:ln>
                <a:solidFill>
                  <a:srgbClr val="000000"/>
                </a:solidFill>
                <a:effectLst/>
                <a:latin typeface="NikoshBAN" pitchFamily="2" charset="0"/>
                <a:cs typeface="NikoshBAN" pitchFamily="2" charset="0"/>
              </a:rPr>
              <a:t>ইংল্যান্ডের প্রাকৃতিক পরিবেশ</a:t>
            </a:r>
            <a:r>
              <a:rPr kumimoji="0" lang="en-US" sz="2400" b="0" i="0" u="none" strike="noStrike" cap="none" normalizeH="0" baseline="0" dirty="0" smtClean="0">
                <a:ln>
                  <a:noFill/>
                </a:ln>
                <a:solidFill>
                  <a:srgbClr val="000000"/>
                </a:solidFill>
                <a:effectLst/>
                <a:latin typeface="NikoshBAN" pitchFamily="2" charset="0"/>
                <a:cs typeface="NikoshBAN" pitchFamily="2" charset="0"/>
              </a:rPr>
              <a:t>, (</a:t>
            </a:r>
            <a:r>
              <a:rPr kumimoji="0" lang="bn-IN" sz="2400" b="0" i="0" u="none" strike="noStrike" cap="none" normalizeH="0" baseline="0" dirty="0" smtClean="0">
                <a:ln>
                  <a:noFill/>
                </a:ln>
                <a:solidFill>
                  <a:srgbClr val="000000"/>
                </a:solidFill>
                <a:effectLst/>
                <a:latin typeface="NikoshBAN" pitchFamily="2" charset="0"/>
                <a:cs typeface="NikoshBAN" pitchFamily="2" charset="0"/>
              </a:rPr>
              <a:t>২</a:t>
            </a:r>
            <a:r>
              <a:rPr kumimoji="0" lang="en-US" sz="2400" b="0" i="0" u="none" strike="noStrike" cap="none" normalizeH="0" baseline="0" dirty="0" smtClean="0">
                <a:ln>
                  <a:noFill/>
                </a:ln>
                <a:solidFill>
                  <a:srgbClr val="000000"/>
                </a:solidFill>
                <a:effectLst/>
                <a:latin typeface="NikoshBAN" pitchFamily="2" charset="0"/>
                <a:cs typeface="NikoshBAN" pitchFamily="2" charset="0"/>
              </a:rPr>
              <a:t>) </a:t>
            </a:r>
            <a:r>
              <a:rPr kumimoji="0" lang="bn-IN" sz="2400" b="0" i="0" u="none" strike="noStrike" cap="none" normalizeH="0" baseline="0" dirty="0" smtClean="0">
                <a:ln>
                  <a:noFill/>
                </a:ln>
                <a:solidFill>
                  <a:srgbClr val="000000"/>
                </a:solidFill>
                <a:effectLst/>
                <a:latin typeface="NikoshBAN" pitchFamily="2" charset="0"/>
                <a:cs typeface="NikoshBAN" pitchFamily="2" charset="0"/>
              </a:rPr>
              <a:t>সুলভ শ্রমিক</a:t>
            </a:r>
            <a:r>
              <a:rPr kumimoji="0" lang="en-US" sz="2400" b="0" i="0" u="none" strike="noStrike" cap="none" normalizeH="0" baseline="0" dirty="0" smtClean="0">
                <a:ln>
                  <a:noFill/>
                </a:ln>
                <a:solidFill>
                  <a:srgbClr val="000000"/>
                </a:solidFill>
                <a:effectLst/>
                <a:latin typeface="NikoshBAN" pitchFamily="2" charset="0"/>
                <a:cs typeface="NikoshBAN" pitchFamily="2" charset="0"/>
              </a:rPr>
              <a:t>, (</a:t>
            </a:r>
            <a:r>
              <a:rPr kumimoji="0" lang="bn-IN" sz="2400" b="0" i="0" u="none" strike="noStrike" cap="none" normalizeH="0" baseline="0" dirty="0" smtClean="0">
                <a:ln>
                  <a:noFill/>
                </a:ln>
                <a:solidFill>
                  <a:srgbClr val="000000"/>
                </a:solidFill>
                <a:effectLst/>
                <a:latin typeface="NikoshBAN" pitchFamily="2" charset="0"/>
                <a:cs typeface="NikoshBAN" pitchFamily="2" charset="0"/>
              </a:rPr>
              <a:t>৩</a:t>
            </a:r>
            <a:r>
              <a:rPr kumimoji="0" lang="en-US" sz="2400" b="0" i="0" u="none" strike="noStrike" cap="none" normalizeH="0" baseline="0" dirty="0" smtClean="0">
                <a:ln>
                  <a:noFill/>
                </a:ln>
                <a:solidFill>
                  <a:srgbClr val="000000"/>
                </a:solidFill>
                <a:effectLst/>
                <a:latin typeface="NikoshBAN" pitchFamily="2" charset="0"/>
                <a:cs typeface="NikoshBAN" pitchFamily="2" charset="0"/>
              </a:rPr>
              <a:t>) </a:t>
            </a:r>
            <a:r>
              <a:rPr kumimoji="0" lang="bn-IN" sz="2400" b="0" i="0" u="none" strike="noStrike" cap="none" normalizeH="0" baseline="0" dirty="0" smtClean="0">
                <a:ln>
                  <a:noFill/>
                </a:ln>
                <a:solidFill>
                  <a:srgbClr val="000000"/>
                </a:solidFill>
                <a:effectLst/>
                <a:latin typeface="NikoshBAN" pitchFamily="2" charset="0"/>
                <a:cs typeface="NikoshBAN" pitchFamily="2" charset="0"/>
              </a:rPr>
              <a:t>অফুরন্ত মূলধন</a:t>
            </a:r>
            <a:r>
              <a:rPr kumimoji="0" lang="en-US" sz="2400" b="0" i="0" u="none" strike="noStrike" cap="none" normalizeH="0" baseline="0" dirty="0" smtClean="0">
                <a:ln>
                  <a:noFill/>
                </a:ln>
                <a:solidFill>
                  <a:srgbClr val="000000"/>
                </a:solidFill>
                <a:effectLst/>
                <a:latin typeface="NikoshBAN" pitchFamily="2" charset="0"/>
                <a:cs typeface="NikoshBAN" pitchFamily="2" charset="0"/>
              </a:rPr>
              <a:t>, </a:t>
            </a:r>
            <a:endParaRPr kumimoji="0" lang="bn-IN" sz="2400" b="0" i="0" u="none" strike="noStrike" cap="none" normalizeH="0" baseline="0" dirty="0" smtClean="0">
              <a:ln>
                <a:noFill/>
              </a:ln>
              <a:solidFill>
                <a:srgbClr val="000000"/>
              </a:solidFill>
              <a:effectLst/>
              <a:latin typeface="NikoshBAN" pitchFamily="2" charset="0"/>
              <a:cs typeface="NikoshBAN" pitchFamily="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NikoshBAN" pitchFamily="2" charset="0"/>
                <a:cs typeface="NikoshBAN" pitchFamily="2" charset="0"/>
              </a:rPr>
              <a:t>(</a:t>
            </a:r>
            <a:r>
              <a:rPr kumimoji="0" lang="bn-IN" sz="2400" b="0" i="0" u="none" strike="noStrike" cap="none" normalizeH="0" baseline="0" dirty="0" smtClean="0">
                <a:ln>
                  <a:noFill/>
                </a:ln>
                <a:solidFill>
                  <a:srgbClr val="000000"/>
                </a:solidFill>
                <a:effectLst/>
                <a:latin typeface="NikoshBAN" pitchFamily="2" charset="0"/>
                <a:cs typeface="NikoshBAN" pitchFamily="2" charset="0"/>
              </a:rPr>
              <a:t>৪</a:t>
            </a:r>
            <a:r>
              <a:rPr kumimoji="0" lang="en-US" sz="2400" b="0" i="0" u="none" strike="noStrike" cap="none" normalizeH="0" baseline="0" dirty="0" smtClean="0">
                <a:ln>
                  <a:noFill/>
                </a:ln>
                <a:solidFill>
                  <a:srgbClr val="000000"/>
                </a:solidFill>
                <a:effectLst/>
                <a:latin typeface="NikoshBAN" pitchFamily="2" charset="0"/>
                <a:cs typeface="NikoshBAN" pitchFamily="2" charset="0"/>
              </a:rPr>
              <a:t>) </a:t>
            </a:r>
            <a:r>
              <a:rPr kumimoji="0" lang="bn-IN" sz="2400" b="0" i="0" u="none" strike="noStrike" cap="none" normalizeH="0" baseline="0" dirty="0" smtClean="0">
                <a:ln>
                  <a:noFill/>
                </a:ln>
                <a:solidFill>
                  <a:srgbClr val="000000"/>
                </a:solidFill>
                <a:effectLst/>
                <a:latin typeface="NikoshBAN" pitchFamily="2" charset="0"/>
                <a:cs typeface="NikoshBAN" pitchFamily="2" charset="0"/>
              </a:rPr>
              <a:t>উন্নত পরিবহন ব্যবস্থা</a:t>
            </a:r>
            <a:r>
              <a:rPr kumimoji="0" lang="en-US" sz="2400" b="0" i="0" u="none" strike="noStrike" cap="none" normalizeH="0" baseline="0" dirty="0" smtClean="0">
                <a:ln>
                  <a:noFill/>
                </a:ln>
                <a:solidFill>
                  <a:srgbClr val="000000"/>
                </a:solidFill>
                <a:effectLst/>
                <a:latin typeface="NikoshBAN" pitchFamily="2" charset="0"/>
                <a:cs typeface="NikoshBAN" pitchFamily="2" charset="0"/>
              </a:rPr>
              <a:t>, (</a:t>
            </a:r>
            <a:r>
              <a:rPr kumimoji="0" lang="bn-IN" sz="2400" b="0" i="0" u="none" strike="noStrike" cap="none" normalizeH="0" baseline="0" dirty="0" smtClean="0">
                <a:ln>
                  <a:noFill/>
                </a:ln>
                <a:solidFill>
                  <a:srgbClr val="000000"/>
                </a:solidFill>
                <a:effectLst/>
                <a:latin typeface="NikoshBAN" pitchFamily="2" charset="0"/>
                <a:cs typeface="NikoshBAN" pitchFamily="2" charset="0"/>
              </a:rPr>
              <a:t>৫</a:t>
            </a:r>
            <a:r>
              <a:rPr kumimoji="0" lang="en-US" sz="2400" b="0" i="0" u="none" strike="noStrike" cap="none" normalizeH="0" baseline="0" dirty="0" smtClean="0">
                <a:ln>
                  <a:noFill/>
                </a:ln>
                <a:solidFill>
                  <a:srgbClr val="000000"/>
                </a:solidFill>
                <a:effectLst/>
                <a:latin typeface="NikoshBAN" pitchFamily="2" charset="0"/>
                <a:cs typeface="NikoshBAN" pitchFamily="2" charset="0"/>
              </a:rPr>
              <a:t>) </a:t>
            </a:r>
            <a:r>
              <a:rPr kumimoji="0" lang="bn-IN" sz="2400" b="0" i="0" u="none" strike="noStrike" cap="none" normalizeH="0" baseline="0" dirty="0" smtClean="0">
                <a:ln>
                  <a:noFill/>
                </a:ln>
                <a:solidFill>
                  <a:srgbClr val="000000"/>
                </a:solidFill>
                <a:effectLst/>
                <a:latin typeface="NikoshBAN" pitchFamily="2" charset="0"/>
                <a:cs typeface="NikoshBAN" pitchFamily="2" charset="0"/>
              </a:rPr>
              <a:t>বৈজ্ঞানিক যন্ত্রপাতির আবিষ্কার</a:t>
            </a:r>
            <a:r>
              <a:rPr kumimoji="0" lang="en-US" sz="2400" b="0" i="0" u="none" strike="noStrike" cap="none" normalizeH="0" baseline="0" dirty="0" smtClean="0">
                <a:ln>
                  <a:noFill/>
                </a:ln>
                <a:solidFill>
                  <a:srgbClr val="000000"/>
                </a:solidFill>
                <a:effectLst/>
                <a:latin typeface="NikoshBAN" pitchFamily="2" charset="0"/>
                <a:cs typeface="NikoshBAN" pitchFamily="2" charset="0"/>
              </a:rPr>
              <a:t>, (</a:t>
            </a:r>
            <a:r>
              <a:rPr kumimoji="0" lang="bn-IN" sz="2400" b="0" i="0" u="none" strike="noStrike" cap="none" normalizeH="0" baseline="0" dirty="0" smtClean="0">
                <a:ln>
                  <a:noFill/>
                </a:ln>
                <a:solidFill>
                  <a:srgbClr val="000000"/>
                </a:solidFill>
                <a:effectLst/>
                <a:latin typeface="NikoshBAN" pitchFamily="2" charset="0"/>
                <a:cs typeface="NikoshBAN" pitchFamily="2" charset="0"/>
              </a:rPr>
              <a:t>৬</a:t>
            </a:r>
            <a:r>
              <a:rPr kumimoji="0" lang="en-US" sz="2400" b="0" i="0" u="none" strike="noStrike" cap="none" normalizeH="0" baseline="0" dirty="0" smtClean="0">
                <a:ln>
                  <a:noFill/>
                </a:ln>
                <a:solidFill>
                  <a:srgbClr val="000000"/>
                </a:solidFill>
                <a:effectLst/>
                <a:latin typeface="NikoshBAN" pitchFamily="2" charset="0"/>
                <a:cs typeface="NikoshBAN" pitchFamily="2" charset="0"/>
              </a:rPr>
              <a:t>) </a:t>
            </a:r>
            <a:r>
              <a:rPr kumimoji="0" lang="bn-IN" sz="2400" b="0" i="0" u="none" strike="noStrike" cap="none" normalizeH="0" baseline="0" dirty="0" smtClean="0">
                <a:ln>
                  <a:noFill/>
                </a:ln>
                <a:solidFill>
                  <a:srgbClr val="000000"/>
                </a:solidFill>
                <a:effectLst/>
                <a:latin typeface="NikoshBAN" pitchFamily="2" charset="0"/>
                <a:cs typeface="NikoshBAN" pitchFamily="2" charset="0"/>
              </a:rPr>
              <a:t>উপনিবেশিক সাম্রাজ্যের প্রসার ইত্যাদি।</a:t>
            </a:r>
            <a:r>
              <a:rPr kumimoji="0" lang="en-US" sz="2400" b="0" i="0" u="none" strike="noStrike" cap="none" normalizeH="0" baseline="0" dirty="0" smtClean="0">
                <a:ln>
                  <a:noFill/>
                </a:ln>
                <a:solidFill>
                  <a:schemeClr val="tx1"/>
                </a:solidFill>
                <a:effectLst/>
                <a:latin typeface="NikoshBAN" pitchFamily="2" charset="0"/>
                <a:cs typeface="NikoshBAN" pitchFamily="2" charset="0"/>
              </a:rPr>
              <a:t> </a:t>
            </a:r>
          </a:p>
        </p:txBody>
      </p:sp>
      <p:sp>
        <p:nvSpPr>
          <p:cNvPr id="5" name="Rectangle 2"/>
          <p:cNvSpPr>
            <a:spLocks noChangeArrowheads="1"/>
          </p:cNvSpPr>
          <p:nvPr/>
        </p:nvSpPr>
        <p:spPr bwMode="auto">
          <a:xfrm>
            <a:off x="152400" y="3886200"/>
            <a:ext cx="8763000" cy="2677656"/>
          </a:xfrm>
          <a:prstGeom prst="rect">
            <a:avLst/>
          </a:prstGeom>
          <a:solidFill>
            <a:schemeClr val="accent4">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400" b="0" i="0" u="none" strike="noStrike" cap="none" normalizeH="0" baseline="0" dirty="0" smtClean="0">
                <a:ln>
                  <a:noFill/>
                </a:ln>
                <a:solidFill>
                  <a:srgbClr val="000000"/>
                </a:solidFill>
                <a:effectLst/>
                <a:latin typeface="NikoshBAN" pitchFamily="2" charset="0"/>
                <a:cs typeface="NikoshBAN" pitchFamily="2" charset="0"/>
              </a:rPr>
              <a:t>শিল্প বিপ্লবের ইংরেজি প্রতিশব্দ হলো </a:t>
            </a:r>
            <a:r>
              <a:rPr kumimoji="0" lang="en-US" sz="2400" b="0" i="0" u="none" strike="noStrike" cap="none" normalizeH="0" baseline="0" dirty="0" smtClean="0">
                <a:ln>
                  <a:noFill/>
                </a:ln>
                <a:solidFill>
                  <a:srgbClr val="000000"/>
                </a:solidFill>
                <a:effectLst/>
                <a:latin typeface="NikoshBAN" pitchFamily="2" charset="0"/>
                <a:cs typeface="NikoshBAN" pitchFamily="2" charset="0"/>
              </a:rPr>
              <a:t>Industrial Revolution. </a:t>
            </a:r>
            <a:r>
              <a:rPr kumimoji="0" lang="bn-IN" sz="2400" b="0" i="0" u="none" strike="noStrike" cap="none" normalizeH="0" baseline="0" dirty="0" smtClean="0">
                <a:ln>
                  <a:noFill/>
                </a:ln>
                <a:solidFill>
                  <a:srgbClr val="000000"/>
                </a:solidFill>
                <a:effectLst/>
                <a:latin typeface="NikoshBAN" pitchFamily="2" charset="0"/>
                <a:cs typeface="NikoshBAN" pitchFamily="2" charset="0"/>
              </a:rPr>
              <a:t>এই শব্দটি সর্ব প্রথম ব্যবহার করেন ইংরেজ ঐতিহাসিক </a:t>
            </a:r>
            <a:r>
              <a:rPr kumimoji="0" lang="en-US" sz="2400" b="0" i="0" u="none" strike="noStrike" cap="none" normalizeH="0" baseline="0" dirty="0" smtClean="0">
                <a:ln>
                  <a:noFill/>
                </a:ln>
                <a:solidFill>
                  <a:srgbClr val="000000"/>
                </a:solidFill>
                <a:effectLst/>
                <a:latin typeface="NikoshBAN" pitchFamily="2" charset="0"/>
                <a:cs typeface="NikoshBAN" pitchFamily="2" charset="0"/>
              </a:rPr>
              <a:t>Arnold </a:t>
            </a:r>
            <a:r>
              <a:rPr kumimoji="0" lang="en-US" sz="2400" b="0" i="0" u="none" strike="noStrike" cap="none" normalizeH="0" baseline="0" dirty="0" err="1" smtClean="0">
                <a:ln>
                  <a:noFill/>
                </a:ln>
                <a:solidFill>
                  <a:srgbClr val="000000"/>
                </a:solidFill>
                <a:effectLst/>
                <a:latin typeface="NikoshBAN" pitchFamily="2" charset="0"/>
                <a:cs typeface="NikoshBAN" pitchFamily="2" charset="0"/>
              </a:rPr>
              <a:t>Tynbee</a:t>
            </a:r>
            <a:r>
              <a:rPr kumimoji="0" lang="en-US" sz="2400" b="0" i="0" u="none" strike="noStrike" cap="none" normalizeH="0" baseline="0" dirty="0" smtClean="0">
                <a:ln>
                  <a:noFill/>
                </a:ln>
                <a:solidFill>
                  <a:srgbClr val="000000"/>
                </a:solidFill>
                <a:effectLst/>
                <a:latin typeface="NikoshBAN" pitchFamily="2" charset="0"/>
                <a:cs typeface="NikoshBAN" pitchFamily="2" charset="0"/>
              </a:rPr>
              <a:t>. </a:t>
            </a:r>
            <a:r>
              <a:rPr kumimoji="0" lang="bn-IN" sz="2400" b="0" i="0" u="none" strike="noStrike" cap="none" normalizeH="0" baseline="0" dirty="0" smtClean="0">
                <a:ln>
                  <a:noFill/>
                </a:ln>
                <a:solidFill>
                  <a:srgbClr val="000000"/>
                </a:solidFill>
                <a:effectLst/>
                <a:latin typeface="NikoshBAN" pitchFamily="2" charset="0"/>
                <a:cs typeface="NikoshBAN" pitchFamily="2" charset="0"/>
              </a:rPr>
              <a:t>১৮৮০ সালে তিনি তাঁর লেখা </a:t>
            </a:r>
            <a:r>
              <a:rPr kumimoji="0" lang="en-US" sz="2400" b="0" i="0" u="none" strike="noStrike" cap="none" normalizeH="0" baseline="0" dirty="0" smtClean="0">
                <a:ln>
                  <a:noFill/>
                </a:ln>
                <a:solidFill>
                  <a:srgbClr val="000000"/>
                </a:solidFill>
                <a:effectLst/>
                <a:latin typeface="NikoshBAN" pitchFamily="2" charset="0"/>
                <a:cs typeface="NikoshBAN" pitchFamily="2" charset="0"/>
              </a:rPr>
              <a:t>"Lectures on the Industrial Revolution in England" </a:t>
            </a:r>
            <a:r>
              <a:rPr kumimoji="0" lang="bn-IN" sz="2400" b="0" i="0" u="none" strike="noStrike" cap="none" normalizeH="0" baseline="0" dirty="0" smtClean="0">
                <a:ln>
                  <a:noFill/>
                </a:ln>
                <a:solidFill>
                  <a:srgbClr val="000000"/>
                </a:solidFill>
                <a:effectLst/>
                <a:latin typeface="NikoshBAN" pitchFamily="2" charset="0"/>
                <a:cs typeface="NikoshBAN" pitchFamily="2" charset="0"/>
              </a:rPr>
              <a:t>গ্রন্থে এটা ব্যবহার করেন। ইংল্যান্ডে শিল্প বিপ্লব সংগঠিত হওয়ার নানারকম কারণের মধ্যে একটি বড় কারণ ছিল পুঁজির জোগান। এই পুঁজির অনেকটাই এসেছিল ঔপনিবেশিক ব্যাবসাবাণিজ্য থেকে। ইংল্যান্ডে শিল্প বিপ্লবের ফলে দুটি সমস্যা দেখা দেয়। কাঁচামালের অভাব এবং উদ্বৃত্ত দ্রব্যসামগ্রী বিক্রয়ের জন্যে বাজার।</a:t>
            </a:r>
            <a:r>
              <a:rPr kumimoji="0" lang="en-US" sz="2400" b="0" i="0" u="none" strike="noStrike" cap="none" normalizeH="0" baseline="0" dirty="0" smtClean="0">
                <a:ln>
                  <a:noFill/>
                </a:ln>
                <a:solidFill>
                  <a:schemeClr val="tx1"/>
                </a:solidFill>
                <a:effectLst/>
                <a:latin typeface="NikoshBAN" pitchFamily="2" charset="0"/>
                <a:cs typeface="NikoshBAN" pitchFamily="2" charset="0"/>
              </a:rPr>
              <a:t> </a:t>
            </a:r>
          </a:p>
        </p:txBody>
      </p:sp>
      <p:sp>
        <p:nvSpPr>
          <p:cNvPr id="6" name="Rectangle 5"/>
          <p:cNvSpPr/>
          <p:nvPr/>
        </p:nvSpPr>
        <p:spPr>
          <a:xfrm>
            <a:off x="381000" y="1219200"/>
            <a:ext cx="8534400" cy="830997"/>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latin typeface="NikoshBAN" pitchFamily="2" charset="0"/>
                <a:cs typeface="NikoshBAN" pitchFamily="2" charset="0"/>
              </a:rPr>
              <a:t>শিল্পবিপ্লব কথাটি প্রথম ব্যবহার করেন</a:t>
            </a:r>
            <a:r>
              <a:rPr lang="bn-IN" sz="2400" dirty="0" smtClean="0">
                <a:latin typeface="NikoshBAN" pitchFamily="2" charset="0"/>
                <a:cs typeface="NikoshBAN" pitchFamily="2" charset="0"/>
              </a:rPr>
              <a:t> জেমস-এডলফ</a:t>
            </a:r>
            <a:r>
              <a:rPr lang="as-IN" sz="2400" dirty="0" smtClean="0">
                <a:latin typeface="NikoshBAN" pitchFamily="2" charset="0"/>
                <a:cs typeface="NikoshBAN" pitchFamily="2" charset="0"/>
              </a:rPr>
              <a:t> ব্লাংকি ১৮৩৮ সালে। পরবর্তীকালে জন স্টু</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র্ট মিল ও কাল মার্কস শিল্প বিপ্লব কথার প্র</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গ করেন।</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7478970"/>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ectangle 2"/>
          <p:cNvSpPr/>
          <p:nvPr/>
        </p:nvSpPr>
        <p:spPr>
          <a:xfrm>
            <a:off x="1295400" y="0"/>
            <a:ext cx="6477000" cy="584775"/>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3200" dirty="0" smtClean="0">
                <a:latin typeface="NikoshBAN" pitchFamily="2" charset="0"/>
                <a:cs typeface="NikoshBAN" pitchFamily="2" charset="0"/>
              </a:rPr>
              <a:t>ইংল্যান্ডে প্রথম শিল্পবিপ্লব ঘটার কারণঃ-</a:t>
            </a:r>
            <a:endParaRPr lang="en-US" sz="3200" dirty="0">
              <a:latin typeface="NikoshBAN" pitchFamily="2" charset="0"/>
              <a:cs typeface="NikoshBAN" pitchFamily="2" charset="0"/>
            </a:endParaRPr>
          </a:p>
        </p:txBody>
      </p:sp>
      <p:sp>
        <p:nvSpPr>
          <p:cNvPr id="4" name="Rectangle 3"/>
          <p:cNvSpPr/>
          <p:nvPr/>
        </p:nvSpPr>
        <p:spPr>
          <a:xfrm>
            <a:off x="381000" y="685800"/>
            <a:ext cx="8534400" cy="1200329"/>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IN" sz="2400" dirty="0" smtClean="0">
                <a:latin typeface="NikoshBAN" pitchFamily="2" charset="0"/>
                <a:cs typeface="NikoshBAN" pitchFamily="2" charset="0"/>
              </a:rPr>
              <a:t>ইংল্যান্ডে সর্বপ্রথম শিল্পবিপ্লব হওয়ার ক্ষেত্রে একাধিক কারণ বিদ্যমান ছিল। শিল্পবিপ্লব তথা শিল্পের প্রসারের জন্য যেসব উপকরণ বা পরিবেশের প্রয়োজন ছিল ইংল্যান্ডে সেগুলির অভাব ছিল না। মহাদেশের মধ্যে ইংল্যান্ডেই প্রথম শিল্পবিপ্লব হওয়ার কারণগুলি হল নিম্নরূপ।</a:t>
            </a:r>
            <a:endParaRPr lang="en-US" sz="2400" dirty="0">
              <a:latin typeface="NikoshBAN" pitchFamily="2" charset="0"/>
              <a:cs typeface="NikoshBAN" pitchFamily="2" charset="0"/>
            </a:endParaRPr>
          </a:p>
        </p:txBody>
      </p:sp>
      <p:sp>
        <p:nvSpPr>
          <p:cNvPr id="5" name="Rectangle 4"/>
          <p:cNvSpPr/>
          <p:nvPr/>
        </p:nvSpPr>
        <p:spPr>
          <a:xfrm>
            <a:off x="381000" y="1981200"/>
            <a:ext cx="8534400" cy="1200329"/>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IN" sz="2400" b="1" dirty="0" smtClean="0">
                <a:latin typeface="NikoshBAN" pitchFamily="2" charset="0"/>
                <a:cs typeface="NikoshBAN" pitchFamily="2" charset="0"/>
              </a:rPr>
              <a:t>অনুকূল পরিবেশঃ</a:t>
            </a:r>
            <a:r>
              <a:rPr lang="bn-IN" sz="2400" dirty="0" smtClean="0">
                <a:latin typeface="NikoshBAN" pitchFamily="2" charset="0"/>
                <a:cs typeface="NikoshBAN" pitchFamily="2" charset="0"/>
              </a:rPr>
              <a:t>- ইংল্যান্ডের ভৌগোলিক অবস্থান এবং সেখানকার স্যাতসেঁতে আবহাওয়ার নিরিখে জলবিদ্যুৎ উৎপাদনের সুবিধা, বায়ুশক্তি ব্যবহারের সুযোগসহ কয়লা, লোহা প্রভৃতি খনিজ দ্রব্যের প্রাচুর্য সেখানে শিল্প বিকাশের সহায়ক হয়েছিল।</a:t>
            </a:r>
            <a:endParaRPr lang="en-US" sz="2400" dirty="0">
              <a:latin typeface="NikoshBAN" pitchFamily="2" charset="0"/>
              <a:cs typeface="NikoshBAN" pitchFamily="2" charset="0"/>
            </a:endParaRPr>
          </a:p>
        </p:txBody>
      </p:sp>
      <p:sp>
        <p:nvSpPr>
          <p:cNvPr id="6" name="Rectangle 5"/>
          <p:cNvSpPr/>
          <p:nvPr/>
        </p:nvSpPr>
        <p:spPr>
          <a:xfrm>
            <a:off x="381000" y="3276600"/>
            <a:ext cx="8534400" cy="1938992"/>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bn-IN" sz="2400" b="1" dirty="0" smtClean="0">
                <a:latin typeface="NikoshBAN" pitchFamily="2" charset="0"/>
                <a:cs typeface="NikoshBAN" pitchFamily="2" charset="0"/>
              </a:rPr>
              <a:t>কাঁচামালের জোগানঃ-</a:t>
            </a:r>
            <a:r>
              <a:rPr lang="bn-IN" sz="2400" dirty="0" smtClean="0">
                <a:latin typeface="NikoshBAN" pitchFamily="2" charset="0"/>
                <a:cs typeface="NikoshBAN" pitchFamily="2" charset="0"/>
              </a:rPr>
              <a:t> অষ্টাদশ শতকে ইংল্যান্ডে কৃষি বিপ্লবের ফলে শিল্পের প্রয়োজনীয় প্রচুর কাঁচামাল উৎপাদিত হতে থাকে। এ ছাড়া ইংল্যান্ড, ভারত ও আমেরিকা থেকে সস্তায় নিয়মিত শিল্পের প্রয়োজনীয় কাঁচামাল সংগ্রহ করতে সক্ষম হয়। এক্ষেত্রে উল্লেখ্য, সমসাময়িক ইউরোপয় দেশগুলির তুলনায় ইংল্যান্ডে আমদানিকৃত কাঁচামালের পরিমাণ ছিল অনেক গুণ বেশি।</a:t>
            </a:r>
            <a:endParaRPr lang="en-US" sz="2400" dirty="0">
              <a:latin typeface="NikoshBAN" pitchFamily="2" charset="0"/>
              <a:cs typeface="NikoshBAN" pitchFamily="2" charset="0"/>
            </a:endParaRPr>
          </a:p>
        </p:txBody>
      </p:sp>
      <p:sp>
        <p:nvSpPr>
          <p:cNvPr id="7" name="Rectangle 6"/>
          <p:cNvSpPr/>
          <p:nvPr/>
        </p:nvSpPr>
        <p:spPr>
          <a:xfrm>
            <a:off x="381000" y="5334000"/>
            <a:ext cx="8534400" cy="1200329"/>
          </a:xfrm>
          <a:prstGeom prst="rect">
            <a:avLst/>
          </a:prstGeo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as-IN" sz="2400" b="1" dirty="0" smtClean="0">
                <a:solidFill>
                  <a:schemeClr val="tx1"/>
                </a:solidFill>
                <a:latin typeface="NikoshBAN" pitchFamily="2" charset="0"/>
                <a:cs typeface="NikoshBAN" pitchFamily="2" charset="0"/>
              </a:rPr>
              <a:t>বাণিজ্যের গুরুত্ব বৃদ্ধিঃ-</a:t>
            </a:r>
            <a:r>
              <a:rPr lang="as-IN" sz="2400" dirty="0" smtClean="0">
                <a:solidFill>
                  <a:schemeClr val="tx1"/>
                </a:solidFill>
                <a:latin typeface="NikoshBAN" pitchFamily="2" charset="0"/>
                <a:cs typeface="NikoshBAN" pitchFamily="2" charset="0"/>
              </a:rPr>
              <a:t> সপ্তদশ শতকের মধ্যেই ইংল্যান্ড কৃষিনির্ভর রাষ্ট্র থেকে বাণিজ্যনির্ভর রাষ্ট্রে পরিণত হ</a:t>
            </a:r>
            <a:r>
              <a:rPr lang="bn-IN" sz="2400" dirty="0" smtClean="0">
                <a:solidFill>
                  <a:schemeClr val="tx1"/>
                </a:solidFill>
                <a:latin typeface="NikoshBAN" pitchFamily="2" charset="0"/>
                <a:cs typeface="NikoshBAN" pitchFamily="2" charset="0"/>
              </a:rPr>
              <a:t>য়</a:t>
            </a:r>
            <a:r>
              <a:rPr lang="as-IN" sz="2400" dirty="0" smtClean="0">
                <a:solidFill>
                  <a:schemeClr val="tx1"/>
                </a:solidFill>
                <a:latin typeface="NikoshBAN" pitchFamily="2" charset="0"/>
                <a:cs typeface="NikoshBAN" pitchFamily="2" charset="0"/>
              </a:rPr>
              <a:t>। বিদেশের সঙ্গে বাণিজ্যের ফলে ইংল্যান্ডের অর্থনীতি খুবই শক্তিশালী হ</a:t>
            </a:r>
            <a:r>
              <a:rPr lang="bn-IN" sz="2400" dirty="0" smtClean="0">
                <a:solidFill>
                  <a:schemeClr val="tx1"/>
                </a:solidFill>
                <a:latin typeface="NikoshBAN" pitchFamily="2" charset="0"/>
                <a:cs typeface="NikoshBAN" pitchFamily="2" charset="0"/>
              </a:rPr>
              <a:t>য়ে</a:t>
            </a:r>
            <a:r>
              <a:rPr lang="as-IN" sz="2400" dirty="0" smtClean="0">
                <a:solidFill>
                  <a:schemeClr val="tx1"/>
                </a:solidFill>
                <a:latin typeface="NikoshBAN" pitchFamily="2" charset="0"/>
                <a:cs typeface="NikoshBAN" pitchFamily="2" charset="0"/>
              </a:rPr>
              <a:t> ওঠা</a:t>
            </a:r>
            <a:r>
              <a:rPr lang="bn-IN" sz="2400" dirty="0" smtClean="0">
                <a:solidFill>
                  <a:schemeClr val="tx1"/>
                </a:solidFill>
                <a:latin typeface="NikoshBAN" pitchFamily="2" charset="0"/>
                <a:cs typeface="NikoshBAN" pitchFamily="2" charset="0"/>
              </a:rPr>
              <a:t>য়</a:t>
            </a:r>
            <a:r>
              <a:rPr lang="as-IN" sz="2400" dirty="0" smtClean="0">
                <a:solidFill>
                  <a:schemeClr val="tx1"/>
                </a:solidFill>
                <a:latin typeface="NikoshBAN" pitchFamily="2" charset="0"/>
                <a:cs typeface="NikoshBAN" pitchFamily="2" charset="0"/>
              </a:rPr>
              <a:t> তারা শিল্প প্রতিষ্ঠা</a:t>
            </a:r>
            <a:r>
              <a:rPr lang="bn-IN" sz="2400" dirty="0" smtClean="0">
                <a:solidFill>
                  <a:schemeClr val="tx1"/>
                </a:solidFill>
                <a:latin typeface="NikoshBAN" pitchFamily="2" charset="0"/>
                <a:cs typeface="NikoshBAN" pitchFamily="2" charset="0"/>
              </a:rPr>
              <a:t>য়</a:t>
            </a:r>
            <a:r>
              <a:rPr lang="as-IN" sz="2400" dirty="0" smtClean="0">
                <a:solidFill>
                  <a:schemeClr val="tx1"/>
                </a:solidFill>
                <a:latin typeface="NikoshBAN" pitchFamily="2" charset="0"/>
                <a:cs typeface="NikoshBAN" pitchFamily="2" charset="0"/>
              </a:rPr>
              <a:t> বিপুল অর্থ বিনিয়োগের সুযোগ পা</a:t>
            </a:r>
            <a:r>
              <a:rPr lang="bn-IN" sz="2400" dirty="0" smtClean="0">
                <a:solidFill>
                  <a:schemeClr val="tx1"/>
                </a:solidFill>
                <a:latin typeface="NikoshBAN" pitchFamily="2" charset="0"/>
                <a:cs typeface="NikoshBAN" pitchFamily="2" charset="0"/>
              </a:rPr>
              <a:t>য়</a:t>
            </a:r>
            <a:r>
              <a:rPr lang="as-IN" sz="2400" dirty="0" smtClean="0">
                <a:solidFill>
                  <a:schemeClr val="tx1"/>
                </a:solidFill>
                <a:latin typeface="NikoshBAN" pitchFamily="2" charset="0"/>
                <a:cs typeface="NikoshBAN" pitchFamily="2" charset="0"/>
              </a:rPr>
              <a:t>।</a:t>
            </a:r>
            <a:endParaRPr lang="en-US" sz="24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1318</Words>
  <Application>Microsoft Office PowerPoint</Application>
  <PresentationFormat>On-screen Show (4:3)</PresentationFormat>
  <Paragraphs>587</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jahid</dc:creator>
  <cp:lastModifiedBy>jahid</cp:lastModifiedBy>
  <cp:revision>39</cp:revision>
  <dcterms:created xsi:type="dcterms:W3CDTF">2006-08-16T00:00:00Z</dcterms:created>
  <dcterms:modified xsi:type="dcterms:W3CDTF">2021-09-08T05:42:43Z</dcterms:modified>
</cp:coreProperties>
</file>