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</p:sldMasterIdLst>
  <p:notesMasterIdLst>
    <p:notesMasterId r:id="rId32"/>
  </p:notesMasterIdLst>
  <p:sldIdLst>
    <p:sldId id="374" r:id="rId4"/>
    <p:sldId id="377" r:id="rId5"/>
    <p:sldId id="373" r:id="rId6"/>
    <p:sldId id="445" r:id="rId7"/>
    <p:sldId id="325" r:id="rId8"/>
    <p:sldId id="327" r:id="rId9"/>
    <p:sldId id="394" r:id="rId10"/>
    <p:sldId id="416" r:id="rId11"/>
    <p:sldId id="417" r:id="rId12"/>
    <p:sldId id="432" r:id="rId13"/>
    <p:sldId id="433" r:id="rId14"/>
    <p:sldId id="418" r:id="rId15"/>
    <p:sldId id="443" r:id="rId16"/>
    <p:sldId id="420" r:id="rId17"/>
    <p:sldId id="431" r:id="rId18"/>
    <p:sldId id="426" r:id="rId19"/>
    <p:sldId id="442" r:id="rId20"/>
    <p:sldId id="444" r:id="rId21"/>
    <p:sldId id="424" r:id="rId22"/>
    <p:sldId id="447" r:id="rId23"/>
    <p:sldId id="448" r:id="rId24"/>
    <p:sldId id="449" r:id="rId25"/>
    <p:sldId id="450" r:id="rId26"/>
    <p:sldId id="371" r:id="rId27"/>
    <p:sldId id="366" r:id="rId28"/>
    <p:sldId id="367" r:id="rId29"/>
    <p:sldId id="368" r:id="rId30"/>
    <p:sldId id="3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47EE-56EB-4E43-9918-851A64D934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7BCC-A91B-4916-826E-50B7E6FE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0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0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5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6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1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51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8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22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6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4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2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7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0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9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7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5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2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4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4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6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1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3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0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0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3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1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9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60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88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5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99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1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3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1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2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21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5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A0DB-D06F-448F-9923-F5D8886B7CC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A5BD96-89FD-4868-BD87-7DFEEA252C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66" y="980280"/>
            <a:ext cx="75170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5623" y="363439"/>
            <a:ext cx="7044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800" b="1" dirty="0">
                <a:latin typeface="NikoshBAN" pitchFamily="2" charset="0"/>
                <a:cs typeface="NikoshBAN" pitchFamily="2" charset="0"/>
              </a:rPr>
              <a:t>চিহ্নযুক্ত সংখ্যার উপস্থাপনা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744" y="1565942"/>
            <a:ext cx="11127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3600" b="1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কম্পিউটার সিস্টেমে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চিহ্নযুক্ত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সংখ্যা উপস্থাপনার জন্য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পদ্ধতি আছে। যথাঃ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fontAlgn="base"/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sz="3600" dirty="0">
                <a:latin typeface="NikoshBAN" pitchFamily="2" charset="0"/>
                <a:cs typeface="NikoshBAN" pitchFamily="2" charset="0"/>
              </a:rPr>
              <a:t>১।  প্রকৃত মান গঠন 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Signed magnitude form)</a:t>
            </a:r>
          </a:p>
          <a:p>
            <a:pPr fontAlgn="base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sz="3600" dirty="0">
                <a:latin typeface="NikoshBAN" pitchFamily="2" charset="0"/>
                <a:cs typeface="NikoshBAN" pitchFamily="2" charset="0"/>
              </a:rPr>
              <a:t>২। 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পরিপূরক গঠন (1’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 Complement form)</a:t>
            </a:r>
          </a:p>
          <a:p>
            <a:pPr fontAlgn="base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as-IN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পরিপূরক গঠন (2’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 Complement form)</a:t>
            </a:r>
          </a:p>
        </p:txBody>
      </p:sp>
    </p:spTree>
    <p:extLst>
      <p:ext uri="{BB962C8B-B14F-4D97-AF65-F5344CB8AC3E}">
        <p14:creationId xmlns:p14="http://schemas.microsoft.com/office/powerpoint/2010/main" val="36637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2.wp.com/www.edupointbd.com/wp-content/uploads/2017/11/sign-magnitude.png?resize=640%2C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3925539"/>
            <a:ext cx="10087376" cy="22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6365" y="1244155"/>
            <a:ext cx="11513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৮-বিট রেজিস্টারের ক্ষেত্রে সর্বডানের ৭-বিট হল ডেটা বিট এবং সর্ব বামের বিটটি চিহ্ন বিট। এক্ষেত্রে ধনাত্মক চিহ্নের জন্য চিহ্ন বিট 0 এবং ঋণাত্মক চিহ্নের জন্য চিহ্ন বিট 1।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5797" y="381001"/>
            <a:ext cx="905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as-IN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 মান গঠন (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Signed magnitude form)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367" y="3048001"/>
            <a:ext cx="1151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প্রকৃত মান গঠন প্রক্রিয়ায় +5 এবং -5  কে ৮-বিট রেজিস্টারে উপস্থাপন।</a:t>
            </a:r>
            <a:r>
              <a:rPr lang="as-IN" dirty="0">
                <a:latin typeface="inheri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-26988"/>
            <a:ext cx="12192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পরিপূরক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0488" y="1043221"/>
            <a:ext cx="11251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বসিয়ে, অর্থাৎ সংখ্যার বিটগুলো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উল্টিয়ে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8268" y="2573119"/>
            <a:ext cx="8835464" cy="2769989"/>
            <a:chOff x="457200" y="2362200"/>
            <a:chExt cx="8835464" cy="2769989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2362200"/>
              <a:ext cx="8835464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বাইনারি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১-এর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০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০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প্রতিস্থাপন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যেমনঃ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	0	1	1	0	1</a:t>
              </a:r>
              <a:endPara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	1	0	0	1	0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১-এর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পরিপূরক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36996" y="3869790"/>
              <a:ext cx="45719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478388" y="3880776"/>
              <a:ext cx="45719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425490" y="3869790"/>
              <a:ext cx="45719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307078" y="3829260"/>
              <a:ext cx="45719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231320" y="3869790"/>
              <a:ext cx="45719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5201281" y="3869790"/>
              <a:ext cx="45719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2621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76210" y="229368"/>
            <a:ext cx="362479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2-এর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64305" y="3019022"/>
            <a:ext cx="7848600" cy="3447098"/>
            <a:chOff x="855260" y="1676400"/>
            <a:chExt cx="7848600" cy="3447098"/>
          </a:xfrm>
        </p:grpSpPr>
        <p:sp>
          <p:nvSpPr>
            <p:cNvPr id="6" name="TextBox 5"/>
            <p:cNvSpPr txBox="1"/>
            <p:nvPr/>
          </p:nvSpPr>
          <p:spPr>
            <a:xfrm>
              <a:off x="855260" y="1676400"/>
              <a:ext cx="7848600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+ 1</a:t>
              </a:r>
            </a:p>
            <a:p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1	0	1	1	0	1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	1	0	0	1	0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১-এর </a:t>
              </a:r>
              <a:r>
                <a:rPr lang="en-US" sz="28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পরিপূরক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                  </a:t>
              </a:r>
              <a:r>
                <a: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+ 1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	1	0	0	1	1</a:t>
              </a:r>
              <a:r>
                <a: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2-এর </a:t>
              </a:r>
              <a:r>
                <a:rPr lang="en-US" sz="28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পরিপূরক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060375" y="3015228"/>
              <a:ext cx="45719" cy="685800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941963" y="3015228"/>
              <a:ext cx="45719" cy="685800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823551" y="3015228"/>
              <a:ext cx="45719" cy="685800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705139" y="3015228"/>
              <a:ext cx="45719" cy="685800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675212" y="3015228"/>
              <a:ext cx="45719" cy="685800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595017" y="3029444"/>
              <a:ext cx="45719" cy="685800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55260" y="4572000"/>
              <a:ext cx="49359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Arrow 12"/>
            <p:cNvSpPr/>
            <p:nvPr/>
          </p:nvSpPr>
          <p:spPr>
            <a:xfrm>
              <a:off x="5953098" y="3886200"/>
              <a:ext cx="287572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947811" y="4724400"/>
              <a:ext cx="287572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7400" y="971058"/>
            <a:ext cx="11393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 ১ এর পরিপূরক বা উল্টিয়ে লিখে তার সাথে ১ যোগ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-26988"/>
            <a:ext cx="1219200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5400" y="1556792"/>
            <a:ext cx="11245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400" y="2385956"/>
            <a:ext cx="11245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5400" y="3704866"/>
            <a:ext cx="11245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5400" y="5023776"/>
            <a:ext cx="11245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6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6" y="1300766"/>
            <a:ext cx="11745532" cy="47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সংখ্যা দুটিকে তার সমতুল্য বাইনারিতে রূপান্তর করতে হবে।</a:t>
            </a:r>
          </a:p>
          <a:p>
            <a:pPr>
              <a:lnSpc>
                <a:spcPct val="120000"/>
              </a:lnSpc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বাইনারি মান ৮ বিটের ছোট হলে বামে শূন্য বসিয়ে ৮ বিট তৈরি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হবে।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 ৮ বিটের সমান বা বড় হলে ১৬ বিটে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</a:p>
          <a:p>
            <a:pPr>
              <a:lnSpc>
                <a:spcPct val="120000"/>
              </a:lnSpc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ঋণাত্মক সংখ্যাকে ২ এর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</a:p>
          <a:p>
            <a:pPr>
              <a:lnSpc>
                <a:spcPct val="120000"/>
              </a:lnSpc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এরপর বাইনারি সংখ্যা দুটি যোগ করা হয়।</a:t>
            </a:r>
          </a:p>
          <a:p>
            <a:pPr>
              <a:lnSpc>
                <a:spcPct val="120000"/>
              </a:lnSpc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যোগফলের ক্যারি বিট ওভারফ্লো হলে তা বাদ দিয়ে ৮ বিটে ফলাফল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নেয়া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বিট (চিহ্নবিট) ১ হলে ঋণাত্মক সংখ্যা এবং ০ হলে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377"/>
            <a:ext cx="1219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 পদ্ধতি ব্যবহার করে বাইনারি যোগের নিয়ম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3873" y="860067"/>
            <a:ext cx="11709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+22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+9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988840"/>
            <a:ext cx="7714444" cy="305967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933" y="5551740"/>
            <a:ext cx="11245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9809" y="-7097"/>
            <a:ext cx="5251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s-IN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 এর পরিপূরক পদ্ধতিতে যোগঃ </a:t>
            </a:r>
            <a:endParaRPr lang="as-IN" sz="40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93218" y="292260"/>
            <a:ext cx="10389704" cy="6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 রেজিস্টারের জন্য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-৯ 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যোগফল নির্ণয়।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411774" y="828413"/>
            <a:ext cx="5933736" cy="53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+১৫ = ০০০০১১১১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+৯    =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০০০০১০০১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১১১১০১১০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-৯     =  ১১১১০১১১  (২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= ০০০০১১১১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 =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১১১১০১১১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+৬ = ১০০০০০১১০ 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127526" y="5162749"/>
            <a:ext cx="2657427" cy="23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41290" y="3026172"/>
            <a:ext cx="2657427" cy="23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98716" y="5614308"/>
            <a:ext cx="675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ক্যারিবিট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০০০০০১১০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3374265" y="5550795"/>
            <a:ext cx="1563088" cy="437882"/>
          </a:xfrm>
          <a:prstGeom prst="bentConnector3">
            <a:avLst>
              <a:gd name="adj1" fmla="val 138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flipV="1">
            <a:off x="7077808" y="542481"/>
            <a:ext cx="201440561" cy="10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২ এর পরিপূরক গঠন প্রক্রিয়ায়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+5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 এবং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-5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 কে ৮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-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বিট রেজিস্টারে উপস্থাপন। ধনাত্মক চিহ্নযুক্ত সংখ্যার ক্ষেত্রে ধনাত্মক চিহ্নের জন্য চিহ্ন বিট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0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 এবং বাকি ৭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-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বিট ব্যবহৃত হয় সংখ্যার প্রকৃত মানের জন্য। ঋণাত্মক চিহ্নযুক্ত সংখ্যার মান নির্ণয়ের জন্য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  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প্রথমে সংখ্যাটির ধনাত্মক সংখ্যার মান নির্ণয় করতে হয়। তারপর ধনাত্মক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 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সংখ্যার মানের ১ এর পরিপূরক করতে হয়। শেষে ১ এর পরিপূরকে প্রাপ্ত মানের সাথে বাইনারি ১ যোগ করতে হয়।</a:t>
            </a: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  </a:t>
            </a: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</a:br>
            <a:r>
              <a:rPr lang="as-IN" sz="2000" dirty="0"/>
              <a:t>২ এর পরিপূরক গঠন প্রক্রিয়ায় +5 এবং -5 কে ৮-বিট রেজিস্টারে উপস্থাপন। ধনাত্মক চিহ্নযুক্ত সংখ্যার ক্ষেত্রে ধনাত্মক চিহ্নের জন্য চিহ্ন বিট 0 এবং বাকি ৭-বিট ব্যবহৃত হয় সংখ্যার প্রকৃত মানের জন্য। ঋণাত্মক চিহ্নযুক্ত সংখ্যার মান নির্ণয়ের জন্য  প্রথমে সংখ্যাটির ধনাত্মক সংখ্যার মান নির্ণয় করতে হয়। তারপর ধনাত্মক সংখ্যার মানের ১ এর পরিপূরক করতে হয়। শেষে ১ এর পরিপূরকে প্রাপ্ত মানের সাথে বাইনারি ১ যোগ করতে হয়।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inheri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9356" y="46502"/>
            <a:ext cx="10455966" cy="6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বিট রেজিস্টারের জন্য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যোগফল নির্ণয়।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9492" y="542481"/>
            <a:ext cx="7354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+12 = 0 0 0 0 1 1 0 0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+25 = 0 0 0 1 1 0 0 1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1 1 1 0 0 1 1 0 (1-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+1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-25 = 1 1 1 0 0 1 1 1 (2-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+12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0 0 0 0 1 1 0 0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25 = 1 1 1 0 0 1 1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-13 = 1 1 1 1 0 0 1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18588" y="2504667"/>
            <a:ext cx="4015409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1511" y="4519908"/>
            <a:ext cx="4015409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3828" y="5415996"/>
            <a:ext cx="11569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চিহ্নবিট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পূনরায়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 ১ ১ ১ ০ ০ 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-26988"/>
            <a:ext cx="1219200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বিপরীতকরণ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নিগেশন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2124" y="1340768"/>
            <a:ext cx="116008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নিগেশন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নিগেশন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নিগেশনের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০ ০ ০ ০ ১ ০ ০ ১ = + 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59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37" y="857921"/>
            <a:ext cx="11530235" cy="101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35" y="1757933"/>
            <a:ext cx="11530236" cy="4307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539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7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 01818606446</a:t>
            </a:r>
          </a:p>
          <a:p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999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amdnurulla@gmail.com</a:t>
            </a:r>
            <a:endParaRPr lang="bn-BD" sz="3199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926334"/>
            <a:ext cx="856714" cy="85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9" y="1917684"/>
            <a:ext cx="3168997" cy="4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455" y="0"/>
            <a:ext cx="6529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s-IN" sz="4000" b="1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 এর পরিপূরক পদ্ধতিতে </a:t>
            </a:r>
            <a:r>
              <a:rPr lang="as-IN" sz="4000" b="1" u="sng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as-IN" sz="4000" b="1" u="sng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223" y="1137297"/>
            <a:ext cx="11401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 প্রদত্ত চিহ্নযুক্ত সংখ্যা দুটির মধ্যে যে সংখ্যাটি বিয়োগ করতে হবে তার চিহ্ন পরিবর্তন করে তার ২ এর পরিপূরক পদ্ধতিতে মান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+৫ থাকলে -৫ এর মান অথবা -৫ থাকলে +৫ এর মান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endParaRPr lang="en-US" sz="1400" dirty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অপর চিহ্নযুক্ত সংখ্যাটির ২ এর পরিপূরক পদ্ধতিতে মান 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en-US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endParaRPr lang="as-IN" sz="1400" dirty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অতঃপর প্রাপ্ত মানের বাইনারি যোগ করতে হবে (বিয়োগের ক্ষেত্রেও যোগ করতে হয়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endParaRPr lang="as-IN" sz="1400" dirty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যোগফলে অতিরিক্ত ক্যারি বিট (অর্থাৎ ৮ বিট রেজিস্টারের ক্ষেত্রে যোগফল ৮ বিটের বেশি হলে সর্ব বামের বিটটিকে ক্যারি বিট বলা হয়) থাকলে তা বাদ দিতে হবে</a:t>
            </a:r>
            <a:r>
              <a:rPr lang="as-IN" sz="3200" dirty="0" smtClean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endParaRPr lang="as-IN" sz="1400" dirty="0">
              <a:solidFill>
                <a:srgbClr val="44444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dirty="0">
                <a:solidFill>
                  <a:srgbClr val="44444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এভাবে প্রাপ্ত সংখ্যাটিই হবে প্রদত্ত সংখ্যা দুটির যোগফল।</a:t>
            </a:r>
            <a:endParaRPr lang="as-IN" sz="3200" dirty="0">
              <a:solidFill>
                <a:srgbClr val="44444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5307" y="572622"/>
            <a:ext cx="113402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উদাহরণ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১।  ৮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রেজিস্টার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ব্যাবহার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২৫ ও ১২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বিয়োগফল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পার্থক্য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নির্ণয়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28793" y="5239494"/>
            <a:ext cx="277368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46148" y="3813939"/>
            <a:ext cx="5083274" cy="3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183826" y="3118858"/>
            <a:ext cx="42235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১২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১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পরিপূরক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=  ১১১১০০১১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                                                  +১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১২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২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পরিপূরক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= ১১১১০১০০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118586" y="4172985"/>
            <a:ext cx="41869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২৫ ও ১২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বিয়োগফল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২৫ 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০০০১১০০১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-১২ =  ১১১১০১০০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১৩ = ১০০০০১১০১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18587" y="24570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২৫ </a:t>
            </a:r>
            <a:r>
              <a:rPr lang="en-US" sz="20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এর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৮ </a:t>
            </a:r>
            <a:r>
              <a:rPr lang="en-US" sz="20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বিট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</a:t>
            </a:r>
            <a:r>
              <a:rPr lang="en-US" sz="20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বাইনারি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= </a:t>
            </a:r>
            <a:r>
              <a:rPr lang="en-US" sz="20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০০০১১০০১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১২ </a:t>
            </a:r>
            <a:r>
              <a:rPr lang="en-US" sz="20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এর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৮ </a:t>
            </a:r>
            <a:r>
              <a:rPr lang="en-US" sz="20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বিট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</a:t>
            </a:r>
            <a:r>
              <a:rPr lang="en-US" sz="2000" dirty="0" err="1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বাইনারি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= ০০০০১১০০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3896797" y="150166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US" sz="20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২৫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–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</a:t>
            </a:r>
            <a:r>
              <a:rPr lang="en-US" sz="20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১২ 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=  (১৩</a:t>
            </a:r>
            <a:r>
              <a:rPr lang="en-US" sz="2000" dirty="0" smtClean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)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3896797" y="1102748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(+২৫)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–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(+১২)  =  (+১৩)</a:t>
            </a:r>
            <a:endParaRPr lang="en-US" sz="2000" dirty="0"/>
          </a:p>
        </p:txBody>
      </p:sp>
      <p:sp>
        <p:nvSpPr>
          <p:cNvPr id="37" name="Rectangular Callout 36"/>
          <p:cNvSpPr/>
          <p:nvPr/>
        </p:nvSpPr>
        <p:spPr>
          <a:xfrm>
            <a:off x="7179959" y="1841728"/>
            <a:ext cx="5012041" cy="652225"/>
          </a:xfrm>
          <a:prstGeom prst="wedgeRectCallout">
            <a:avLst>
              <a:gd name="adj1" fmla="val -96258"/>
              <a:gd name="adj2" fmla="val -5418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(-)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6465766" y="5610660"/>
            <a:ext cx="5497642" cy="652225"/>
          </a:xfrm>
          <a:prstGeom prst="wedgeRectCallout">
            <a:avLst>
              <a:gd name="adj1" fmla="val -95421"/>
              <a:gd name="adj2" fmla="val -5220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সর্ববামের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রেজিষ্টারে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88563" y="6156517"/>
            <a:ext cx="3805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= (০০০০১১০১)</a:t>
            </a:r>
            <a:r>
              <a:rPr lang="en-US" sz="3200" baseline="-250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50114" y="26128"/>
            <a:ext cx="605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s-IN" sz="3600" b="1" u="sng" dirty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 এর পরিপূরক পদ্ধতিতে </a:t>
            </a:r>
            <a:r>
              <a:rPr lang="as-IN" sz="3600" b="1" u="sng" dirty="0" smtClean="0">
                <a:solidFill>
                  <a:srgbClr val="5555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as-IN" sz="3600" b="1" u="sng" dirty="0">
              <a:solidFill>
                <a:srgbClr val="55555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34" grpId="0"/>
      <p:bldP spid="36" grpId="0"/>
      <p:bldP spid="37" grpId="0" animBg="1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flipV="1">
            <a:off x="7077808" y="542481"/>
            <a:ext cx="201440561" cy="10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২ এর পরিপূরক গঠন প্রক্রিয়ায়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+5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 এবং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-5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 কে ৮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-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বিট রেজিস্টারে উপস্থাপন। ধনাত্মক চিহ্নযুক্ত সংখ্যার ক্ষেত্রে ধনাত্মক চিহ্নের জন্য চিহ্ন বিট 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0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 এবং বাকি ৭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-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বিট ব্যবহৃত হয় সংখ্যার প্রকৃত মানের জন্য। ঋণাত্মক চিহ্নযুক্ত সংখ্যার মান নির্ণয়ের জন্য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  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প্রথমে সংখ্যাটির ধনাত্মক সংখ্যার মান নির্ণয় করতে হয়। তারপর ধনাত্মক</a:t>
            </a: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 </a:t>
            </a:r>
            <a:r>
              <a:rPr kumimoji="0" lang="bn-IN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  <a:cs typeface="Vrinda"/>
              </a:rPr>
              <a:t>সংখ্যার মানের ১ এর পরিপূরক করতে হয়। শেষে ১ এর পরিপূরকে প্রাপ্ত মানের সাথে বাইনারি ১ যোগ করতে হয়।</a:t>
            </a: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>  </a:t>
            </a:r>
            <a:endParaRPr kumimoji="0" 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inherit"/>
              </a:rPr>
            </a:br>
            <a:r>
              <a:rPr lang="as-IN" sz="2000" dirty="0"/>
              <a:t>২ এর পরিপূরক গঠন প্রক্রিয়ায় +5 এবং -5 কে ৮-বিট রেজিস্টারে উপস্থাপন। ধনাত্মক চিহ্নযুক্ত সংখ্যার ক্ষেত্রে ধনাত্মক চিহ্নের জন্য চিহ্ন বিট 0 এবং বাকি ৭-বিট ব্যবহৃত হয় সংখ্যার প্রকৃত মানের জন্য। ঋণাত্মক চিহ্নযুক্ত সংখ্যার মান নির্ণয়ের জন্য  প্রথমে সংখ্যাটির ধনাত্মক সংখ্যার মান নির্ণয় করতে হয়। তারপর ধনাত্মক সংখ্যার মানের ১ এর পরিপূরক করতে হয়। শেষে ১ এর পরিপূরকে প্রাপ্ত মানের সাথে বাইনারি ১ যোগ করতে হয়।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inheri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7079" y="209076"/>
            <a:ext cx="10402956" cy="6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বিট রেজিস্টারের জন্য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বিয়োগ কর।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170" name="Picture 2" descr="https://i2.wp.com/www.edupointbd.com/wp-content/uploads/2017/11/2-sub.png?resize=640%2C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3" y="2008201"/>
            <a:ext cx="6679094" cy="49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82036" y="1432168"/>
            <a:ext cx="4192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(-২৫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 –  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(+১২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- ২৫ - ১২ = - ৩৭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533847" y="1801500"/>
            <a:ext cx="4658153" cy="652225"/>
          </a:xfrm>
          <a:prstGeom prst="wedgeRectCallout">
            <a:avLst>
              <a:gd name="adj1" fmla="val -96258"/>
              <a:gd name="adj2" fmla="val -5418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যে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পূর্বে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বিয়োগ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(-)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চিহ্ন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আছে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সংখ্যার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২-এর </a:t>
            </a:r>
            <a:r>
              <a:rPr lang="en-US" dirty="0" err="1" smtClean="0">
                <a:solidFill>
                  <a:schemeClr val="tx1"/>
                </a:solidFill>
              </a:rPr>
              <a:t>পরিপূরক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হবে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269" y="234111"/>
            <a:ext cx="109656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উদাহরণ</a:t>
            </a:r>
            <a:r>
              <a:rPr lang="en-US" sz="2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৩।  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৮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বিট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রেজিস্টার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ব্যাবহার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-২৫ 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-১২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বিয়োগফল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1538" y="1575509"/>
            <a:ext cx="4128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(-২৫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 –  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(-১২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en-US" sz="24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- ২৫ + ১২ = - ১৩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1688" y="2748001"/>
            <a:ext cx="377539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১২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৮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বিট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বাইনারি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০০০০১১০০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6600" y="3105774"/>
            <a:ext cx="37946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২৫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৮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বিট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বাইনারি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০০০১১০০১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3656" y="3706343"/>
            <a:ext cx="414051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২৫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১- </a:t>
            </a:r>
            <a:r>
              <a:rPr lang="en-US" dirty="0" err="1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পরিপূরক</a:t>
            </a:r>
            <a:r>
              <a:rPr lang="en-US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 ১১১০০১১০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1463" y="4397991"/>
            <a:ext cx="372249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২৫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 </a:t>
            </a:r>
            <a:r>
              <a:rPr lang="en-US" dirty="0" err="1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পরিপূরক</a:t>
            </a:r>
            <a:r>
              <a:rPr lang="en-US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১১১০০১১১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10577" y="3954993"/>
            <a:ext cx="4769436" cy="407946"/>
            <a:chOff x="2810577" y="3954993"/>
            <a:chExt cx="4769436" cy="407946"/>
          </a:xfrm>
        </p:grpSpPr>
        <p:sp>
          <p:nvSpPr>
            <p:cNvPr id="11" name="Rectangle 10"/>
            <p:cNvSpPr/>
            <p:nvPr/>
          </p:nvSpPr>
          <p:spPr>
            <a:xfrm>
              <a:off x="3196047" y="3954993"/>
              <a:ext cx="383791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           +১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810577" y="4362939"/>
              <a:ext cx="4769436" cy="0"/>
            </a:xfrm>
            <a:prstGeom prst="line">
              <a:avLst/>
            </a:prstGeom>
            <a:ln/>
            <a:scene3d>
              <a:camera prst="perspectiveFront"/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ular Callout 17"/>
          <p:cNvSpPr/>
          <p:nvPr/>
        </p:nvSpPr>
        <p:spPr>
          <a:xfrm>
            <a:off x="7539402" y="2000371"/>
            <a:ext cx="4374695" cy="652225"/>
          </a:xfrm>
          <a:prstGeom prst="wedgeRectCallout">
            <a:avLst>
              <a:gd name="adj1" fmla="val -87897"/>
              <a:gd name="adj2" fmla="val -6893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(-)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২-এর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6131" y="4977318"/>
            <a:ext cx="5843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২৫ ও </a:t>
            </a:r>
            <a:r>
              <a:rPr lang="en-US" b="1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১২ </a:t>
            </a:r>
            <a:r>
              <a:rPr lang="en-US" dirty="0" err="1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বিয়োগফল</a:t>
            </a:r>
            <a:r>
              <a:rPr lang="en-US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96131" y="5335117"/>
            <a:ext cx="6652484" cy="923330"/>
            <a:chOff x="4283242" y="5367888"/>
            <a:chExt cx="6652484" cy="923330"/>
          </a:xfrm>
        </p:grpSpPr>
        <p:sp>
          <p:nvSpPr>
            <p:cNvPr id="20" name="Rectangle 19"/>
            <p:cNvSpPr/>
            <p:nvPr/>
          </p:nvSpPr>
          <p:spPr>
            <a:xfrm>
              <a:off x="4283242" y="5367888"/>
              <a:ext cx="66524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১১১ ০০১১১</a:t>
              </a:r>
            </a:p>
            <a:p>
              <a:pPr algn="ctr"/>
              <a:r>
                <a:rPr lang="en-US" dirty="0" smtClean="0">
                  <a:latin typeface="Nirmala UI" panose="020B0502040204020203" pitchFamily="34" charset="0"/>
                  <a:cs typeface="Times New Roman" panose="02020603050405020304" pitchFamily="18" charset="0"/>
                </a:rPr>
                <a:t>০০০০১১০০</a:t>
              </a:r>
            </a:p>
            <a:p>
              <a:r>
                <a:rPr lang="en-US" dirty="0" smtClean="0"/>
                <a:t>                                                    ১১১১০০১১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977288" y="5996166"/>
              <a:ext cx="2938526" cy="28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ular Callout 31"/>
          <p:cNvSpPr/>
          <p:nvPr/>
        </p:nvSpPr>
        <p:spPr>
          <a:xfrm>
            <a:off x="7539401" y="5855805"/>
            <a:ext cx="4374695" cy="652225"/>
          </a:xfrm>
          <a:prstGeom prst="wedgeRectCallout">
            <a:avLst>
              <a:gd name="adj1" fmla="val -99811"/>
              <a:gd name="adj2" fmla="val 372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8" grpId="0" animBg="1"/>
      <p:bldP spid="19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166" y="313383"/>
            <a:ext cx="5226838" cy="68608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2" y="3406020"/>
            <a:ext cx="2963275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29585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3টি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86520" y="2596353"/>
            <a:ext cx="2939557" cy="5965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3টি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86520" y="3406019"/>
            <a:ext cx="2951417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792341" y="1757378"/>
            <a:ext cx="7029687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চিহ্নবিট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792343" y="2603330"/>
            <a:ext cx="3110920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879844" y="3456259"/>
            <a:ext cx="3023419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1টি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879844" y="3456259"/>
            <a:ext cx="3022200" cy="5476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1টি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792341" y="2596353"/>
            <a:ext cx="311737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781837" y="263714"/>
            <a:ext cx="50098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5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54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14" y="4137334"/>
            <a:ext cx="1115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37, 25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18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2-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Image result for group work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4762500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3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782" y="2834135"/>
            <a:ext cx="9622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চিহ্নযুক্ত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1-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2-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কী?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বিপরীতকরণ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নিগেশন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2-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64676" y="481358"/>
            <a:ext cx="4736576" cy="2653681"/>
            <a:chOff x="7008812" y="287621"/>
            <a:chExt cx="4736576" cy="2653681"/>
          </a:xfrm>
        </p:grpSpPr>
        <p:sp>
          <p:nvSpPr>
            <p:cNvPr id="6" name="Cloud Callout 5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61412" y="360101"/>
              <a:ext cx="1845419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5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1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473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623" y="459246"/>
            <a:ext cx="446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image home and work cartoo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2163" y="111486"/>
            <a:ext cx="3948170" cy="3948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515155" y="3819644"/>
            <a:ext cx="7984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২-এর পরিপূরক পদ্ধতি ব্যবহার করে দশমিক সংখ্যা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13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611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5"/>
            <a:ext cx="12192000" cy="5190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8983" y="5010089"/>
            <a:ext cx="8435662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ACABE-D596-459C-B65D-79ADBF0BB4BA}"/>
              </a:ext>
            </a:extLst>
          </p:cNvPr>
          <p:cNvSpPr txBox="1"/>
          <p:nvPr/>
        </p:nvSpPr>
        <p:spPr>
          <a:xfrm>
            <a:off x="176680" y="613596"/>
            <a:ext cx="8052920" cy="4677755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998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998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২-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পরিপূরক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7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58" y="551542"/>
            <a:ext cx="3683358" cy="47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"/>
    </mc:Choice>
    <mc:Fallback xmlns="">
      <p:transition spd="slow" advTm="40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6" y="1333712"/>
            <a:ext cx="7134896" cy="3752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789" y="51515"/>
            <a:ext cx="571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5147" y="5783685"/>
            <a:ext cx="533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264" y="1011886"/>
            <a:ext cx="80531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6399" y="2817349"/>
            <a:ext cx="663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11074" y="1286129"/>
            <a:ext cx="70654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92231" y="2747173"/>
            <a:ext cx="9415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92230" y="4139864"/>
            <a:ext cx="10999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92230" y="3379014"/>
            <a:ext cx="10858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1461" y="164615"/>
            <a:ext cx="305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92231" y="4829937"/>
            <a:ext cx="108587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92230" y="1986323"/>
            <a:ext cx="9415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1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882" y="0"/>
            <a:ext cx="69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4130" y="6347592"/>
            <a:ext cx="61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6 August 20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3955" y="646331"/>
            <a:ext cx="7521262" cy="51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-26988"/>
            <a:ext cx="12192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চিহ্নযুক্ত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8338" y="981075"/>
            <a:ext cx="110887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8338" y="2358470"/>
            <a:ext cx="109470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চিহ্নবিট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8339" y="4280679"/>
            <a:ext cx="110887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MSB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6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-26988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পজেটিভ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31504" y="3356992"/>
            <a:ext cx="9288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পজেটিভ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34838"/>
              </p:ext>
            </p:extLst>
          </p:nvPr>
        </p:nvGraphicFramePr>
        <p:xfrm>
          <a:off x="1631503" y="1011097"/>
          <a:ext cx="928826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132"/>
                <a:gridCol w="4644132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+২ = ০০১০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-২ = ১০১০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+৫ = ০১০১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-৫ = ১১০১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+২৫ =০০০১১০০১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-২৫ = ১০০১১০০১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+৩৫= ০০১০০০১১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-৩৫ = ১০১০০০১১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9404" y="5380739"/>
            <a:ext cx="107152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পজেটিভ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02541"/>
              </p:ext>
            </p:extLst>
          </p:nvPr>
        </p:nvGraphicFramePr>
        <p:xfrm>
          <a:off x="1631504" y="4602516"/>
          <a:ext cx="928826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131"/>
                <a:gridCol w="46441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০০০০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996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1351</Words>
  <Application>Microsoft Office PowerPoint</Application>
  <PresentationFormat>Widescreen</PresentationFormat>
  <Paragraphs>192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inherit</vt:lpstr>
      <vt:lpstr>NikoshBAN</vt:lpstr>
      <vt:lpstr>Nirmala UI</vt:lpstr>
      <vt:lpstr>SolaimanLipi</vt:lpstr>
      <vt:lpstr>Times New Roman</vt:lpstr>
      <vt:lpstr>Vrinda</vt:lpstr>
      <vt:lpstr>Wingdings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Ayesha Siddiqua</cp:lastModifiedBy>
  <cp:revision>398</cp:revision>
  <dcterms:created xsi:type="dcterms:W3CDTF">2016-06-10T13:32:33Z</dcterms:created>
  <dcterms:modified xsi:type="dcterms:W3CDTF">2021-09-07T23:44:10Z</dcterms:modified>
</cp:coreProperties>
</file>