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330" r:id="rId2"/>
    <p:sldId id="331" r:id="rId3"/>
    <p:sldId id="333" r:id="rId4"/>
    <p:sldId id="286" r:id="rId5"/>
    <p:sldId id="338" r:id="rId6"/>
    <p:sldId id="335" r:id="rId7"/>
    <p:sldId id="321" r:id="rId8"/>
    <p:sldId id="322" r:id="rId9"/>
    <p:sldId id="323" r:id="rId10"/>
    <p:sldId id="268" r:id="rId11"/>
    <p:sldId id="269" r:id="rId12"/>
    <p:sldId id="270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79391" autoAdjust="0"/>
  </p:normalViewPr>
  <p:slideViewPr>
    <p:cSldViewPr>
      <p:cViewPr varScale="1">
        <p:scale>
          <a:sx n="58" d="100"/>
          <a:sy n="58" d="100"/>
        </p:scale>
        <p:origin x="17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7E39-1737-43DC-8F49-2ABE7178461E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669D1-BFFB-47F7-8CF5-E9E3A8B87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69D1-BFFB-47F7-8CF5-E9E3A8B878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69D1-BFFB-47F7-8CF5-E9E3A8B878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</p:spPr>
        <p:txBody>
          <a:bodyPr>
            <a:normAutofit fontScale="90000"/>
          </a:bodyPr>
          <a:lstStyle/>
          <a:p>
            <a:r>
              <a:rPr lang="bn-BD" sz="9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Content Placeholder 3" descr="3-rose-flower-draw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293" y="1600200"/>
            <a:ext cx="6071413" cy="452596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35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181600" cy="327659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/>
              </a:rPr>
              <a:t>দলীয়</a:t>
            </a:r>
            <a:r>
              <a:rPr lang="en-US" sz="6600" dirty="0" smtClean="0">
                <a:latin typeface="NikoshBAN"/>
              </a:rPr>
              <a:t> </a:t>
            </a:r>
            <a:r>
              <a:rPr lang="en-US" sz="6600" dirty="0" err="1" smtClean="0">
                <a:latin typeface="NikoshBAN"/>
              </a:rPr>
              <a:t>কাজ</a:t>
            </a:r>
            <a:endParaRPr lang="en-US" sz="6600" dirty="0">
              <a:latin typeface="NikoshB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8862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endParaRPr lang="en-US" sz="5400" dirty="0" smtClean="0">
              <a:latin typeface="NikoshBAN"/>
            </a:endParaRPr>
          </a:p>
          <a:p>
            <a:r>
              <a:rPr lang="bn-IN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বর্তমানমূল্য</a:t>
            </a:r>
            <a:r>
              <a:rPr lang="b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solidFill>
                  <a:srgbClr val="FFFF00"/>
                </a:solidFill>
                <a:latin typeface="NikoshBAN"/>
              </a:rPr>
              <a:t>ও </a:t>
            </a:r>
            <a:r>
              <a:rPr lang="bn-IN" sz="5400" dirty="0">
                <a:solidFill>
                  <a:srgbClr val="FFFF00"/>
                </a:solidFill>
                <a:latin typeface="NiokshBAN"/>
              </a:rPr>
              <a:t>ভবিষ্যতমুল্য</a:t>
            </a:r>
            <a:r>
              <a:rPr lang="bn-I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/>
              </a:rPr>
              <a:t>মধ্যকার</a:t>
            </a:r>
            <a:r>
              <a:rPr lang="en-US" sz="54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/>
              </a:rPr>
              <a:t>পার্থক্য</a:t>
            </a:r>
            <a:r>
              <a:rPr lang="en-US" sz="54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/>
              </a:rPr>
              <a:t>ব্যাখ্যা</a:t>
            </a:r>
            <a:r>
              <a:rPr lang="en-US" sz="54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/>
              </a:rPr>
              <a:t>কর</a:t>
            </a:r>
            <a:r>
              <a:rPr lang="bn-IN" sz="5400" dirty="0" smtClean="0">
                <a:solidFill>
                  <a:srgbClr val="FFFF00"/>
                </a:solidFill>
                <a:latin typeface="NikoshBAN"/>
              </a:rPr>
              <a:t>।</a:t>
            </a:r>
            <a:endParaRPr lang="en-US" sz="5400" dirty="0" smtClean="0">
              <a:solidFill>
                <a:srgbClr val="FFFF00"/>
              </a:solidFill>
              <a:latin typeface="NikoshBAN"/>
            </a:endParaRPr>
          </a:p>
          <a:p>
            <a:endParaRPr lang="en-US" sz="5400" dirty="0"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0"/>
            <a:ext cx="39624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181600" y="0"/>
            <a:ext cx="3962400" cy="28956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/>
              </a:rPr>
              <a:t>সময়-৮ </a:t>
            </a:r>
            <a:r>
              <a:rPr lang="en-US" sz="2800" dirty="0" err="1" smtClean="0">
                <a:latin typeface="NikoshBAN"/>
              </a:rPr>
              <a:t>মিনিট</a:t>
            </a:r>
            <a:endParaRPr lang="en-US" sz="2800" dirty="0">
              <a:latin typeface="NikoshBAN"/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019800" cy="17526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/>
              </a:rPr>
              <a:t>মুল্যায়ন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latin typeface="NikoshBAN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486400"/>
          </a:xfrm>
          <a:blipFill>
            <a:blip r:embed="rId4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/>
              </a:rPr>
              <a:t>১।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অর্থের সময়মূল্য কি 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/>
              </a:rPr>
              <a:t>২।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অর্থের র্বতমানমূল্য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</a:p>
          <a:p>
            <a:pPr algn="l"/>
            <a:r>
              <a:rPr lang="en-US" sz="4400" dirty="0" smtClean="0">
                <a:solidFill>
                  <a:srgbClr val="00B050"/>
                </a:solidFill>
                <a:latin typeface="NikoshBAN"/>
              </a:rPr>
              <a:t>৩।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অর্থের  ভবিষ্যৎ মূল্য 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৪।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মুনাফা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কাকে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বলে</a:t>
            </a: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Ribbon 7"/>
          <p:cNvSpPr/>
          <p:nvPr/>
        </p:nvSpPr>
        <p:spPr>
          <a:xfrm rot="1473252">
            <a:off x="5937836" y="233661"/>
            <a:ext cx="3362046" cy="2081046"/>
          </a:xfrm>
          <a:prstGeom prst="ribbon2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/>
              </a:rPr>
              <a:t>সময়</a:t>
            </a:r>
            <a:r>
              <a:rPr lang="en-US" sz="3200" dirty="0" smtClean="0">
                <a:latin typeface="NikoshBAN"/>
              </a:rPr>
              <a:t> - </a:t>
            </a:r>
          </a:p>
          <a:p>
            <a:pPr algn="ctr"/>
            <a:r>
              <a:rPr lang="en-US" sz="3200" dirty="0" smtClean="0">
                <a:latin typeface="NikoshBAN"/>
              </a:rPr>
              <a:t>৮ </a:t>
            </a:r>
            <a:r>
              <a:rPr lang="en-US" sz="3200" dirty="0" err="1" smtClean="0">
                <a:latin typeface="NikoshBAN"/>
              </a:rPr>
              <a:t>মিনিট</a:t>
            </a:r>
            <a:endParaRPr lang="en-US" sz="3200" dirty="0">
              <a:latin typeface="NikoshBAN"/>
            </a:endParaRPr>
          </a:p>
        </p:txBody>
      </p:sp>
    </p:spTree>
  </p:cSld>
  <p:clrMapOvr>
    <a:masterClrMapping/>
  </p:clrMapOvr>
  <p:transition spd="slow"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00199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বাড়ির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কাজ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NikoshBAN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endParaRPr lang="bn-IN" sz="6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n-IN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বর্তমানমূল্য</a:t>
            </a:r>
            <a:r>
              <a:rPr lang="bn-I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solidFill>
                  <a:srgbClr val="FFFF00"/>
                </a:solidFill>
                <a:latin typeface="NikoshBAN"/>
              </a:rPr>
              <a:t>ও </a:t>
            </a:r>
            <a:r>
              <a:rPr lang="bn-IN" sz="5400" dirty="0">
                <a:solidFill>
                  <a:srgbClr val="FFFF00"/>
                </a:solidFill>
                <a:latin typeface="NiokshBAN"/>
              </a:rPr>
              <a:t>ভবিষ্যতমুল্য</a:t>
            </a:r>
            <a:r>
              <a:rPr lang="b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/>
              </a:rPr>
              <a:t>মধ্যকার</a:t>
            </a:r>
            <a:r>
              <a:rPr lang="en-US" sz="5400" dirty="0">
                <a:solidFill>
                  <a:srgbClr val="FFFF00"/>
                </a:solidFill>
                <a:latin typeface="NikoshBAN"/>
              </a:rPr>
              <a:t> </a:t>
            </a:r>
            <a:r>
              <a:rPr lang="bn-IN" sz="5400" dirty="0" smtClean="0">
                <a:solidFill>
                  <a:srgbClr val="FFFF00"/>
                </a:solidFill>
                <a:latin typeface="NikoshBAN"/>
              </a:rPr>
              <a:t>সর্ম্পক</a:t>
            </a:r>
            <a:r>
              <a:rPr lang="en-US" sz="54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/>
              </a:rPr>
              <a:t>ব্যাখ্যা</a:t>
            </a:r>
            <a:r>
              <a:rPr lang="en-US" sz="5400" dirty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/>
              </a:rPr>
              <a:t>কর</a:t>
            </a:r>
            <a:r>
              <a:rPr lang="bn-IN" sz="5400" dirty="0">
                <a:solidFill>
                  <a:srgbClr val="FFFF00"/>
                </a:solidFill>
                <a:latin typeface="NikoshBAN"/>
              </a:rPr>
              <a:t>।</a:t>
            </a:r>
            <a:endParaRPr lang="en-US" sz="5400" dirty="0">
              <a:solidFill>
                <a:srgbClr val="FFFF00"/>
              </a:solidFill>
              <a:latin typeface="NikoshBAN"/>
            </a:endParaRPr>
          </a:p>
          <a:p>
            <a:pPr algn="l"/>
            <a:endParaRPr lang="en-US" sz="6600" dirty="0">
              <a:latin typeface="NikoshBAN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0" y="3124200"/>
            <a:ext cx="1060704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D:\Users\shohag\Desktop\Deen Islam\Deen Islam\Facebook\FB_IMG_14619261008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752600"/>
            <a:ext cx="9144000" cy="51054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7525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/>
                <a:ea typeface="+mj-ea"/>
                <a:cs typeface="+mj-cs"/>
              </a:rPr>
              <a:t>সবাইকে ধন্যবাদ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/>
              </a:rPr>
              <a:t> 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/>
              </a:rPr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/>
              </a:rPr>
              <a:t>পাঠ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/>
              </a:rPr>
              <a:t> 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/>
              </a:rPr>
              <a:t>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sz="3600" dirty="0" err="1">
                <a:solidFill>
                  <a:srgbClr val="FFC000"/>
                </a:solidFill>
                <a:latin typeface="NikoshBAN"/>
              </a:rPr>
              <a:t>ফিন্যান্স</a:t>
            </a:r>
            <a:r>
              <a:rPr lang="en-US" sz="3600" dirty="0">
                <a:solidFill>
                  <a:srgbClr val="FFC000"/>
                </a:solidFill>
                <a:latin typeface="NikoshBAN"/>
              </a:rPr>
              <a:t> ও </a:t>
            </a:r>
            <a:r>
              <a:rPr lang="en-US" sz="3600" dirty="0" err="1">
                <a:solidFill>
                  <a:srgbClr val="FFC000"/>
                </a:solidFill>
                <a:latin typeface="NikoshBAN"/>
              </a:rPr>
              <a:t>ব্যাংকিং</a:t>
            </a:r>
            <a:endParaRPr lang="en-US" sz="3600" dirty="0">
              <a:solidFill>
                <a:srgbClr val="FFC000"/>
              </a:solidFill>
              <a:latin typeface="NikoshBAN"/>
            </a:endParaRPr>
          </a:p>
          <a:p>
            <a:pPr algn="ctr"/>
            <a:r>
              <a:rPr lang="en-US" sz="3600" dirty="0" err="1">
                <a:solidFill>
                  <a:srgbClr val="FFC000"/>
                </a:solidFill>
                <a:latin typeface="NikoshBAN"/>
              </a:rPr>
              <a:t>শ্রেনি</a:t>
            </a:r>
            <a:r>
              <a:rPr lang="en-US" sz="3600" dirty="0">
                <a:solidFill>
                  <a:srgbClr val="FFC000"/>
                </a:solidFill>
                <a:latin typeface="NikoshBAN"/>
              </a:rPr>
              <a:t> – </a:t>
            </a:r>
            <a:r>
              <a:rPr lang="en-US" sz="3600" dirty="0" err="1">
                <a:solidFill>
                  <a:srgbClr val="FFC000"/>
                </a:solidFill>
                <a:latin typeface="NikoshBAN"/>
              </a:rPr>
              <a:t>দশম</a:t>
            </a:r>
            <a:endParaRPr lang="en-US" sz="3600" dirty="0">
              <a:solidFill>
                <a:srgbClr val="FFC000"/>
              </a:solidFill>
              <a:latin typeface="NikoshBAN"/>
            </a:endParaRPr>
          </a:p>
          <a:p>
            <a:pPr algn="ctr"/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/>
              </a:rPr>
              <a:t>অধ্যায়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/>
              </a:rPr>
              <a:t> -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/>
              </a:rPr>
              <a:t>৩য়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4800600"/>
            <a:ext cx="4040188" cy="1676400"/>
          </a:xfrm>
        </p:spPr>
        <p:txBody>
          <a:bodyPr>
            <a:normAutofit fontScale="92500" lnSpcReduction="10000"/>
          </a:bodyPr>
          <a:lstStyle/>
          <a:p>
            <a:r>
              <a:rPr lang="bn-IN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মোছা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তাহমিনা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i="1" dirty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উচাইল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আর্দশ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i="1" dirty="0">
                <a:latin typeface="NikoshBAN" pitchFamily="2" charset="0"/>
                <a:cs typeface="NikoshBAN" pitchFamily="2" charset="0"/>
              </a:rPr>
              <a:t>ঊচ্চ বিদ্যালয়</a:t>
            </a:r>
            <a:r>
              <a:rPr lang="bn-IN" sz="2800" b="1" i="1" dirty="0">
                <a:latin typeface="NikoshBAN" pitchFamily="2" charset="0"/>
                <a:cs typeface="NikoshBAN" pitchFamily="2" charset="0"/>
              </a:rPr>
              <a:t> ,         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b="1" i="1">
                <a:latin typeface="NikoshBAN" pitchFamily="2" charset="0"/>
                <a:cs typeface="NikoshBAN" pitchFamily="2" charset="0"/>
              </a:rPr>
              <a:t>হবিগঞ্জ।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9200"/>
            <a:ext cx="4498975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0"/>
            <a:ext cx="4114800" cy="3276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429000"/>
            <a:ext cx="3886200" cy="320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76800" cy="3276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1"/>
            <a:ext cx="4419600" cy="328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95400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sz="8000" dirty="0" err="1" smtClean="0">
                <a:latin typeface="NikoshBAN"/>
              </a:rPr>
              <a:t>আজকের</a:t>
            </a:r>
            <a:r>
              <a:rPr lang="en-US" sz="8000" dirty="0" smtClean="0">
                <a:latin typeface="NikoshBAN"/>
              </a:rPr>
              <a:t> </a:t>
            </a:r>
            <a:r>
              <a:rPr lang="en-US" sz="8000" dirty="0" err="1" smtClean="0">
                <a:latin typeface="NikoshBAN"/>
              </a:rPr>
              <a:t>পাঠ</a:t>
            </a:r>
            <a:endParaRPr lang="en-US" sz="8000" dirty="0">
              <a:latin typeface="NikoshBAN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  <a:solidFill>
            <a:srgbClr val="00206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 সময়মূল্য</a:t>
            </a:r>
          </a:p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/>
              <a:t>(Time Value of Money)</a:t>
            </a:r>
            <a:endParaRPr lang="en-US" sz="7200" dirty="0">
              <a:solidFill>
                <a:schemeClr val="accent6"/>
              </a:solidFill>
              <a:latin typeface="NikoshBAN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274638"/>
            <a:ext cx="8188036" cy="1143000"/>
          </a:xfrm>
          <a:solidFill>
            <a:srgbClr val="92D050"/>
          </a:solidFill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  <a:latin typeface="NikoshBAN"/>
              </a:rPr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 সময়মূল্য কি বলতে পারবে।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অর্থের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র্বতমানমূল্য নির্ণয় করতে পারবে।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অর্থের 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ভবিষ্যৎ মূল্য নির্ণয়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NikoshBAN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686800" cy="39401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85801"/>
            <a:ext cx="7772400" cy="91439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374013"/>
              </p:ext>
            </p:extLst>
          </p:nvPr>
        </p:nvGraphicFramePr>
        <p:xfrm>
          <a:off x="228600" y="1752598"/>
          <a:ext cx="8686800" cy="43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428644308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89207812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409115155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23577055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939632118"/>
                    </a:ext>
                  </a:extLst>
                </a:gridCol>
              </a:tblGrid>
              <a:tr h="4925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ক্রম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ধাপ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উপস্থাপনা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সময়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উপকরণ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377476"/>
                  </a:ext>
                </a:extLst>
              </a:tr>
              <a:tr h="492522">
                <a:tc>
                  <a:txBody>
                    <a:bodyPr/>
                    <a:lstStyle/>
                    <a:p>
                      <a:r>
                        <a:rPr lang="en-US" sz="1400" dirty="0"/>
                        <a:t>১)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প্রস্তুতি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শুভেচ্ছা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বিনিময়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শ্রেণি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বিন্যাস,রোল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কল</a:t>
                      </a:r>
                      <a:r>
                        <a:rPr lang="en-US" sz="1400" dirty="0"/>
                        <a:t>।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৩মিনিট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বই,মার্কার,ডাষ্টার</a:t>
                      </a:r>
                      <a:r>
                        <a:rPr lang="en-US" sz="1400" dirty="0"/>
                        <a:t>।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327586"/>
                  </a:ext>
                </a:extLst>
              </a:tr>
              <a:tr h="492522">
                <a:tc>
                  <a:txBody>
                    <a:bodyPr/>
                    <a:lstStyle/>
                    <a:p>
                      <a:r>
                        <a:rPr lang="en-US" sz="1400" dirty="0"/>
                        <a:t>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শিখনফল-১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পূর্বের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ক্লাস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যাচাই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আলোচনা</a:t>
                      </a:r>
                      <a:r>
                        <a:rPr lang="en-US" sz="1400" dirty="0"/>
                        <a:t>,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৫মিনিট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ডি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সি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4920"/>
                  </a:ext>
                </a:extLst>
              </a:tr>
              <a:tr h="492522">
                <a:tc>
                  <a:txBody>
                    <a:bodyPr/>
                    <a:lstStyle/>
                    <a:p>
                      <a:r>
                        <a:rPr lang="en-US" sz="1400" dirty="0"/>
                        <a:t>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শিখনফল-২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আলোচনা,চার্টপ্রদর্শন,একক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কাজ</a:t>
                      </a:r>
                      <a:r>
                        <a:rPr lang="en-US" sz="1400" dirty="0"/>
                        <a:t>।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১০মিনিট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ডি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সি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56758"/>
                  </a:ext>
                </a:extLst>
              </a:tr>
              <a:tr h="492522">
                <a:tc>
                  <a:txBody>
                    <a:bodyPr/>
                    <a:lstStyle/>
                    <a:p>
                      <a:r>
                        <a:rPr lang="en-US" sz="1400" dirty="0"/>
                        <a:t>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শিখনফল-৩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আলোচনা,প্রদর্শন,দলিয়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কাজ</a:t>
                      </a:r>
                      <a:r>
                        <a:rPr lang="en-US" sz="1400" dirty="0"/>
                        <a:t>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১৫মিনিট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ডি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সি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84543"/>
                  </a:ext>
                </a:extLst>
              </a:tr>
              <a:tr h="492522">
                <a:tc>
                  <a:txBody>
                    <a:bodyPr/>
                    <a:lstStyle/>
                    <a:p>
                      <a:r>
                        <a:rPr lang="en-US" sz="1400" dirty="0"/>
                        <a:t>৫)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মূল্যায়ন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সৃজন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শীল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প্রশ্ন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তৈরীর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মাধ্যমে</a:t>
                      </a:r>
                      <a:r>
                        <a:rPr lang="en-US" sz="1400" dirty="0"/>
                        <a:t>।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১২মিনিট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ডি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সি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34484"/>
                  </a:ext>
                </a:extLst>
              </a:tr>
              <a:tr h="492522">
                <a:tc>
                  <a:txBody>
                    <a:bodyPr/>
                    <a:lstStyle/>
                    <a:p>
                      <a:r>
                        <a:rPr lang="en-US" sz="1400" dirty="0"/>
                        <a:t>৬)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বাড়ির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কাজ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নতুন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প্রশ্ন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তৈরীর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মাধ্যমে</a:t>
                      </a:r>
                      <a:r>
                        <a:rPr lang="en-US" sz="1400" dirty="0"/>
                        <a:t>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৩মিনিট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ডি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সি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211448"/>
                  </a:ext>
                </a:extLst>
              </a:tr>
              <a:tr h="492522">
                <a:tc>
                  <a:txBody>
                    <a:bodyPr/>
                    <a:lstStyle/>
                    <a:p>
                      <a:r>
                        <a:rPr lang="en-US" sz="1400" dirty="0"/>
                        <a:t>৭)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সমাপ্তি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সকল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কে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ধন্যবাদ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জানিয়ে</a:t>
                      </a:r>
                      <a:r>
                        <a:rPr lang="en-US" sz="1400" dirty="0"/>
                        <a:t>।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২মিনিট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ডি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সি</a:t>
                      </a:r>
                      <a:r>
                        <a:rPr lang="en-US" sz="1400" dirty="0"/>
                        <a:t> </a:t>
                      </a:r>
                    </a:p>
                    <a:p>
                      <a:pPr algn="ctr"/>
                      <a:r>
                        <a:rPr lang="en-US" sz="1400" dirty="0"/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8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6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12" y="4614862"/>
            <a:ext cx="2238375" cy="2047875"/>
          </a:xfrm>
        </p:spPr>
      </p:pic>
      <p:sp>
        <p:nvSpPr>
          <p:cNvPr id="4" name="Flowchart: Predefined Process 3"/>
          <p:cNvSpPr/>
          <p:nvPr/>
        </p:nvSpPr>
        <p:spPr>
          <a:xfrm flipV="1">
            <a:off x="0" y="0"/>
            <a:ext cx="9144000" cy="7467600"/>
          </a:xfrm>
          <a:prstGeom prst="flowChartPredefined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3886200" y="4114800"/>
            <a:ext cx="1295400" cy="1600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715000"/>
            <a:ext cx="9144000" cy="16002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 সাথে সাথে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অর্থের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মূল্যের যে পরিবর্তন হয় তাকে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র্থের সময়মূল্য বলে।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NikoshBAN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এটি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কি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দেখতেছো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71600"/>
            <a:ext cx="6705600" cy="3081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2991644"/>
            <a:ext cx="2619375" cy="1743075"/>
          </a:xfrm>
        </p:spPr>
      </p:pic>
      <p:sp>
        <p:nvSpPr>
          <p:cNvPr id="4" name="Bevel 3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734719"/>
            <a:ext cx="9144000" cy="265668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IN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IN" sz="2400" dirty="0">
              <a:solidFill>
                <a:srgbClr val="00B050"/>
              </a:solidFill>
              <a:latin typeface="NikoshBAN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/>
                <a:ea typeface="+mj-ea"/>
                <a:cs typeface="+mj-cs"/>
              </a:rPr>
              <a:t>ভবিষ্যতের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/>
                <a:ea typeface="+mj-ea"/>
                <a:cs typeface="+mj-cs"/>
              </a:rPr>
              <a:t> কোন নির্দিষ্ট সময়ে চক্রবৃদ্ধি সুদের হারে একটি নির্দিষ্ট পরিমাণ টাকা পাওয়ার জন্য যে পরিমাণ টাকা বর্তমানে বিনিয়োগ করার প্রয়োজন হবে তা নির্ধারণের প্রক্রিয়াকে বর্তমান মূল্য বলে।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IN" sz="2400" baseline="0" dirty="0">
              <a:solidFill>
                <a:srgbClr val="00B050"/>
              </a:solidFill>
              <a:latin typeface="NikoshBAN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/>
              <a:ea typeface="+mj-ea"/>
              <a:cs typeface="+mj-cs"/>
            </a:endParaRPr>
          </a:p>
        </p:txBody>
      </p:sp>
      <p:sp>
        <p:nvSpPr>
          <p:cNvPr id="9" name="Bent Arrow 8"/>
          <p:cNvSpPr/>
          <p:nvPr/>
        </p:nvSpPr>
        <p:spPr>
          <a:xfrm>
            <a:off x="1676400" y="0"/>
            <a:ext cx="2438400" cy="1752600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676400"/>
            <a:ext cx="4114800" cy="2667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বর্তমানমূল্য </a:t>
            </a:r>
            <a:r>
              <a:rPr lang="b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17638"/>
            <a:ext cx="3657600" cy="2882899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3600" dirty="0">
                <a:solidFill>
                  <a:srgbClr val="FFFF00"/>
                </a:solidFill>
                <a:latin typeface="NiokshBAN"/>
              </a:rPr>
              <a:t>ভবিষ্যতমুল্য</a:t>
            </a:r>
            <a:endParaRPr lang="en-US" sz="3600" dirty="0"/>
          </a:p>
        </p:txBody>
      </p:sp>
      <p:sp>
        <p:nvSpPr>
          <p:cNvPr id="5" name="Frame 4"/>
          <p:cNvSpPr/>
          <p:nvPr/>
        </p:nvSpPr>
        <p:spPr>
          <a:xfrm>
            <a:off x="-152401" y="-714895"/>
            <a:ext cx="9144000" cy="7315200"/>
          </a:xfrm>
          <a:prstGeom prst="fram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3810000" y="3810000"/>
            <a:ext cx="1219200" cy="1447800"/>
          </a:xfrm>
          <a:prstGeom prst="downArrow">
            <a:avLst>
              <a:gd name="adj1" fmla="val 50000"/>
              <a:gd name="adj2" fmla="val 392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-152402" y="4191000"/>
            <a:ext cx="9296402" cy="3810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okshBAN"/>
                <a:ea typeface="+mn-ea"/>
                <a:cs typeface="+mn-cs"/>
              </a:rPr>
              <a:t>বর্তমানে</a:t>
            </a:r>
            <a:r>
              <a:rPr kumimoji="0" lang="bn-IN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okshBAN"/>
                <a:ea typeface="+mn-ea"/>
                <a:cs typeface="+mn-cs"/>
              </a:rPr>
              <a:t> নির্দিষ্ট পরিমাণ অর্থ নির্দিষ্ট সুদের হারে বিনিয়োগ করলে মেয়াদ শেষে যে পরিমাণ অর্থ পাওয়া যাবে তাকে ভবিষ্যতমুল্য বলে।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okshBAN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1" y="1417638"/>
            <a:ext cx="9143999" cy="3230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272</Words>
  <Application>Microsoft Office PowerPoint</Application>
  <PresentationFormat>On-screen Show (4:3)</PresentationFormat>
  <Paragraphs>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NiokshBAN</vt:lpstr>
      <vt:lpstr>Times New Roman</vt:lpstr>
      <vt:lpstr>Vrinda</vt:lpstr>
      <vt:lpstr>Office Theme</vt:lpstr>
      <vt:lpstr>স্বাগতম </vt:lpstr>
      <vt:lpstr>  পরিচিতি</vt:lpstr>
      <vt:lpstr>PowerPoint Presentation</vt:lpstr>
      <vt:lpstr>আজকের পাঠ</vt:lpstr>
      <vt:lpstr>শিখনফল</vt:lpstr>
      <vt:lpstr>PowerPoint Presentation</vt:lpstr>
      <vt:lpstr>PowerPoint Presentation</vt:lpstr>
      <vt:lpstr>PowerPoint Presentation</vt:lpstr>
      <vt:lpstr>ভবিষ্যতমুল্য</vt:lpstr>
      <vt:lpstr>দলীয় কাজ</vt:lpstr>
      <vt:lpstr> মুল্যায়ন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shohag</dc:creator>
  <cp:lastModifiedBy>dell</cp:lastModifiedBy>
  <cp:revision>554</cp:revision>
  <dcterms:created xsi:type="dcterms:W3CDTF">2006-08-16T00:00:00Z</dcterms:created>
  <dcterms:modified xsi:type="dcterms:W3CDTF">2021-09-08T15:46:43Z</dcterms:modified>
</cp:coreProperties>
</file>