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1" r:id="rId2"/>
    <p:sldId id="294" r:id="rId3"/>
    <p:sldId id="295" r:id="rId4"/>
    <p:sldId id="296" r:id="rId5"/>
    <p:sldId id="297" r:id="rId6"/>
    <p:sldId id="298" r:id="rId7"/>
    <p:sldId id="299" r:id="rId8"/>
    <p:sldId id="30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9" r:id="rId19"/>
    <p:sldId id="290" r:id="rId20"/>
    <p:sldId id="291" r:id="rId21"/>
    <p:sldId id="275" r:id="rId22"/>
    <p:sldId id="304" r:id="rId23"/>
    <p:sldId id="305" r:id="rId24"/>
    <p:sldId id="279" r:id="rId25"/>
    <p:sldId id="280" r:id="rId26"/>
    <p:sldId id="286" r:id="rId27"/>
    <p:sldId id="306" r:id="rId28"/>
    <p:sldId id="307" r:id="rId29"/>
    <p:sldId id="308" r:id="rId30"/>
    <p:sldId id="311" r:id="rId31"/>
    <p:sldId id="309" r:id="rId32"/>
    <p:sldId id="310" r:id="rId33"/>
    <p:sldId id="313" r:id="rId34"/>
    <p:sldId id="314" r:id="rId35"/>
    <p:sldId id="315" r:id="rId36"/>
    <p:sldId id="316" r:id="rId37"/>
    <p:sldId id="319" r:id="rId38"/>
    <p:sldId id="32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6C3F2-9A06-4B7E-90D2-AD56D296132F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E5ECB-013F-475A-BBD7-A5557B942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34D50-877D-4261-973B-FA806296B0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3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34D50-877D-4261-973B-FA806296B0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3DC3-E386-4CB5-85F0-504B9622B8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D3DC3-E386-4CB5-85F0-504B9622B8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32F9B-6CA2-49AD-8D66-16D29C17E6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6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6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4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1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1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8FC90-F2B6-4C0D-8817-98CFA279C9F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57D53-2C85-4268-B798-FBC29E5D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543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301" y="4421875"/>
            <a:ext cx="41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Welcome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304800"/>
            <a:ext cx="9144000" cy="914400"/>
          </a:xfrm>
          <a:prstGeom prst="roundRect">
            <a:avLst>
              <a:gd name="adj" fmla="val 40564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FFFF00"/>
                </a:solidFill>
              </a:rPr>
              <a:t>After this lesson the students will Be able to:</a:t>
            </a:r>
          </a:p>
        </p:txBody>
      </p:sp>
      <p:sp>
        <p:nvSpPr>
          <p:cNvPr id="5" name="Bevel 4"/>
          <p:cNvSpPr/>
          <p:nvPr/>
        </p:nvSpPr>
        <p:spPr>
          <a:xfrm>
            <a:off x="2590800" y="1676400"/>
            <a:ext cx="7010400" cy="365760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4400" dirty="0"/>
              <a:t>Listen to the text for specific information.</a:t>
            </a:r>
          </a:p>
        </p:txBody>
      </p:sp>
      <p:sp>
        <p:nvSpPr>
          <p:cNvPr id="7" name="Bevel 6"/>
          <p:cNvSpPr/>
          <p:nvPr/>
        </p:nvSpPr>
        <p:spPr>
          <a:xfrm flipH="1">
            <a:off x="2705100" y="1798320"/>
            <a:ext cx="6781799" cy="32004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to describe Mother Teresa</a:t>
            </a:r>
          </a:p>
        </p:txBody>
      </p:sp>
      <p:sp>
        <p:nvSpPr>
          <p:cNvPr id="8" name="Bevel 7"/>
          <p:cNvSpPr/>
          <p:nvPr/>
        </p:nvSpPr>
        <p:spPr>
          <a:xfrm>
            <a:off x="2705100" y="1798320"/>
            <a:ext cx="6781800" cy="3200400"/>
          </a:xfrm>
          <a:prstGeom prst="beve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to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40027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dL-18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40" y="0"/>
            <a:ext cx="3108960" cy="6729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Heart 5"/>
          <p:cNvSpPr/>
          <p:nvPr/>
        </p:nvSpPr>
        <p:spPr>
          <a:xfrm>
            <a:off x="243840" y="126492"/>
            <a:ext cx="8375904" cy="6457188"/>
          </a:xfrm>
          <a:prstGeom prst="hear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born in  Albanian 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Chatholic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family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Skopij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Macedonia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Autumn , August  26, 1910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Youngest of the three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Agnes 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Gonxha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Bojaxhiu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art 6"/>
          <p:cNvSpPr/>
          <p:nvPr/>
        </p:nvSpPr>
        <p:spPr>
          <a:xfrm>
            <a:off x="243840" y="126492"/>
            <a:ext cx="8375904" cy="6457188"/>
          </a:xfrm>
          <a:prstGeom prst="hear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‘Servant of humanity’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mother of humanity’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‘Lover of the poorest’</a:t>
            </a:r>
          </a:p>
        </p:txBody>
      </p:sp>
    </p:spTree>
    <p:extLst>
      <p:ext uri="{BB962C8B-B14F-4D97-AF65-F5344CB8AC3E}">
        <p14:creationId xmlns:p14="http://schemas.microsoft.com/office/powerpoint/2010/main" val="7846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47c00d97efbeb3a472da3d34130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768" y="330708"/>
            <a:ext cx="4267200" cy="6291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olded Corner 2"/>
          <p:cNvSpPr/>
          <p:nvPr/>
        </p:nvSpPr>
        <p:spPr>
          <a:xfrm>
            <a:off x="0" y="0"/>
            <a:ext cx="7415784" cy="6763512"/>
          </a:xfrm>
          <a:prstGeom prst="foldedCorner">
            <a:avLst>
              <a:gd name="adj" fmla="val 25661"/>
            </a:avLst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age of  12  She decided  to be a missionary.</a:t>
            </a:r>
          </a:p>
          <a:p>
            <a:pPr algn="r">
              <a:buFont typeface="Arial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18 she left her parental    home.</a:t>
            </a:r>
          </a:p>
          <a:p>
            <a:pPr algn="r">
              <a:buFont typeface="Arial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 an Irish community of Nuns called “Sisters  of  Loreto.”</a:t>
            </a:r>
          </a:p>
          <a:p>
            <a:pPr algn="r">
              <a:buFont typeface="Arial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Loreto  had  missions in India.</a:t>
            </a:r>
          </a:p>
        </p:txBody>
      </p:sp>
    </p:spTree>
    <p:extLst>
      <p:ext uri="{BB962C8B-B14F-4D97-AF65-F5344CB8AC3E}">
        <p14:creationId xmlns:p14="http://schemas.microsoft.com/office/powerpoint/2010/main" val="25489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51ce410c124a10e0db5e4b97fc2af39_1428407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" y="228600"/>
            <a:ext cx="4681728" cy="64648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Bevel 5"/>
          <p:cNvSpPr/>
          <p:nvPr/>
        </p:nvSpPr>
        <p:spPr>
          <a:xfrm>
            <a:off x="5779008" y="0"/>
            <a:ext cx="6412992" cy="6858000"/>
          </a:xfrm>
          <a:prstGeom prst="bevel">
            <a:avLst>
              <a:gd name="adj" fmla="val 6906"/>
            </a:avLst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Training at the Institute of  the  </a:t>
            </a:r>
          </a:p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“Blessed Virgin  Mary in  Dublin.”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 to India on May 24,1931.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Vows as a nun.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1931 to 1948 she taught geography and  catechism at St . Mary High school in Kolkata.</a:t>
            </a:r>
          </a:p>
        </p:txBody>
      </p:sp>
    </p:spTree>
    <p:extLst>
      <p:ext uri="{BB962C8B-B14F-4D97-AF65-F5344CB8AC3E}">
        <p14:creationId xmlns:p14="http://schemas.microsoft.com/office/powerpoint/2010/main" val="154917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px-Sisters_of_Ch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304800"/>
            <a:ext cx="6047232" cy="6388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Bevel 2"/>
          <p:cNvSpPr/>
          <p:nvPr/>
        </p:nvSpPr>
        <p:spPr>
          <a:xfrm>
            <a:off x="7620000" y="304800"/>
            <a:ext cx="4328160" cy="6096000"/>
          </a:xfrm>
          <a:prstGeom prst="bevel">
            <a:avLst>
              <a:gd name="adj" fmla="val 6603"/>
            </a:avLst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Teresa took help from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American Medical  Missionary Sisters” in 1950.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group is now called  the ‘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Missionaries  Of</a:t>
            </a:r>
          </a:p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Charity.’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/>
              <a:t> </a:t>
            </a:r>
          </a:p>
        </p:txBody>
      </p:sp>
      <p:sp>
        <p:nvSpPr>
          <p:cNvPr id="4" name="Bevel 3"/>
          <p:cNvSpPr/>
          <p:nvPr/>
        </p:nvSpPr>
        <p:spPr>
          <a:xfrm>
            <a:off x="7620000" y="304800"/>
            <a:ext cx="4328160" cy="6096000"/>
          </a:xfrm>
          <a:prstGeom prst="bevel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      had  four  vows:</a:t>
            </a:r>
          </a:p>
          <a:p>
            <a:pPr marL="342900" indent="-342900"/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1.Poverty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Chasity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(purity)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3.-----------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  Free treatment </a:t>
            </a:r>
          </a:p>
        </p:txBody>
      </p:sp>
    </p:spTree>
    <p:extLst>
      <p:ext uri="{BB962C8B-B14F-4D97-AF65-F5344CB8AC3E}">
        <p14:creationId xmlns:p14="http://schemas.microsoft.com/office/powerpoint/2010/main" val="21668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0" y="121920"/>
            <a:ext cx="5452873" cy="66337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000509261001_1553982855001_Bio-Radio-Mother-Theresa-S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7272" y="0"/>
            <a:ext cx="1560241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536" y="121920"/>
            <a:ext cx="6278880" cy="62478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Teresa and her group visited not only many parts  of India but also many other countries of the world ((such as: Sri Lanka ,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Australia,Tanjania,Venezuela,Italy,Amman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Jordan,London,New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York etc)) to begin new foundation.</a:t>
            </a:r>
          </a:p>
        </p:txBody>
      </p:sp>
    </p:spTree>
    <p:extLst>
      <p:ext uri="{BB962C8B-B14F-4D97-AF65-F5344CB8AC3E}">
        <p14:creationId xmlns:p14="http://schemas.microsoft.com/office/powerpoint/2010/main" val="27281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bg_bgkcd_School__120693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180799"/>
            <a:ext cx="11972544" cy="5305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09728" y="5666232"/>
            <a:ext cx="11862816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group opened  elementary schools up to nine in Kolkata.</a:t>
            </a:r>
          </a:p>
        </p:txBody>
      </p:sp>
    </p:spTree>
    <p:extLst>
      <p:ext uri="{BB962C8B-B14F-4D97-AF65-F5344CB8AC3E}">
        <p14:creationId xmlns:p14="http://schemas.microsoft.com/office/powerpoint/2010/main" val="827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ckHandler.ash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28" y="210312"/>
            <a:ext cx="8335772" cy="6495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lickHandler.ash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178" y="210312"/>
            <a:ext cx="8377922" cy="6495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321552" y="210312"/>
            <a:ext cx="3931920" cy="1981200"/>
          </a:xfrm>
          <a:prstGeom prst="downArrow">
            <a:avLst>
              <a:gd name="adj1" fmla="val 71720"/>
              <a:gd name="adj2" fmla="val 5000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Lepers (infectious disease)(</a:t>
            </a:r>
            <a:r>
              <a:rPr lang="en-US" sz="2800" b="1" dirty="0" err="1">
                <a:solidFill>
                  <a:srgbClr val="FFFF00"/>
                </a:solidFill>
              </a:rPr>
              <a:t>kushtho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" y="210312"/>
            <a:ext cx="3599688" cy="64952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In 1957 Teresa began to work with the lepers.</a:t>
            </a:r>
          </a:p>
        </p:txBody>
      </p:sp>
    </p:spTree>
    <p:extLst>
      <p:ext uri="{BB962C8B-B14F-4D97-AF65-F5344CB8AC3E}">
        <p14:creationId xmlns:p14="http://schemas.microsoft.com/office/powerpoint/2010/main" val="1214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aries+of+Charity+Kolkata+Mother+Teresa+life+works+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2"/>
            <a:ext cx="12192000" cy="6477532"/>
          </a:xfrm>
          <a:prstGeom prst="rect">
            <a:avLst/>
          </a:prstGeom>
        </p:spPr>
      </p:pic>
      <p:pic>
        <p:nvPicPr>
          <p:cNvPr id="3" name="Picture 2" descr="300A-019-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" y="51943"/>
            <a:ext cx="12140184" cy="64547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195" y="419853"/>
            <a:ext cx="9144000" cy="435347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FFFF00"/>
                </a:solidFill>
              </a:rPr>
              <a:t>She founded “</a:t>
            </a:r>
            <a:r>
              <a:rPr lang="en-US" sz="5400" b="1" i="1" dirty="0" err="1">
                <a:solidFill>
                  <a:srgbClr val="FFFF00"/>
                </a:solidFill>
              </a:rPr>
              <a:t>Nirmol</a:t>
            </a:r>
            <a:r>
              <a:rPr lang="en-US" sz="5400" b="1" i="1" dirty="0">
                <a:solidFill>
                  <a:srgbClr val="FFFF00"/>
                </a:solidFill>
              </a:rPr>
              <a:t> </a:t>
            </a:r>
            <a:r>
              <a:rPr lang="en-US" sz="5400" b="1" i="1" dirty="0" err="1">
                <a:solidFill>
                  <a:srgbClr val="FFFF00"/>
                </a:solidFill>
              </a:rPr>
              <a:t>Hridoy</a:t>
            </a:r>
            <a:r>
              <a:rPr lang="en-US" sz="5400" b="1" i="1" dirty="0">
                <a:solidFill>
                  <a:srgbClr val="FFFF00"/>
                </a:solidFill>
              </a:rPr>
              <a:t> “ </a:t>
            </a:r>
            <a:r>
              <a:rPr lang="en-US" sz="6000" b="1" i="1" dirty="0">
                <a:solidFill>
                  <a:srgbClr val="FFFF00"/>
                </a:solidFill>
              </a:rPr>
              <a:t>for</a:t>
            </a:r>
            <a:r>
              <a:rPr lang="en-US" sz="5400" b="1" i="1" dirty="0">
                <a:solidFill>
                  <a:srgbClr val="FFFF00"/>
                </a:solidFill>
              </a:rPr>
              <a:t> the sick and dying people.</a:t>
            </a:r>
          </a:p>
        </p:txBody>
      </p:sp>
      <p:pic>
        <p:nvPicPr>
          <p:cNvPr id="5" name="Picture 4" descr="300A-034-02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6" y="0"/>
            <a:ext cx="12190212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66" y="14822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>
                <a:solidFill>
                  <a:srgbClr val="FFFF00"/>
                </a:solidFill>
              </a:rPr>
              <a:t>She and her group gathered sick  </a:t>
            </a:r>
            <a:r>
              <a:rPr lang="en-US" sz="8000" b="1" i="1" dirty="0">
                <a:solidFill>
                  <a:srgbClr val="FFFF00"/>
                </a:solidFill>
              </a:rPr>
              <a:t>and</a:t>
            </a:r>
            <a:r>
              <a:rPr lang="en-US" sz="7200" b="1" i="1" dirty="0">
                <a:solidFill>
                  <a:srgbClr val="FFFF00"/>
                </a:solidFill>
              </a:rPr>
              <a:t> dying people of the streets of </a:t>
            </a:r>
            <a:r>
              <a:rPr lang="en-US" sz="7200" b="1" i="1" dirty="0" err="1">
                <a:solidFill>
                  <a:srgbClr val="FFFF00"/>
                </a:solidFill>
              </a:rPr>
              <a:t>kolkata</a:t>
            </a:r>
            <a:r>
              <a:rPr lang="en-US" sz="7200" b="1" i="1" dirty="0">
                <a:solidFill>
                  <a:srgbClr val="FFFF00"/>
                </a:solidFill>
              </a:rPr>
              <a:t> and brought them to this home.</a:t>
            </a:r>
          </a:p>
        </p:txBody>
      </p:sp>
      <p:pic>
        <p:nvPicPr>
          <p:cNvPr id="7" name="Picture 6" descr="mother_teresa_09a.jpg"/>
          <p:cNvPicPr>
            <a:picLocks noChangeAspect="1"/>
          </p:cNvPicPr>
          <p:nvPr/>
        </p:nvPicPr>
        <p:blipFill rotWithShape="1">
          <a:blip r:embed="rId5"/>
          <a:srcRect l="16390" r="16551"/>
          <a:stretch/>
        </p:blipFill>
        <p:spPr>
          <a:xfrm>
            <a:off x="43566" y="66323"/>
            <a:ext cx="12122526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-43566" y="-51501"/>
            <a:ext cx="12209657" cy="6858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The unloved people were taken care off lovingly  so that they can get scope to die in an environment of kindness and love.</a:t>
            </a:r>
          </a:p>
        </p:txBody>
      </p:sp>
      <p:pic>
        <p:nvPicPr>
          <p:cNvPr id="9" name="Picture 8" descr="14465c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0" y="-12024"/>
            <a:ext cx="12192000" cy="66563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4000" y="657101"/>
            <a:ext cx="9144000" cy="40627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Those who survive , the Missionaries of Charity try to find jobs for them or send them to homes.</a:t>
            </a:r>
          </a:p>
        </p:txBody>
      </p:sp>
      <p:pic>
        <p:nvPicPr>
          <p:cNvPr id="11" name="Picture 10" descr="mother_teresa_06a.jpg"/>
          <p:cNvPicPr>
            <a:picLocks noChangeAspect="1"/>
          </p:cNvPicPr>
          <p:nvPr/>
        </p:nvPicPr>
        <p:blipFill rotWithShape="1">
          <a:blip r:embed="rId7"/>
          <a:srcRect l="18618" r="17376"/>
          <a:stretch/>
        </p:blipFill>
        <p:spPr>
          <a:xfrm>
            <a:off x="159929" y="32101"/>
            <a:ext cx="12037090" cy="6859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2639" y="-51501"/>
            <a:ext cx="12037090" cy="70665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Mother </a:t>
            </a:r>
            <a:r>
              <a:rPr lang="en-US" sz="7200" b="1" i="1" dirty="0" smtClean="0">
                <a:solidFill>
                  <a:schemeClr val="bg1"/>
                </a:solidFill>
              </a:rPr>
              <a:t>Teresa </a:t>
            </a:r>
            <a:r>
              <a:rPr lang="en-US" sz="7200" b="1" i="1" dirty="0">
                <a:solidFill>
                  <a:schemeClr val="bg1"/>
                </a:solidFill>
              </a:rPr>
              <a:t>said that </a:t>
            </a:r>
            <a:r>
              <a:rPr lang="en-US" sz="7200" b="1" i="1" dirty="0">
                <a:solidFill>
                  <a:schemeClr val="tx1"/>
                </a:solidFill>
              </a:rPr>
              <a:t>,”Love begins at home and </a:t>
            </a:r>
            <a:r>
              <a:rPr lang="en-US" sz="7200" b="1" i="1" dirty="0">
                <a:solidFill>
                  <a:srgbClr val="C00000"/>
                </a:solidFill>
              </a:rPr>
              <a:t>we must also remember that future of humanity</a:t>
            </a:r>
            <a:r>
              <a:rPr lang="en-US" sz="7200" b="1" i="1" dirty="0">
                <a:solidFill>
                  <a:schemeClr val="tx1"/>
                </a:solidFill>
              </a:rPr>
              <a:t> passes through the family,”</a:t>
            </a:r>
          </a:p>
        </p:txBody>
      </p:sp>
    </p:spTree>
    <p:extLst>
      <p:ext uri="{BB962C8B-B14F-4D97-AF65-F5344CB8AC3E}">
        <p14:creationId xmlns:p14="http://schemas.microsoft.com/office/powerpoint/2010/main" val="412518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ticle-2401120-1B6ECBEF000005DC-196_470x2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34" y="114300"/>
            <a:ext cx="6217920" cy="3086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other_teresa_05a.jpg"/>
          <p:cNvPicPr>
            <a:picLocks noChangeAspect="1"/>
          </p:cNvPicPr>
          <p:nvPr/>
        </p:nvPicPr>
        <p:blipFill rotWithShape="1">
          <a:blip r:embed="rId3"/>
          <a:srcRect l="16313" r="16316"/>
          <a:stretch/>
        </p:blipFill>
        <p:spPr>
          <a:xfrm>
            <a:off x="91440" y="3476898"/>
            <a:ext cx="5525589" cy="326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mothe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35" y="3476898"/>
            <a:ext cx="6217920" cy="3263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-1" y="0"/>
            <a:ext cx="5355771" cy="320040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She took men,  women and children to “</a:t>
            </a:r>
            <a:r>
              <a:rPr lang="en-US" sz="4000" b="1" dirty="0" err="1"/>
              <a:t>Nirmol</a:t>
            </a:r>
            <a:r>
              <a:rPr lang="en-US" sz="4000" b="1" dirty="0"/>
              <a:t> </a:t>
            </a:r>
            <a:r>
              <a:rPr lang="en-US" sz="4000" b="1" dirty="0" err="1"/>
              <a:t>Hridoy</a:t>
            </a:r>
            <a:r>
              <a:rPr lang="en-US" sz="4000" b="1" dirty="0"/>
              <a:t>.”She was stricken by the poverty of </a:t>
            </a:r>
            <a:r>
              <a:rPr lang="en-US" sz="4000" b="1" dirty="0" err="1"/>
              <a:t>kolkata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191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888" y="-404688"/>
            <a:ext cx="5985681" cy="1595154"/>
          </a:xfrm>
        </p:spPr>
        <p:txBody>
          <a:bodyPr>
            <a:normAutofit/>
          </a:bodyPr>
          <a:lstStyle/>
          <a:p>
            <a:r>
              <a:rPr lang="en-US" sz="6600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itchFamily="82" charset="0"/>
                <a:cs typeface="Times New Roman" pitchFamily="18" charset="0"/>
              </a:rPr>
              <a:t>Introduction</a:t>
            </a:r>
            <a:endParaRPr lang="en-US" sz="66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1" y="1244408"/>
            <a:ext cx="4724400" cy="5424588"/>
          </a:xfrm>
          <a:solidFill>
            <a:srgbClr val="00B05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u="sng" dirty="0" smtClean="0"/>
              <a:t>Teacher’s Identity</a:t>
            </a:r>
          </a:p>
          <a:p>
            <a:pPr marL="0" indent="0">
              <a:buNone/>
            </a:pPr>
            <a:r>
              <a:rPr lang="en-US" sz="3900" b="1" dirty="0" smtClean="0">
                <a:solidFill>
                  <a:srgbClr val="7030A0"/>
                </a:solidFill>
              </a:rPr>
              <a:t>Name: </a:t>
            </a:r>
            <a:r>
              <a:rPr lang="en-US" sz="3900" b="1" dirty="0" smtClean="0">
                <a:solidFill>
                  <a:srgbClr val="C00000"/>
                </a:solidFill>
              </a:rPr>
              <a:t>Md. </a:t>
            </a:r>
            <a:r>
              <a:rPr lang="en-US" sz="3900" b="1" dirty="0" err="1" smtClean="0">
                <a:solidFill>
                  <a:srgbClr val="C00000"/>
                </a:solidFill>
              </a:rPr>
              <a:t>Shahidul</a:t>
            </a:r>
            <a:r>
              <a:rPr lang="en-US" sz="3900" b="1" dirty="0" smtClean="0">
                <a:solidFill>
                  <a:srgbClr val="C00000"/>
                </a:solidFill>
              </a:rPr>
              <a:t> Islam.</a:t>
            </a:r>
          </a:p>
          <a:p>
            <a:pPr marL="0" indent="0"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Institution: </a:t>
            </a:r>
            <a:r>
              <a:rPr lang="en-US" sz="3900" b="1" dirty="0" err="1" smtClean="0">
                <a:solidFill>
                  <a:srgbClr val="7030A0"/>
                </a:solidFill>
              </a:rPr>
              <a:t>Parulia</a:t>
            </a:r>
            <a:r>
              <a:rPr lang="en-US" sz="3900" b="1" dirty="0" smtClean="0">
                <a:solidFill>
                  <a:srgbClr val="7030A0"/>
                </a:solidFill>
              </a:rPr>
              <a:t> High School &amp; College.</a:t>
            </a:r>
          </a:p>
          <a:p>
            <a:pPr marL="0" indent="0"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Senior Teacher (</a:t>
            </a:r>
            <a:r>
              <a:rPr lang="en-US" sz="3900" b="1" dirty="0" smtClean="0">
                <a:solidFill>
                  <a:srgbClr val="FFFF00"/>
                </a:solidFill>
              </a:rPr>
              <a:t>English)</a:t>
            </a:r>
            <a:endParaRPr lang="en-US" sz="39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3900" b="1" dirty="0" err="1" smtClean="0">
                <a:solidFill>
                  <a:srgbClr val="7030A0"/>
                </a:solidFill>
              </a:rPr>
              <a:t>Hatibandha</a:t>
            </a:r>
            <a:r>
              <a:rPr lang="en-US" sz="3900" b="1" dirty="0" smtClean="0">
                <a:solidFill>
                  <a:srgbClr val="C00000"/>
                </a:solidFill>
              </a:rPr>
              <a:t> – </a:t>
            </a:r>
            <a:r>
              <a:rPr lang="en-US" sz="3900" b="1" dirty="0" err="1" smtClean="0">
                <a:solidFill>
                  <a:srgbClr val="C00000"/>
                </a:solidFill>
              </a:rPr>
              <a:t>Lalmonir</a:t>
            </a:r>
            <a:r>
              <a:rPr lang="en-US" sz="3900" b="1" dirty="0" smtClean="0">
                <a:solidFill>
                  <a:srgbClr val="C00000"/>
                </a:solidFill>
              </a:rPr>
              <a:t> Hat.</a:t>
            </a:r>
          </a:p>
          <a:p>
            <a:pPr marL="0" indent="0"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01716511624</a:t>
            </a:r>
          </a:p>
          <a:p>
            <a:pPr marL="0" indent="0">
              <a:buNone/>
            </a:pPr>
            <a:r>
              <a:rPr lang="en-US" sz="3900" b="1" dirty="0" smtClean="0"/>
              <a:t>Date: 08-09-2021</a:t>
            </a:r>
          </a:p>
          <a:p>
            <a:pPr marL="0" indent="0">
              <a:buNone/>
            </a:pPr>
            <a:endParaRPr lang="en-US" sz="33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6953" y="4381838"/>
            <a:ext cx="3469331" cy="2062103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Information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x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Sub: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English 1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Title: </a:t>
            </a:r>
            <a:r>
              <a:rPr lang="en-US" sz="2400" b="1" dirty="0" smtClean="0">
                <a:solidFill>
                  <a:srgbClr val="FFFF00"/>
                </a:solidFill>
              </a:rPr>
              <a:t>Mother Teresa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U-7=L-5&amp;6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tudents: 60 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4" descr="stock-photo-bouquet-of-flowers-autumn-in-a-vase-66679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6366" y="2796101"/>
            <a:ext cx="2508322" cy="3647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36" y="109181"/>
            <a:ext cx="2206248" cy="2941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54" y="686081"/>
            <a:ext cx="2646244" cy="268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e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" y="1936750"/>
            <a:ext cx="7876903" cy="4711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143691" y="0"/>
            <a:ext cx="11834949" cy="161979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i="1" dirty="0">
                <a:solidFill>
                  <a:srgbClr val="FFFF00"/>
                </a:solidFill>
              </a:rPr>
              <a:t>Mother Teresa’s  work  has been </a:t>
            </a:r>
            <a:r>
              <a:rPr lang="en-US" sz="4800" b="1" i="1" dirty="0" smtClean="0">
                <a:solidFill>
                  <a:srgbClr val="FFFF00"/>
                </a:solidFill>
              </a:rPr>
              <a:t>recognized  </a:t>
            </a:r>
            <a:r>
              <a:rPr lang="en-US" sz="4800" b="1" i="1" dirty="0">
                <a:solidFill>
                  <a:srgbClr val="FFFF00"/>
                </a:solidFill>
              </a:rPr>
              <a:t>throughout  the world.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56172" y="2534194"/>
            <a:ext cx="3278777" cy="32321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received a number of awards.</a:t>
            </a:r>
          </a:p>
        </p:txBody>
      </p:sp>
    </p:spTree>
    <p:extLst>
      <p:ext uri="{BB962C8B-B14F-4D97-AF65-F5344CB8AC3E}">
        <p14:creationId xmlns:p14="http://schemas.microsoft.com/office/powerpoint/2010/main" val="40412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2401120-1B6ECBC9000005DC-195_472x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5" y="143145"/>
            <a:ext cx="12106656" cy="6804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olded Corner 2"/>
          <p:cNvSpPr/>
          <p:nvPr/>
        </p:nvSpPr>
        <p:spPr>
          <a:xfrm>
            <a:off x="93953" y="114006"/>
            <a:ext cx="12098047" cy="6807245"/>
          </a:xfrm>
          <a:prstGeom prst="foldedCorner">
            <a:avLst>
              <a:gd name="adj" fmla="val 22527"/>
            </a:avLst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She and her volunteers took all the poverty stricken , street and abandoned children</a:t>
            </a:r>
            <a:r>
              <a:rPr lang="en-US" sz="66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3" descr="bambin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" y="212514"/>
            <a:ext cx="12098047" cy="6809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un 5"/>
          <p:cNvSpPr/>
          <p:nvPr/>
        </p:nvSpPr>
        <p:spPr>
          <a:xfrm>
            <a:off x="424243" y="68295"/>
            <a:ext cx="11797105" cy="6693408"/>
          </a:xfrm>
          <a:prstGeom prst="sun">
            <a:avLst>
              <a:gd name="adj" fmla="val 15346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she belonged to Catholic Missionaries,    She thought that all  the  human are the children of God . They need caring family environment.</a:t>
            </a:r>
          </a:p>
        </p:txBody>
      </p:sp>
      <p:pic>
        <p:nvPicPr>
          <p:cNvPr id="7" name="Picture 6" descr="mother-teresa-with-childr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3" y="87655"/>
            <a:ext cx="12053135" cy="6642231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112929" y="92448"/>
            <a:ext cx="12098049" cy="6400800"/>
          </a:xfrm>
          <a:prstGeom prst="foldedCorner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</a:rPr>
              <a:t>Abandoned and  street children</a:t>
            </a:r>
          </a:p>
        </p:txBody>
      </p:sp>
      <p:pic>
        <p:nvPicPr>
          <p:cNvPr id="10" name="Picture 9" descr="EF-Mother-Teresa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219379" y="294208"/>
            <a:ext cx="11797107" cy="65539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393128" y="144079"/>
            <a:ext cx="11797109" cy="668431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Teresa </a:t>
            </a:r>
            <a:r>
              <a:rPr lang="en-US" sz="7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made“Shishu</a:t>
            </a:r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Vhobon</a:t>
            </a:r>
            <a:r>
              <a:rPr lang="en-US" sz="7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(children home) for that  innocent but rejected children.</a:t>
            </a:r>
          </a:p>
          <a:p>
            <a:endParaRPr lang="en-US" sz="5400" dirty="0"/>
          </a:p>
        </p:txBody>
      </p:sp>
      <p:pic>
        <p:nvPicPr>
          <p:cNvPr id="13" name="Picture 12" descr="Mother-Teresa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1257">
            <a:off x="7377010" y="386363"/>
            <a:ext cx="4731707" cy="5312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mother-teresa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46664">
            <a:off x="1688270" y="257419"/>
            <a:ext cx="4655732" cy="56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264640" y="143145"/>
            <a:ext cx="11935966" cy="570989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She talked with them lovingly.</a:t>
            </a:r>
          </a:p>
        </p:txBody>
      </p:sp>
      <p:pic>
        <p:nvPicPr>
          <p:cNvPr id="17" name="Picture 16" descr="360_mother_teresa_tou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43" y="282798"/>
            <a:ext cx="11756664" cy="63600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 descr="8c0bf945d7d9841becfb3ecfcef6e94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559" y="143145"/>
            <a:ext cx="11935955" cy="6936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19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eresareli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304800"/>
            <a:ext cx="6693408" cy="6301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5334000" y="17526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290" name="AutoShape 2" descr="http://www.peoplequiz.com/images/bios/Jawaharlal-Nehru.j-6188.jpg"/>
          <p:cNvSpPr>
            <a:spLocks noChangeAspect="1" noChangeArrowheads="1"/>
          </p:cNvSpPr>
          <p:nvPr/>
        </p:nvSpPr>
        <p:spPr bwMode="auto">
          <a:xfrm>
            <a:off x="1679576" y="-1790700"/>
            <a:ext cx="2809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http://www.peoplequiz.com/images/bios/Jawaharlal-Nehru.j-6188.jpg"/>
          <p:cNvSpPr>
            <a:spLocks noChangeAspect="1" noChangeArrowheads="1"/>
          </p:cNvSpPr>
          <p:nvPr/>
        </p:nvSpPr>
        <p:spPr bwMode="auto">
          <a:xfrm>
            <a:off x="1679576" y="-1790700"/>
            <a:ext cx="2809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https://encrypted-tbn0.gstatic.com/images?q=tbn:ANd9GcS6GN_Ke2o0AwMZtwKJiq7ti1qpPFvN-BABXk4fTYczdPbpxj_-"/>
          <p:cNvSpPr>
            <a:spLocks noChangeAspect="1" noChangeArrowheads="1"/>
          </p:cNvSpPr>
          <p:nvPr/>
        </p:nvSpPr>
        <p:spPr bwMode="auto">
          <a:xfrm>
            <a:off x="1679576" y="-922338"/>
            <a:ext cx="1400175" cy="1924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https://encrypted-tbn0.gstatic.com/images?q=tbn:ANd9GcS6GN_Ke2o0AwMZtwKJiq7ti1qpPFvN-BABXk4fTYczdPbpxj_-"/>
          <p:cNvSpPr>
            <a:spLocks noChangeAspect="1" noChangeArrowheads="1"/>
          </p:cNvSpPr>
          <p:nvPr/>
        </p:nvSpPr>
        <p:spPr bwMode="auto">
          <a:xfrm>
            <a:off x="1679576" y="-922338"/>
            <a:ext cx="1400175" cy="1924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7924800" y="457200"/>
            <a:ext cx="3938016" cy="2667000"/>
          </a:xfrm>
          <a:prstGeom prst="donut">
            <a:avLst>
              <a:gd name="adj" fmla="val 9075"/>
            </a:avLst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The </a:t>
            </a:r>
            <a:r>
              <a:rPr lang="en-US" sz="4000" b="1" i="1" dirty="0" err="1">
                <a:solidFill>
                  <a:srgbClr val="0070C0"/>
                </a:solidFill>
              </a:rPr>
              <a:t>Blazen</a:t>
            </a:r>
            <a:r>
              <a:rPr lang="en-US" sz="4000" b="1" i="1" dirty="0">
                <a:solidFill>
                  <a:srgbClr val="0070C0"/>
                </a:solidFill>
              </a:rPr>
              <a:t> prize (1978)</a:t>
            </a:r>
          </a:p>
        </p:txBody>
      </p:sp>
      <p:sp>
        <p:nvSpPr>
          <p:cNvPr id="17" name="Donut 16"/>
          <p:cNvSpPr/>
          <p:nvPr/>
        </p:nvSpPr>
        <p:spPr>
          <a:xfrm>
            <a:off x="8077199" y="3505200"/>
            <a:ext cx="3950207" cy="2667000"/>
          </a:xfrm>
          <a:prstGeom prst="donut">
            <a:avLst>
              <a:gd name="adj" fmla="val 9988"/>
            </a:avLst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The Pope John XXIII Pace prize(197)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53200" y="3200400"/>
            <a:ext cx="16764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1" y="4648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80585" y="5693664"/>
            <a:ext cx="2563115" cy="769441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/>
              <a:t>her shoes</a:t>
            </a:r>
          </a:p>
        </p:txBody>
      </p:sp>
    </p:spTree>
    <p:extLst>
      <p:ext uri="{BB962C8B-B14F-4D97-AF65-F5344CB8AC3E}">
        <p14:creationId xmlns:p14="http://schemas.microsoft.com/office/powerpoint/2010/main" val="183253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rat rat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85344"/>
            <a:ext cx="6480048" cy="2962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3.MotherThe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3" y="3328416"/>
            <a:ext cx="6522382" cy="34137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7429500" y="179832"/>
            <a:ext cx="3124200" cy="29718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the </a:t>
            </a:r>
            <a:r>
              <a:rPr lang="en-US" sz="3200" b="1" dirty="0" err="1">
                <a:solidFill>
                  <a:srgbClr val="FFFF00"/>
                </a:solidFill>
              </a:rPr>
              <a:t>Vharat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Ratna</a:t>
            </a:r>
            <a:r>
              <a:rPr lang="en-US" sz="3200" b="1" dirty="0">
                <a:solidFill>
                  <a:srgbClr val="FFFF00"/>
                </a:solidFill>
              </a:rPr>
              <a:t>  prize (1980)</a:t>
            </a:r>
          </a:p>
        </p:txBody>
      </p:sp>
      <p:sp>
        <p:nvSpPr>
          <p:cNvPr id="7" name="Oval 6"/>
          <p:cNvSpPr/>
          <p:nvPr/>
        </p:nvSpPr>
        <p:spPr>
          <a:xfrm>
            <a:off x="7353300" y="3441192"/>
            <a:ext cx="3200400" cy="2895600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the  Nobel Peace Prize(1979)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886200" y="1828800"/>
            <a:ext cx="3276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5715000" y="18288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5410200" y="5257800"/>
            <a:ext cx="1905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70164" y="2763012"/>
            <a:ext cx="6464808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her-Teresa-and-P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00426"/>
            <a:ext cx="5657088" cy="3457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other-teresa-peace-torch-c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3429000"/>
            <a:ext cx="5949696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Picture+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0"/>
            <a:ext cx="5949696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Jawaharlal-Nehru.j-61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5657088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46304" y="0"/>
            <a:ext cx="5949696" cy="3124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Princess Diana And Teresa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00" y="0"/>
            <a:ext cx="5733288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 </a:t>
            </a:r>
            <a:r>
              <a:rPr lang="en-US" sz="5400" b="1" dirty="0" err="1"/>
              <a:t>Jouhorlul</a:t>
            </a:r>
            <a:r>
              <a:rPr lang="en-US" sz="5400" b="1" dirty="0"/>
              <a:t>  </a:t>
            </a:r>
            <a:r>
              <a:rPr lang="en-US" sz="5400" b="1" dirty="0" err="1"/>
              <a:t>Neheru</a:t>
            </a:r>
            <a:r>
              <a:rPr lang="en-US" sz="5400" b="1" dirty="0"/>
              <a:t>  (Teresa got </a:t>
            </a:r>
            <a:r>
              <a:rPr lang="en-US" sz="5400" b="1" dirty="0" err="1"/>
              <a:t>Neheru</a:t>
            </a:r>
            <a:r>
              <a:rPr lang="en-US" sz="5400" b="1" dirty="0"/>
              <a:t> prize also)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6304" y="3429000"/>
            <a:ext cx="5949696" cy="3429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</a:t>
            </a:r>
            <a:r>
              <a:rPr lang="en-US" sz="4800" b="1" dirty="0" smtClean="0"/>
              <a:t> </a:t>
            </a:r>
            <a:r>
              <a:rPr lang="en-US" sz="4800" b="1" dirty="0"/>
              <a:t>minister and Teresa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24600" y="3400426"/>
            <a:ext cx="5733288" cy="3429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The Pop John XXIII</a:t>
            </a:r>
          </a:p>
        </p:txBody>
      </p:sp>
    </p:spTree>
    <p:extLst>
      <p:ext uri="{BB962C8B-B14F-4D97-AF65-F5344CB8AC3E}">
        <p14:creationId xmlns:p14="http://schemas.microsoft.com/office/powerpoint/2010/main" val="22962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88" y="146304"/>
            <a:ext cx="11765280" cy="45720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Mother Teresa died at the age of 87, on 5 September  1997.</a:t>
            </a:r>
          </a:p>
        </p:txBody>
      </p:sp>
      <p:pic>
        <p:nvPicPr>
          <p:cNvPr id="3" name="Picture 2" descr="tribute-to-mother-teresa-1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" y="289560"/>
            <a:ext cx="11911584" cy="64526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6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0509261001_1553982855001_Bio-Radio-Mother-Theresa-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843643"/>
            <a:ext cx="11960352" cy="5861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97536" y="798576"/>
            <a:ext cx="5922264" cy="590702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dirty="0"/>
              <a:t>How to extend our hand towards the </a:t>
            </a:r>
            <a:r>
              <a:rPr lang="en-US" sz="7200" b="1" i="1" dirty="0" err="1"/>
              <a:t>suffereres</a:t>
            </a:r>
            <a:r>
              <a:rPr lang="en-US" sz="7200" b="1" i="1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1260" y="0"/>
            <a:ext cx="7726680" cy="79857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Mother Teresa  taught  us: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798576"/>
            <a:ext cx="6038088" cy="5907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>
                <a:solidFill>
                  <a:srgbClr val="FFFF00"/>
                </a:solidFill>
              </a:rPr>
              <a:t>How  to support in respect  of creed , caste and  religion.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b="1" dirty="0" smtClean="0">
                <a:solidFill>
                  <a:srgbClr val="FFFF00"/>
                </a:solidFill>
              </a:rPr>
              <a:t>Draped </a:t>
            </a:r>
            <a:r>
              <a:rPr lang="en-US" sz="7200" b="1" dirty="0">
                <a:solidFill>
                  <a:srgbClr val="FFFF00"/>
                </a:solidFill>
              </a:rPr>
              <a:t>in a white  and blue </a:t>
            </a:r>
          </a:p>
          <a:p>
            <a:pPr algn="just"/>
            <a:r>
              <a:rPr lang="en-US" sz="7200" b="1" dirty="0">
                <a:solidFill>
                  <a:srgbClr val="FFFF00"/>
                </a:solidFill>
              </a:rPr>
              <a:t>-bordered </a:t>
            </a:r>
            <a:r>
              <a:rPr lang="en-US" sz="7200" b="1" dirty="0" smtClean="0">
                <a:solidFill>
                  <a:srgbClr val="FFFF00"/>
                </a:solidFill>
              </a:rPr>
              <a:t>Shari, </a:t>
            </a:r>
            <a:r>
              <a:rPr lang="en-US" sz="7200" b="1" dirty="0">
                <a:solidFill>
                  <a:srgbClr val="FFFF00"/>
                </a:solidFill>
              </a:rPr>
              <a:t>wrinkled </a:t>
            </a:r>
            <a:r>
              <a:rPr lang="en-US" sz="7200" b="1" dirty="0" smtClean="0">
                <a:solidFill>
                  <a:srgbClr val="FFFF00"/>
                </a:solidFill>
              </a:rPr>
              <a:t>face, ever </a:t>
            </a:r>
            <a:r>
              <a:rPr lang="en-US" sz="7200" b="1" dirty="0">
                <a:solidFill>
                  <a:srgbClr val="FFFF00"/>
                </a:solidFill>
              </a:rPr>
              <a:t>soft eyes  and </a:t>
            </a:r>
            <a:r>
              <a:rPr lang="en-US" sz="7200" b="1" dirty="0" err="1">
                <a:solidFill>
                  <a:srgbClr val="FFFF00"/>
                </a:solidFill>
              </a:rPr>
              <a:t>asainty</a:t>
            </a:r>
            <a:r>
              <a:rPr lang="en-US" sz="7200" b="1" dirty="0">
                <a:solidFill>
                  <a:srgbClr val="FFFF00"/>
                </a:solidFill>
              </a:rPr>
              <a:t> smile is the picture of Mother Teresa. We  salute her.</a:t>
            </a:r>
          </a:p>
        </p:txBody>
      </p:sp>
    </p:spTree>
    <p:extLst>
      <p:ext uri="{BB962C8B-B14F-4D97-AF65-F5344CB8AC3E}">
        <p14:creationId xmlns:p14="http://schemas.microsoft.com/office/powerpoint/2010/main" val="371065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416" y="419154"/>
            <a:ext cx="11180064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from the alternatives.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36" y="1588352"/>
            <a:ext cx="11814048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does ‘servant of humanity 'mean in the text?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720" y="2671611"/>
            <a:ext cx="7900416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Becoming a slave.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720" y="3593168"/>
            <a:ext cx="7900416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To work in other people’s house.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0720" y="4510334"/>
            <a:ext cx="7900416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To be oppressed by others.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720" y="5425764"/>
            <a:ext cx="7900416" cy="70788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To serve the needy.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824" y="142508"/>
            <a:ext cx="9534144" cy="14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2.Why did Mother Teresa want to be a missionary? Because she heard……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2044460"/>
            <a:ext cx="10497312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voice of her neighbors discussing it.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824" y="3006502"/>
            <a:ext cx="10497312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voice in her dream.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824" y="3968544"/>
            <a:ext cx="10497312" cy="7694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 voice within herself.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824" y="4924538"/>
            <a:ext cx="10497312" cy="76944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voice of her parents taking about it. 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" y="105932"/>
            <a:ext cx="11972544" cy="14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Mother Teresa set out to join the missionary of the sister of Loreto in the year. 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68" y="1967512"/>
            <a:ext cx="2060448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a.1927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7184" y="1967512"/>
            <a:ext cx="2060448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b.1928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967512"/>
            <a:ext cx="2060448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c.1929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4272" y="1967512"/>
            <a:ext cx="2060448" cy="7694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d.1930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" y="3160379"/>
            <a:ext cx="12118848" cy="76944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4.Mother Teresa took her first vows at the age of.. 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368" y="4344850"/>
            <a:ext cx="2060448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a.18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7184" y="4337258"/>
            <a:ext cx="2060448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a.19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4353246"/>
            <a:ext cx="2060448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a.20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4272" y="4337257"/>
            <a:ext cx="2060448" cy="7694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a.21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346454"/>
            <a:ext cx="5644896" cy="5176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88" y="1346454"/>
            <a:ext cx="5352288" cy="5160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99873" y="85344"/>
            <a:ext cx="10863071" cy="94086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Who are they? Why they famous for?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1952" y="5961888"/>
            <a:ext cx="4279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Rabindro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Nath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Tagor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3024" y="5860598"/>
            <a:ext cx="391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Gibonanddo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Dash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6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74731" y="2874730"/>
            <a:ext cx="6846740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3623" y="2978361"/>
            <a:ext cx="6846738" cy="890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6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352"/>
            <a:ext cx="12192000" cy="982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6368" y="1159735"/>
            <a:ext cx="5279136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drill.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10384" y="2553256"/>
            <a:ext cx="8071104" cy="286232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‘B’ and ask and answer the following questions.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93740"/>
            <a:ext cx="11923776" cy="14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Where did Mother Teresa’s ancestors come from? 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1424" y="1675006"/>
            <a:ext cx="4267200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From Albania.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12" y="2704675"/>
            <a:ext cx="8424672" cy="76944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Where was her father’s home? 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424" y="3608730"/>
            <a:ext cx="6461760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In Skopje, Macedonia.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112" y="4683371"/>
            <a:ext cx="11301984" cy="76944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Why did she want to become a missionary?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1424" y="5460098"/>
            <a:ext cx="5303520" cy="76944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To serve humanity.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12" y="93740"/>
            <a:ext cx="11058144" cy="76944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made her different from other girls?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112" y="1105676"/>
            <a:ext cx="11972544" cy="14465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She left her home to become a missionary on the hand other girls married at her early age.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112" y="2885708"/>
            <a:ext cx="11972544" cy="14465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did Mother Teresa do in the first 17 tears in India?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112" y="4519436"/>
            <a:ext cx="11972544" cy="21236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In her first 17 years in India, Mother Teresa taught geography and theology at St. Mary’s High School in Kolkata.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74731" y="2874730"/>
            <a:ext cx="6846740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3623" y="2978361"/>
            <a:ext cx="6846738" cy="890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6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352"/>
            <a:ext cx="12192000" cy="9823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6368" y="1159735"/>
            <a:ext cx="3998976" cy="10156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Work.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1808" y="2496380"/>
            <a:ext cx="9558528" cy="286232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‘B’ and complete the table below with the information .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0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0"/>
          <a:ext cx="12191999" cy="688210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34422"/>
                <a:gridCol w="2985859"/>
                <a:gridCol w="2985859"/>
                <a:gridCol w="2985859"/>
              </a:tblGrid>
              <a:tr h="951255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What/Who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Event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Year/Time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Place/Reason</a:t>
                      </a:r>
                      <a:endParaRPr lang="en-US" sz="3600" b="1" dirty="0"/>
                    </a:p>
                  </a:txBody>
                  <a:tcPr/>
                </a:tc>
              </a:tr>
              <a:tr h="1437531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Mother Teresa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Was born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(</a:t>
                      </a:r>
                      <a:r>
                        <a:rPr lang="en-US" sz="3600" b="1" dirty="0" err="1" smtClean="0"/>
                        <a:t>i</a:t>
                      </a:r>
                      <a:r>
                        <a:rPr lang="en-US" sz="3600" b="1" dirty="0" smtClean="0"/>
                        <a:t>)…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At Skopje in Yugoslavia.</a:t>
                      </a:r>
                      <a:endParaRPr lang="en-US" sz="3600" b="1" dirty="0"/>
                    </a:p>
                  </a:txBody>
                  <a:tcPr/>
                </a:tc>
              </a:tr>
              <a:tr h="1377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Mother Teresa</a:t>
                      </a:r>
                    </a:p>
                    <a:p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(ii)…………………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In 1928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To be nun.</a:t>
                      </a:r>
                      <a:endParaRPr lang="en-US" sz="3600" b="1" dirty="0"/>
                    </a:p>
                  </a:txBody>
                  <a:tcPr/>
                </a:tc>
              </a:tr>
              <a:tr h="1377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Mother Teresa</a:t>
                      </a:r>
                    </a:p>
                    <a:p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Being awarded</a:t>
                      </a:r>
                      <a:r>
                        <a:rPr lang="en-US" sz="3600" b="1" baseline="0" dirty="0" smtClean="0"/>
                        <a:t> Noble Prize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(iii)……………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(iv)………..</a:t>
                      </a:r>
                      <a:endParaRPr lang="en-US" sz="3600" b="1" dirty="0"/>
                    </a:p>
                  </a:txBody>
                  <a:tcPr/>
                </a:tc>
              </a:tr>
              <a:tr h="1377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Mother Teresa</a:t>
                      </a:r>
                    </a:p>
                    <a:p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(v)---------------------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5-9-1997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7520" y="1048512"/>
            <a:ext cx="2084832" cy="7078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In 1910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4592" y="2438400"/>
            <a:ext cx="2218944" cy="132343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Came to India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6976" y="3852672"/>
            <a:ext cx="2084832" cy="7078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In 1979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24288" y="3852672"/>
            <a:ext cx="2084832" cy="7078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Peace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3776" y="5583936"/>
            <a:ext cx="1341120" cy="707886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died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304" y="914055"/>
            <a:ext cx="11923776" cy="590931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Teresa with a dedicated soul like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Nivedetta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serve the sick and the helpless all (a)                 her life. She was born in 1910 at Skopje in Yugoslavia. At the (b)               of 18, she took (c)                   to become a nun and so she came to India in 1928 and thereby </a:t>
            </a:r>
            <a:r>
              <a:rPr lang="en-US" sz="4000" b="1" dirty="0"/>
              <a:t>Mother </a:t>
            </a:r>
            <a:r>
              <a:rPr lang="en-US" sz="4000" b="1" dirty="0" smtClean="0"/>
              <a:t>Teresa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got Indian (d)                         . </a:t>
            </a:r>
            <a:r>
              <a:rPr lang="en-US" sz="4000" b="1" dirty="0"/>
              <a:t>Mother </a:t>
            </a:r>
            <a:r>
              <a:rPr lang="en-US" sz="4000" b="1" dirty="0" smtClean="0"/>
              <a:t>Teresa (e)                            at a convent school in Kolkata as a teacher.</a:t>
            </a:r>
            <a:endParaRPr lang="en-US" sz="4000" b="1" dirty="0"/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0288" y="0"/>
            <a:ext cx="10143744" cy="83099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suitable words.</a:t>
            </a:r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5488" y="1511808"/>
            <a:ext cx="2170176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088" y="2755392"/>
            <a:ext cx="1231392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778889"/>
            <a:ext cx="2170176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998297"/>
            <a:ext cx="2828544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6352" y="4681870"/>
            <a:ext cx="2048256" cy="70788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FF00"/>
                </a:solidFill>
              </a:rPr>
              <a:t>joined</a:t>
            </a:r>
            <a:endParaRPr lang="en-US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Heart 17"/>
          <p:cNvSpPr/>
          <p:nvPr/>
        </p:nvSpPr>
        <p:spPr>
          <a:xfrm>
            <a:off x="2830068" y="1953768"/>
            <a:ext cx="6400800" cy="4724400"/>
          </a:xfrm>
          <a:prstGeom prst="hear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Evaluation</a:t>
            </a:r>
          </a:p>
        </p:txBody>
      </p:sp>
      <p:sp>
        <p:nvSpPr>
          <p:cNvPr id="19" name="Bevel 18"/>
          <p:cNvSpPr/>
          <p:nvPr/>
        </p:nvSpPr>
        <p:spPr>
          <a:xfrm>
            <a:off x="1" y="0"/>
            <a:ext cx="4218432" cy="259080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What make her  different from other girl?</a:t>
            </a:r>
          </a:p>
        </p:txBody>
      </p:sp>
      <p:sp>
        <p:nvSpPr>
          <p:cNvPr id="20" name="Bevel 19"/>
          <p:cNvSpPr/>
          <p:nvPr/>
        </p:nvSpPr>
        <p:spPr>
          <a:xfrm>
            <a:off x="4218433" y="0"/>
            <a:ext cx="4364736" cy="2590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What are the things that we learn from her?</a:t>
            </a:r>
          </a:p>
        </p:txBody>
      </p:sp>
      <p:sp>
        <p:nvSpPr>
          <p:cNvPr id="21" name="Bevel 20"/>
          <p:cNvSpPr/>
          <p:nvPr/>
        </p:nvSpPr>
        <p:spPr>
          <a:xfrm>
            <a:off x="8597646" y="6792"/>
            <a:ext cx="3611119" cy="2584008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When did Teresa take her first vow 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10670" y="2597590"/>
            <a:ext cx="5888736" cy="1189964"/>
          </a:xfrm>
          <a:prstGeom prst="bevel">
            <a:avLst>
              <a:gd name="adj" fmla="val 20475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What is leprosy?</a:t>
            </a:r>
          </a:p>
        </p:txBody>
      </p:sp>
      <p:sp>
        <p:nvSpPr>
          <p:cNvPr id="23" name="Bevel 22"/>
          <p:cNvSpPr/>
          <p:nvPr/>
        </p:nvSpPr>
        <p:spPr>
          <a:xfrm>
            <a:off x="5910075" y="2590800"/>
            <a:ext cx="6303264" cy="1196754"/>
          </a:xfrm>
          <a:prstGeom prst="bevel">
            <a:avLst>
              <a:gd name="adj" fmla="val 24401"/>
            </a:avLst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What was her groups vows?</a:t>
            </a:r>
          </a:p>
        </p:txBody>
      </p:sp>
      <p:sp>
        <p:nvSpPr>
          <p:cNvPr id="24" name="Bevel 23"/>
          <p:cNvSpPr/>
          <p:nvPr/>
        </p:nvSpPr>
        <p:spPr>
          <a:xfrm>
            <a:off x="4214623" y="3794344"/>
            <a:ext cx="4331208" cy="307044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Why do you think Mom. Teresa  won So many awards?</a:t>
            </a:r>
          </a:p>
        </p:txBody>
      </p:sp>
      <p:sp>
        <p:nvSpPr>
          <p:cNvPr id="25" name="Bevel 24"/>
          <p:cNvSpPr/>
          <p:nvPr/>
        </p:nvSpPr>
        <p:spPr>
          <a:xfrm>
            <a:off x="10670" y="3794344"/>
            <a:ext cx="4218432" cy="3063656"/>
          </a:xfrm>
          <a:prstGeom prst="bevel">
            <a:avLst>
              <a:gd name="adj" fmla="val 11461"/>
            </a:avLst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FF00"/>
                </a:solidFill>
              </a:rPr>
              <a:t>Why did Mother Teresa want to become a missionary?</a:t>
            </a:r>
          </a:p>
        </p:txBody>
      </p:sp>
      <p:sp>
        <p:nvSpPr>
          <p:cNvPr id="26" name="Bevel 25"/>
          <p:cNvSpPr/>
          <p:nvPr/>
        </p:nvSpPr>
        <p:spPr>
          <a:xfrm>
            <a:off x="8546974" y="3787554"/>
            <a:ext cx="3655695" cy="3077236"/>
          </a:xfrm>
          <a:prstGeom prst="bevel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What does servant of  humanity mean?</a:t>
            </a:r>
          </a:p>
        </p:txBody>
      </p:sp>
    </p:spTree>
    <p:extLst>
      <p:ext uri="{BB962C8B-B14F-4D97-AF65-F5344CB8AC3E}">
        <p14:creationId xmlns:p14="http://schemas.microsoft.com/office/powerpoint/2010/main" val="27486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402336" y="5699854"/>
            <a:ext cx="11387328" cy="1004930"/>
          </a:xfrm>
          <a:prstGeom prst="flowChart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paragraph  on </a:t>
            </a:r>
            <a:r>
              <a:rPr lang="en-US" sz="4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“Mother Teresa”.</a:t>
            </a:r>
            <a:endParaRPr lang="en-US" sz="4400" b="1" dirty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87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4773" y="4383587"/>
            <a:ext cx="5040923" cy="12309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5722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"/>
          <a:stretch/>
        </p:blipFill>
        <p:spPr>
          <a:xfrm>
            <a:off x="-237908" y="1"/>
            <a:ext cx="5553619" cy="6845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798196">
            <a:off x="2118755" y="2535834"/>
            <a:ext cx="7668131" cy="1619312"/>
          </a:xfrm>
          <a:prstGeom prst="rect">
            <a:avLst/>
          </a:prstGeom>
          <a:noFill/>
        </p:spPr>
        <p:txBody>
          <a:bodyPr wrap="square" lIns="102483" tIns="51242" rIns="102483" bIns="51242" numCol="1" rtlCol="0">
            <a:prstTxWarp prst="textWave1">
              <a:avLst/>
            </a:prstTxWarp>
            <a:spAutoFit/>
          </a:bodyPr>
          <a:lstStyle/>
          <a:p>
            <a:pPr defTabSz="1024882"/>
            <a:r>
              <a:rPr lang="en-US" sz="4059" b="1" dirty="0">
                <a:solidFill>
                  <a:prstClr val="white"/>
                </a:solidFill>
                <a:latin typeface="Book Antiqua" pitchFamily="18" charset="0"/>
              </a:rPr>
              <a:t>May Allah bless you all.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/>
        </p:blipFill>
        <p:spPr>
          <a:xfrm rot="4266245">
            <a:off x="5412934" y="-136346"/>
            <a:ext cx="4915217" cy="8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145" y="97536"/>
            <a:ext cx="11802516" cy="9408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Look, Who are they? Are they famous?</a:t>
            </a:r>
            <a:endParaRPr lang="en-US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" y="1316736"/>
            <a:ext cx="5324787" cy="5213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96" y="1316736"/>
            <a:ext cx="5315712" cy="5213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493944" y="5883758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Indra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Gandhi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035" y="5883757"/>
            <a:ext cx="523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Shakh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Mojibur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Rhaman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5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" y="1563624"/>
            <a:ext cx="5086096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6" y="1563624"/>
            <a:ext cx="5086096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2963118" y="146304"/>
            <a:ext cx="6137009" cy="9408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Look, Who are they?</a:t>
            </a:r>
            <a:endParaRPr lang="en-US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275860"/>
            <a:ext cx="5644896" cy="5356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2320359" y="121920"/>
            <a:ext cx="6137009" cy="940862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Look, Who are they?</a:t>
            </a:r>
            <a:endParaRPr lang="en-US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952" y="5961888"/>
            <a:ext cx="398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Nelson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Mendrala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52" y="1251631"/>
            <a:ext cx="5644896" cy="5356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93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px-Sisters_of_Ch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96" y="1020452"/>
            <a:ext cx="5638800" cy="5664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oth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" y="979036"/>
            <a:ext cx="5669279" cy="5705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738419" y="97536"/>
            <a:ext cx="10398168" cy="755904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about the pictures with your partner</a:t>
            </a:r>
            <a:endParaRPr lang="en-US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524000" y="0"/>
            <a:ext cx="9144000" cy="6654800"/>
          </a:xfrm>
          <a:prstGeom prst="hear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/>
              <a:t>Mother Teresa</a:t>
            </a:r>
          </a:p>
        </p:txBody>
      </p:sp>
      <p:pic>
        <p:nvPicPr>
          <p:cNvPr id="4" name="Picture 3" descr="1000509261001_1553982855001_Bio-Radio-Mother-Theresa-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11057508_425588554296237_392995907036495824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e-528-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6656" cy="662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44" y="0"/>
            <a:ext cx="1051560" cy="637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9848" y="0"/>
            <a:ext cx="1149096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8088" y="0"/>
            <a:ext cx="835152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72384" y="0"/>
            <a:ext cx="600456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81984" y="0"/>
            <a:ext cx="798576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" y="4880610"/>
            <a:ext cx="8763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" y="5086350"/>
            <a:ext cx="876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" y="5943600"/>
            <a:ext cx="876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" y="5410200"/>
            <a:ext cx="876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4489704" y="3600450"/>
            <a:ext cx="4800600" cy="29718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Unit:07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Lesson:4,5,6</a:t>
            </a:r>
          </a:p>
        </p:txBody>
      </p:sp>
    </p:spTree>
    <p:extLst>
      <p:ext uri="{BB962C8B-B14F-4D97-AF65-F5344CB8AC3E}">
        <p14:creationId xmlns:p14="http://schemas.microsoft.com/office/powerpoint/2010/main" val="3147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1194</Words>
  <Application>Microsoft Office PowerPoint</Application>
  <PresentationFormat>Widescreen</PresentationFormat>
  <Paragraphs>174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Algerian</vt:lpstr>
      <vt:lpstr>Arial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Dr.Shahidul</dc:creator>
  <cp:lastModifiedBy>Sohidul Islam</cp:lastModifiedBy>
  <cp:revision>38</cp:revision>
  <dcterms:created xsi:type="dcterms:W3CDTF">2015-11-25T15:53:23Z</dcterms:created>
  <dcterms:modified xsi:type="dcterms:W3CDTF">2021-09-08T17:03:23Z</dcterms:modified>
</cp:coreProperties>
</file>