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0" r:id="rId2"/>
    <p:sldId id="268" r:id="rId3"/>
    <p:sldId id="271" r:id="rId4"/>
    <p:sldId id="269" r:id="rId5"/>
    <p:sldId id="270" r:id="rId6"/>
    <p:sldId id="267" r:id="rId7"/>
    <p:sldId id="256" r:id="rId8"/>
    <p:sldId id="257" r:id="rId9"/>
    <p:sldId id="258" r:id="rId10"/>
    <p:sldId id="259" r:id="rId11"/>
    <p:sldId id="261" r:id="rId12"/>
    <p:sldId id="262" r:id="rId13"/>
    <p:sldId id="263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F747-1A77-4695-A2A6-C3E7A8930BC7}" type="datetimeFigureOut">
              <a:rPr lang="en-US" smtClean="0"/>
              <a:t>08-Sep-21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BDAD-314C-45BA-A55B-735DA41F2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1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F747-1A77-4695-A2A6-C3E7A8930BC7}" type="datetimeFigureOut">
              <a:rPr lang="en-US" smtClean="0"/>
              <a:t>08-Sep-21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BDAD-314C-45BA-A55B-735DA41F2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86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F747-1A77-4695-A2A6-C3E7A8930BC7}" type="datetimeFigureOut">
              <a:rPr lang="en-US" smtClean="0"/>
              <a:t>08-Sep-21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BDAD-314C-45BA-A55B-735DA41F2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60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F747-1A77-4695-A2A6-C3E7A8930BC7}" type="datetimeFigureOut">
              <a:rPr lang="en-US" smtClean="0"/>
              <a:t>08-Sep-21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BDAD-314C-45BA-A55B-735DA41F2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7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F747-1A77-4695-A2A6-C3E7A8930BC7}" type="datetimeFigureOut">
              <a:rPr lang="en-US" smtClean="0"/>
              <a:t>08-Sep-21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BDAD-314C-45BA-A55B-735DA41F2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F747-1A77-4695-A2A6-C3E7A8930BC7}" type="datetimeFigureOut">
              <a:rPr lang="en-US" smtClean="0"/>
              <a:t>08-Sep-21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BDAD-314C-45BA-A55B-735DA41F2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8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F747-1A77-4695-A2A6-C3E7A8930BC7}" type="datetimeFigureOut">
              <a:rPr lang="en-US" smtClean="0"/>
              <a:t>08-Sep-21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BDAD-314C-45BA-A55B-735DA41F2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55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F747-1A77-4695-A2A6-C3E7A8930BC7}" type="datetimeFigureOut">
              <a:rPr lang="en-US" smtClean="0"/>
              <a:t>08-Sep-21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BDAD-314C-45BA-A55B-735DA41F2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4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F747-1A77-4695-A2A6-C3E7A8930BC7}" type="datetimeFigureOut">
              <a:rPr lang="en-US" smtClean="0"/>
              <a:t>08-Sep-21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BDAD-314C-45BA-A55B-735DA41F2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9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F747-1A77-4695-A2A6-C3E7A8930BC7}" type="datetimeFigureOut">
              <a:rPr lang="en-US" smtClean="0"/>
              <a:t>08-Sep-21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BDAD-314C-45BA-A55B-735DA41F2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3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F747-1A77-4695-A2A6-C3E7A8930BC7}" type="datetimeFigureOut">
              <a:rPr lang="en-US" smtClean="0"/>
              <a:t>08-Sep-21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BDAD-314C-45BA-A55B-735DA41F2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1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DF747-1A77-4695-A2A6-C3E7A8930BC7}" type="datetimeFigureOut">
              <a:rPr lang="en-US" smtClean="0"/>
              <a:t>08-Sep-21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ABDAD-314C-45BA-A55B-735DA41F2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0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961"/>
            <a:ext cx="9256725" cy="69336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62000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সবাইকে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আজকের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ক্লাসে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স্বাগত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0660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4800600" cy="68580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bn-IN" b="1" dirty="0" smtClean="0"/>
              <a:t>ম-বর্ণের উচ্চারণ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7924800" cy="487680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n-IN" sz="2400" b="1" dirty="0"/>
              <a:t>ম</a:t>
            </a:r>
            <a:r>
              <a:rPr lang="bn-IN" sz="2400" b="1" dirty="0" smtClean="0"/>
              <a:t>-বর্ণের  সাধারণ উচ্চারণ [ম ] ।</a:t>
            </a:r>
          </a:p>
          <a:p>
            <a:pPr marL="0" indent="0">
              <a:buNone/>
            </a:pPr>
            <a:endParaRPr lang="bn-IN" sz="2400" b="1" dirty="0" smtClean="0"/>
          </a:p>
          <a:p>
            <a:pPr marL="0" indent="0">
              <a:buNone/>
            </a:pPr>
            <a:r>
              <a:rPr lang="bn-IN" sz="2400" b="1" dirty="0" smtClean="0"/>
              <a:t>শব্দের প্রথম বর্ণ ম – ফলা থাকলে সেই বর্ণ উচ্চারণের সময় ম- এর উচ্চারণ [ অঁ ] এর মতো হয় । যেমনঃশ্মশান [ শঁশান্ ],স্মরণ [শঁরোন্ ]।</a:t>
            </a:r>
          </a:p>
          <a:p>
            <a:pPr marL="0" indent="0">
              <a:buNone/>
            </a:pPr>
            <a:endParaRPr lang="bn-IN" sz="2400" b="1" dirty="0" smtClean="0"/>
          </a:p>
          <a:p>
            <a:pPr marL="0" indent="0">
              <a:buNone/>
            </a:pPr>
            <a:r>
              <a:rPr lang="bn-IN" sz="2400" b="1" dirty="0" smtClean="0"/>
              <a:t>শব্দের মধ্যে ম – ফলা থাকলে সেই বর্ণ উচ্চারণের সময় ম- এর উচ্চারণ দ্বিত্ব হয় এবং সামান্য অনুনাসিক হয়।যেমনঃআত্মীয় [আত্ তিঁও],পদ্ম [পদ্ দো]।</a:t>
            </a:r>
          </a:p>
          <a:p>
            <a:pPr marL="0" indent="0">
              <a:buNone/>
            </a:pPr>
            <a:endParaRPr lang="bn-IN" sz="2400" b="1" dirty="0" smtClean="0"/>
          </a:p>
          <a:p>
            <a:pPr marL="0" indent="0">
              <a:buNone/>
            </a:pPr>
            <a:r>
              <a:rPr lang="bn-IN" sz="2400" b="1" dirty="0" smtClean="0"/>
              <a:t>কিছু ক্ষেত্রে ম- ফলায় ম এর উচ্চারণ বজায় থাকে ।</a:t>
            </a:r>
          </a:p>
          <a:p>
            <a:pPr marL="0" indent="0">
              <a:buNone/>
            </a:pPr>
            <a:r>
              <a:rPr lang="bn-IN" sz="2400" b="1" dirty="0" smtClean="0"/>
              <a:t>যেমনঃযুগ্ম [জুগ্ মো],জন্ম [ জন্ মো] , গুল্ম [গুল্ মো]।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97444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4876800" cy="76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/>
              <a:t>য - </a:t>
            </a:r>
            <a:r>
              <a:rPr lang="bn-IN" sz="3600" b="1" dirty="0" smtClean="0"/>
              <a:t>বর্ণের </a:t>
            </a:r>
            <a:r>
              <a:rPr lang="bn-IN" sz="3600" b="1" dirty="0"/>
              <a:t>উচ্চারণ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" y="1295400"/>
            <a:ext cx="8884920" cy="5334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য - </a:t>
            </a:r>
            <a:r>
              <a:rPr lang="bn-IN" sz="2800" b="1" dirty="0"/>
              <a:t>বর্ণের </a:t>
            </a:r>
            <a:r>
              <a:rPr lang="bn-IN" sz="2800" b="1" dirty="0" smtClean="0"/>
              <a:t>উচ্চারণ [ জ]ঃ</a:t>
            </a:r>
          </a:p>
          <a:p>
            <a:pPr marL="0" indent="0">
              <a:buNone/>
            </a:pPr>
            <a:r>
              <a:rPr lang="bn-IN" sz="2800" b="1" dirty="0" smtClean="0"/>
              <a:t>যেমনঃ যদি [জোদি ] , যিনি [জিনি] ,                                    সূর্য [শুর্ জো]।</a:t>
            </a:r>
          </a:p>
          <a:p>
            <a:pPr marL="0" indent="0">
              <a:buNone/>
            </a:pPr>
            <a:r>
              <a:rPr lang="bn-IN" sz="2800" b="1" dirty="0" smtClean="0"/>
              <a:t>তবে য-ফলা থাকলে স্বরের উচ্চারণ পরিবর্তন হয়,যেমনঃব্যতীত [বেতিতো],ব্যথা [ব্যাথ]।</a:t>
            </a:r>
          </a:p>
          <a:p>
            <a:pPr marL="0" indent="0">
              <a:buNone/>
            </a:pPr>
            <a:r>
              <a:rPr lang="bn-IN" sz="2800" b="1" dirty="0" smtClean="0"/>
              <a:t>শব্দের শেষে বা মাঝে য-ফলা বর্ণের সঙ্গে যুক্ত থাকলে ঐ বর্ণের উচ্চারণ দ্বিত্ব হয় ।যেমনঃউদ্যম [উদ্ দম্],গদ্য [গোদ্ দো]।</a:t>
            </a:r>
          </a:p>
          <a:p>
            <a:pPr marL="0" indent="0">
              <a:buNone/>
            </a:pPr>
            <a:r>
              <a:rPr lang="bn-IN" sz="2800" b="1" dirty="0" smtClean="0"/>
              <a:t>কিন্তু শব্দের </a:t>
            </a:r>
            <a:r>
              <a:rPr lang="bn-IN" sz="2800" b="1" dirty="0"/>
              <a:t>শেষে বা মাঝে </a:t>
            </a:r>
            <a:r>
              <a:rPr lang="bn-IN" sz="2800" b="1" dirty="0" smtClean="0"/>
              <a:t>যুক্তব্যঞ্জনের সঙ্গে </a:t>
            </a:r>
            <a:r>
              <a:rPr lang="bn-IN" sz="2800" b="1" dirty="0" smtClean="0"/>
              <a:t>থাকা</a:t>
            </a:r>
            <a:r>
              <a:rPr lang="en-US" sz="2800" b="1" dirty="0"/>
              <a:t> </a:t>
            </a:r>
            <a:r>
              <a:rPr lang="bn-IN" sz="2800" b="1" dirty="0" smtClean="0"/>
              <a:t>য্য </a:t>
            </a:r>
            <a:r>
              <a:rPr lang="bn-IN" sz="2800" b="1" dirty="0" smtClean="0"/>
              <a:t>’ </a:t>
            </a:r>
            <a:r>
              <a:rPr lang="bn-IN" sz="2800" b="1" dirty="0" smtClean="0"/>
              <a:t>ফলার  কোনো উচ্চারণ হয় না , যেমন-সন্ধ্যা [ শোন্ ধা], স্বাস্থ্য [শাস্ থো ],অর্ঘ্য [অর্ ঘো ]।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5254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5867400" cy="118903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bn-IN" b="1" dirty="0" smtClean="0"/>
              <a:t>র</a:t>
            </a:r>
            <a:r>
              <a:rPr lang="en-US" b="1" dirty="0" smtClean="0"/>
              <a:t>- </a:t>
            </a:r>
            <a:r>
              <a:rPr lang="bn-IN" b="1" dirty="0"/>
              <a:t>বর্ণের উচ্চারণ </a:t>
            </a:r>
            <a:r>
              <a:rPr lang="bn-IN" b="1" dirty="0" smtClean="0"/>
              <a:t>[র]</a:t>
            </a:r>
            <a:r>
              <a:rPr lang="bn-IN" b="1" dirty="0"/>
              <a:t/>
            </a:r>
            <a:br>
              <a:rPr lang="bn-IN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114800" cy="35052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bn-IN" b="1" dirty="0"/>
              <a:t>শব্দের </a:t>
            </a:r>
            <a:r>
              <a:rPr lang="bn-IN" b="1" dirty="0" smtClean="0"/>
              <a:t>মাঝে বা শেষে  ব্যঞ্জন বর্ণের সংগে র -ফলা থাকলে দ্বিত্বসহ র-ফলা উচ্চারিত হয়, যেমনঃমাত্র [মাত্ ত্রো ] বিদ্রোহ [ বিদ্ দ্রোহো ],</a:t>
            </a:r>
          </a:p>
          <a:p>
            <a:pPr marL="0" indent="0">
              <a:buNone/>
            </a:pPr>
            <a:r>
              <a:rPr lang="bn-IN" b="1" dirty="0" smtClean="0"/>
              <a:t>যাত্রী [জাত্ ত্রি]।</a:t>
            </a:r>
            <a:endParaRPr lang="bn-IN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799"/>
            <a:ext cx="4038600" cy="3429001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bn-IN" b="1" dirty="0"/>
              <a:t>কিন্তু শব্দের </a:t>
            </a:r>
            <a:r>
              <a:rPr lang="bn-IN" b="1" dirty="0" smtClean="0"/>
              <a:t>মাঝে বা শেষে যুক্তব্যঞ্জনের </a:t>
            </a:r>
            <a:r>
              <a:rPr lang="bn-IN" b="1" dirty="0"/>
              <a:t>সঙ্গে </a:t>
            </a:r>
            <a:r>
              <a:rPr lang="bn-IN" b="1" dirty="0" smtClean="0"/>
              <a:t>‘র-ফলা’যুক্ত হলে দ্বিত্ব উচ্চারণ </a:t>
            </a:r>
            <a:r>
              <a:rPr lang="bn-IN" b="1" dirty="0"/>
              <a:t>হয় </a:t>
            </a:r>
            <a:r>
              <a:rPr lang="bn-IN" b="1" dirty="0" smtClean="0"/>
              <a:t>না, যেমন- কেন্দ্র [কেন্ দ্রো],শাস্ত্র [শাস্ ত্রো ], বস্ত্র [বস্ ত্রো ]।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425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4800600" cy="88423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IN" sz="3600" b="1" dirty="0" smtClean="0"/>
              <a:t>শ, ষ,স এর উচ্চারণ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8936" y="1219200"/>
            <a:ext cx="883920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শ - </a:t>
            </a:r>
            <a:r>
              <a:rPr lang="bn-IN" sz="2800" b="1" dirty="0"/>
              <a:t>এর </a:t>
            </a:r>
            <a:r>
              <a:rPr lang="bn-IN" sz="2800" b="1" dirty="0" smtClean="0"/>
              <a:t>উচ্চারণ [ শ ] , আবার  কখনো [স] এর মত হয়। যেমন-</a:t>
            </a:r>
          </a:p>
          <a:p>
            <a:r>
              <a:rPr lang="bn-IN" sz="2800" dirty="0"/>
              <a:t>শ - </a:t>
            </a:r>
            <a:r>
              <a:rPr lang="bn-IN" sz="2800" b="1" dirty="0"/>
              <a:t>এর উচ্চারণ [ শ </a:t>
            </a:r>
            <a:r>
              <a:rPr lang="bn-IN" sz="2800" b="1" dirty="0" smtClean="0"/>
              <a:t>] –শত [শতো],শসা [শশা] ।</a:t>
            </a:r>
          </a:p>
          <a:p>
            <a:r>
              <a:rPr lang="bn-IN" sz="2800" dirty="0"/>
              <a:t>শ - </a:t>
            </a:r>
            <a:r>
              <a:rPr lang="bn-IN" sz="2800" b="1" dirty="0"/>
              <a:t>এর উচ্চারণ [ </a:t>
            </a:r>
            <a:r>
              <a:rPr lang="bn-IN" sz="2800" b="1" dirty="0" smtClean="0"/>
              <a:t>স ]– শ্রমিক [স্রোমিক্],শ্রদ্ধা[স্রোদ্ ধা]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09717" y="3395990"/>
            <a:ext cx="840166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/>
              <a:t>ষ</a:t>
            </a:r>
            <a:r>
              <a:rPr lang="bn-IN" sz="2800" b="1" dirty="0" smtClean="0"/>
              <a:t> </a:t>
            </a:r>
            <a:r>
              <a:rPr lang="bn-IN" sz="2800" b="1" dirty="0"/>
              <a:t>- এর উচ্চারণ [ শ </a:t>
            </a:r>
            <a:r>
              <a:rPr lang="bn-IN" sz="2800" b="1" dirty="0" smtClean="0"/>
              <a:t>] –ভাষা [ভাশা ],ষোল [শোলো]।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9382" y="4267200"/>
            <a:ext cx="8372167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স- </a:t>
            </a:r>
            <a:r>
              <a:rPr lang="bn-IN" sz="2800" b="1" dirty="0"/>
              <a:t>এর উচ্চারণ [ শ </a:t>
            </a:r>
            <a:r>
              <a:rPr lang="bn-IN" sz="2800" b="1" dirty="0" smtClean="0"/>
              <a:t>] – সাধারণ [শাধারন্ ],সামান্য[ শামান্ নো]।</a:t>
            </a:r>
          </a:p>
          <a:p>
            <a:r>
              <a:rPr lang="bn-IN" sz="2800" b="1" dirty="0"/>
              <a:t>স- এর উচ্চারণ [ </a:t>
            </a:r>
            <a:r>
              <a:rPr lang="bn-IN" sz="2800" b="1" dirty="0" smtClean="0"/>
              <a:t>স ] –আস্তে [আস্ তে ], সালাম [সালাম্ ]।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988561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4191000" cy="118903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bn-IN" b="1" dirty="0" smtClean="0"/>
              <a:t>মুল্যায়ন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315200" cy="3352800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bn-IN" dirty="0" smtClean="0"/>
              <a:t>১।</a:t>
            </a:r>
            <a:r>
              <a:rPr lang="bn-IN" b="1" dirty="0" smtClean="0"/>
              <a:t>কোন বর্ণের নিজস্ব কোনো ধ্বনি নেই?</a:t>
            </a:r>
          </a:p>
          <a:p>
            <a:pPr marL="0" indent="0">
              <a:buNone/>
            </a:pPr>
            <a:r>
              <a:rPr lang="bn-IN" b="1" dirty="0" smtClean="0"/>
              <a:t>২।ব-ফলার উচ্চারণ কখন হয় না ?</a:t>
            </a:r>
          </a:p>
          <a:p>
            <a:pPr marL="0" indent="0">
              <a:buNone/>
            </a:pPr>
            <a:r>
              <a:rPr lang="bn-IN" b="1" dirty="0" smtClean="0"/>
              <a:t>৩।ম- ফলার দ্বিত্ব উচ্চারণ কখন হয় ?</a:t>
            </a:r>
          </a:p>
          <a:p>
            <a:pPr marL="0" indent="0">
              <a:buNone/>
            </a:pPr>
            <a:r>
              <a:rPr lang="bn-IN" b="1" dirty="0" smtClean="0"/>
              <a:t>৪।য- বর্ণের উচ্চারণ কোন বর্ণের মতো ?</a:t>
            </a:r>
          </a:p>
          <a:p>
            <a:pPr marL="0" indent="0">
              <a:buNone/>
            </a:pPr>
            <a:r>
              <a:rPr lang="bn-IN" b="1" dirty="0" smtClean="0"/>
              <a:t>৫।</a:t>
            </a:r>
            <a:r>
              <a:rPr lang="bn-IN" b="1" u="sng" dirty="0" smtClean="0"/>
              <a:t>নিচের শব্দ গুলোর উচ্চারণ লিখ-</a:t>
            </a:r>
          </a:p>
          <a:p>
            <a:pPr marL="0" indent="0">
              <a:buNone/>
            </a:pPr>
            <a:r>
              <a:rPr lang="bn-IN" b="1" dirty="0" smtClean="0"/>
              <a:t>                                                        চঞ্চল,পক্ব,সূর্য,ব্যতীত,আত্মীয়,সন্ধ্যা,কেন্দ্র,</a:t>
            </a:r>
          </a:p>
          <a:p>
            <a:pPr marL="0" indent="0">
              <a:buNone/>
            </a:pPr>
            <a:r>
              <a:rPr lang="bn-IN" b="1" dirty="0"/>
              <a:t> </a:t>
            </a:r>
            <a:r>
              <a:rPr lang="bn-IN" b="1" dirty="0" smtClean="0"/>
              <a:t>    শসা,শ্রমিক,ভাষা,সাধারণ,আস্তে।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105400"/>
            <a:ext cx="7239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উত্তরঃ ১। ঞ ২। শব্দের আদিতে ৩।শব্দের মধ্যে ম-ফলা থাকলে ৪।জ ৫।চন্চল্ ,পক্ কো,শুর্ জো, বেতিতো,আত্ তিঁও,শোন্ ধা,কেন্ দ্রো,শশা,স্রোমিক্  </a:t>
            </a:r>
          </a:p>
          <a:p>
            <a:r>
              <a:rPr lang="bn-IN" sz="2400" b="1" dirty="0" smtClean="0"/>
              <a:t>ভাশা,শাধারোন্,আস্ তে।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48905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406" y="1373433"/>
            <a:ext cx="4232788" cy="31745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2542" y="218271"/>
            <a:ext cx="50292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বাড়ির কাজ</a:t>
            </a:r>
            <a:endParaRPr lang="en-US" sz="6000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562772"/>
            <a:ext cx="7924800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2060"/>
                </a:solidFill>
              </a:rPr>
              <a:t>২৪ ও ২৫ পৃঃ পড়ে বহুনির্বচনী প্রশ্ন উত্তর সহ প্রস্তুত করবে 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54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3399986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bg1">
                    <a:lumMod val="95000"/>
                  </a:schemeClr>
                </a:solidFill>
              </a:rPr>
              <a:t>ধন্যবাদ সবাইকে </a:t>
            </a:r>
            <a:endParaRPr lang="en-US" sz="6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69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381000"/>
            <a:ext cx="4490332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400" b="1" dirty="0" err="1"/>
              <a:t>শিক্ষক</a:t>
            </a:r>
            <a:r>
              <a:rPr lang="en-US" sz="4400" b="1" dirty="0"/>
              <a:t> </a:t>
            </a:r>
            <a:r>
              <a:rPr lang="en-US" sz="4400" b="1" dirty="0" err="1"/>
              <a:t>পরিচিতি</a:t>
            </a:r>
            <a:r>
              <a:rPr lang="en-US" sz="4400" b="1" dirty="0"/>
              <a:t> </a:t>
            </a:r>
            <a:endParaRPr lang="en-US" sz="4400" dirty="0"/>
          </a:p>
        </p:txBody>
      </p:sp>
      <p:pic>
        <p:nvPicPr>
          <p:cNvPr id="3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2757841" cy="3429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124200" y="2342227"/>
            <a:ext cx="6019800" cy="403187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</a:schemeClr>
                </a:solidFill>
              </a:rPr>
              <a:t>ফারজানা </a:t>
            </a:r>
            <a:r>
              <a:rPr lang="bn-IN" sz="3200" b="1" dirty="0" smtClean="0">
                <a:solidFill>
                  <a:schemeClr val="tx1">
                    <a:lumMod val="95000"/>
                  </a:schemeClr>
                </a:solidFill>
              </a:rPr>
              <a:t>চৌধুরী</a:t>
            </a:r>
          </a:p>
          <a:p>
            <a:pPr algn="ctr"/>
            <a:endParaRPr lang="bn-IN" sz="3200" b="1" dirty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bn-IN" sz="3200" b="1" dirty="0">
                <a:solidFill>
                  <a:schemeClr val="tx1">
                    <a:lumMod val="95000"/>
                  </a:schemeClr>
                </a:solidFill>
              </a:rPr>
              <a:t>সহকারী </a:t>
            </a:r>
            <a:r>
              <a:rPr lang="bn-IN" sz="3200" b="1" dirty="0" smtClean="0">
                <a:solidFill>
                  <a:schemeClr val="tx1">
                    <a:lumMod val="95000"/>
                  </a:schemeClr>
                </a:solidFill>
              </a:rPr>
              <a:t>শিক্ষক</a:t>
            </a:r>
          </a:p>
          <a:p>
            <a:pPr algn="ctr"/>
            <a:endParaRPr lang="bn-IN" sz="3200" b="1" dirty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bn-IN" sz="3200" b="1" dirty="0">
                <a:solidFill>
                  <a:schemeClr val="tx1">
                    <a:lumMod val="95000"/>
                  </a:schemeClr>
                </a:solidFill>
              </a:rPr>
              <a:t>সীতাকুন্ড বালিকা উচ্চ </a:t>
            </a:r>
            <a:r>
              <a:rPr lang="bn-IN" sz="3200" b="1" dirty="0" smtClean="0">
                <a:solidFill>
                  <a:schemeClr val="tx1">
                    <a:lumMod val="95000"/>
                  </a:schemeClr>
                </a:solidFill>
              </a:rPr>
              <a:t>বিদ্যালয়</a:t>
            </a:r>
          </a:p>
          <a:p>
            <a:pPr algn="ctr"/>
            <a:endParaRPr lang="en-US" sz="3200" b="1" dirty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</a:rPr>
              <a:t>সীতাকুণ্ড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</a:rPr>
              <a:t> , </a:t>
            </a: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</a:rPr>
              <a:t>চট্টগ্রাম</a:t>
            </a:r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</a:rPr>
              <a:t>।</a:t>
            </a:r>
            <a:endParaRPr lang="bn-IN" sz="32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endParaRPr lang="en-US" sz="32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40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77279"/>
            <a:ext cx="53340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 </a:t>
            </a:r>
            <a:r>
              <a:rPr lang="bn-IN" sz="4400" b="1" dirty="0"/>
              <a:t>পাঠ পরিচিতি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81" y="1916161"/>
            <a:ext cx="3158037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810000" y="2743199"/>
            <a:ext cx="4953000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3600" b="1" dirty="0"/>
              <a:t>বিষয়ঃ বাংলা ভাষার </a:t>
            </a:r>
            <a:r>
              <a:rPr lang="bn-IN" sz="3600" b="1" dirty="0" smtClean="0"/>
              <a:t>ব্যাকরণ ও </a:t>
            </a:r>
            <a:r>
              <a:rPr lang="bn-IN" sz="3600" b="1" dirty="0"/>
              <a:t>নির্মিতি</a:t>
            </a:r>
          </a:p>
          <a:p>
            <a:r>
              <a:rPr lang="bn-IN" sz="3600" b="1" dirty="0"/>
              <a:t>শ্রেণিঃ </a:t>
            </a:r>
            <a:r>
              <a:rPr lang="bn-IN" sz="3600" b="1" dirty="0" smtClean="0"/>
              <a:t> নবম </a:t>
            </a:r>
            <a:endParaRPr lang="bn-IN" sz="3600" b="1" dirty="0"/>
          </a:p>
          <a:p>
            <a:r>
              <a:rPr lang="bn-IN" sz="3600" b="1" dirty="0" smtClean="0"/>
              <a:t>পরিচ্ছেদঃ ৮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9019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90" y="1676400"/>
            <a:ext cx="4495800" cy="31180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28600" y="533401"/>
            <a:ext cx="8229599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/>
              <a:t>ছবিতে</a:t>
            </a:r>
            <a:r>
              <a:rPr lang="en-US" sz="3600" b="1" dirty="0"/>
              <a:t>  </a:t>
            </a:r>
            <a:r>
              <a:rPr lang="en-US" sz="3600" b="1" dirty="0" err="1"/>
              <a:t>কি</a:t>
            </a:r>
            <a:r>
              <a:rPr lang="en-US" sz="3600" b="1" dirty="0"/>
              <a:t> </a:t>
            </a:r>
            <a:r>
              <a:rPr lang="en-US" sz="3600" b="1" dirty="0" err="1"/>
              <a:t>দেখতে</a:t>
            </a:r>
            <a:r>
              <a:rPr lang="en-US" sz="3600" b="1" dirty="0"/>
              <a:t> </a:t>
            </a:r>
            <a:r>
              <a:rPr lang="en-US" sz="3600" b="1" dirty="0" err="1"/>
              <a:t>পাচ্ছ</a:t>
            </a:r>
            <a:r>
              <a:rPr lang="en-US" sz="3600" b="1" dirty="0"/>
              <a:t> </a:t>
            </a:r>
            <a:r>
              <a:rPr lang="en-US" sz="3600" b="1" dirty="0" err="1"/>
              <a:t>তোমরা</a:t>
            </a:r>
            <a:r>
              <a:rPr lang="en-US" sz="3600" b="1" dirty="0"/>
              <a:t> </a:t>
            </a:r>
            <a:r>
              <a:rPr lang="bn-IN" sz="4400" b="1" dirty="0" smtClean="0"/>
              <a:t>?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4599" y="5429517"/>
            <a:ext cx="3657600" cy="1046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/>
              <a:t>ব্যঞ্জনবর্ণ</a:t>
            </a:r>
            <a:endParaRPr lang="en-US" sz="4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7065" y="762000"/>
            <a:ext cx="46482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/>
              <a:t>আজকের পাঠ 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1752600" y="2286000"/>
            <a:ext cx="560121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err="1"/>
              <a:t>ব্যঞ্জনধ্বনির</a:t>
            </a:r>
            <a:r>
              <a:rPr lang="en-US" sz="4400" b="1" dirty="0"/>
              <a:t> </a:t>
            </a:r>
            <a:r>
              <a:rPr lang="en-US" sz="4400" b="1" dirty="0" err="1"/>
              <a:t>উচ্চারণ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14829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4343400" cy="1112838"/>
          </a:xfrm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err="1" smtClean="0"/>
              <a:t>শিখনফল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b="1" u="sng" dirty="0" err="1" smtClean="0"/>
              <a:t>এই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পাঠ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শেষে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শিক্ষার্থী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যা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জানবে</a:t>
            </a:r>
            <a:r>
              <a:rPr lang="en-US" b="1" u="sng" dirty="0" smtClean="0"/>
              <a:t> -------</a:t>
            </a:r>
          </a:p>
          <a:p>
            <a:pPr marL="0" indent="0">
              <a:buNone/>
            </a:pPr>
            <a:endParaRPr lang="bn-IN" b="1" dirty="0"/>
          </a:p>
          <a:p>
            <a:pPr>
              <a:buFont typeface="Wingdings" pitchFamily="2" charset="2"/>
              <a:buChar char="Ø"/>
            </a:pPr>
            <a:r>
              <a:rPr lang="en-US" b="1" dirty="0" err="1" smtClean="0"/>
              <a:t>ব্যঞ্জনধ্বনির</a:t>
            </a:r>
            <a:r>
              <a:rPr lang="en-US" b="1" dirty="0" smtClean="0"/>
              <a:t> </a:t>
            </a:r>
            <a:r>
              <a:rPr lang="en-US" b="1" dirty="0" err="1" smtClean="0"/>
              <a:t>উচ্চারণ</a:t>
            </a:r>
            <a:r>
              <a:rPr lang="en-US" b="1" dirty="0" smtClean="0"/>
              <a:t> </a:t>
            </a:r>
            <a:r>
              <a:rPr lang="en-US" b="1" dirty="0" err="1" smtClean="0"/>
              <a:t>কি</a:t>
            </a:r>
            <a:r>
              <a:rPr lang="en-US" b="1" dirty="0" smtClean="0"/>
              <a:t> </a:t>
            </a:r>
            <a:r>
              <a:rPr lang="en-US" b="1" dirty="0" err="1" smtClean="0"/>
              <a:t>তা</a:t>
            </a:r>
            <a:r>
              <a:rPr lang="en-US" b="1" dirty="0" smtClean="0"/>
              <a:t> </a:t>
            </a:r>
            <a:r>
              <a:rPr lang="en-US" b="1" dirty="0" err="1" smtClean="0"/>
              <a:t>জানবে</a:t>
            </a:r>
            <a:r>
              <a:rPr lang="en-US" b="1" dirty="0" smtClean="0"/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b="1" dirty="0" err="1" smtClean="0"/>
              <a:t>ব্যঞ্জনধ্বনির</a:t>
            </a:r>
            <a:r>
              <a:rPr lang="en-US" b="1" dirty="0" smtClean="0"/>
              <a:t> </a:t>
            </a:r>
            <a:r>
              <a:rPr lang="en-US" b="1" dirty="0" err="1" smtClean="0"/>
              <a:t>উচ্চারণের</a:t>
            </a:r>
            <a:r>
              <a:rPr lang="en-US" b="1" dirty="0" smtClean="0"/>
              <a:t> </a:t>
            </a:r>
            <a:r>
              <a:rPr lang="en-US" b="1" dirty="0" err="1" smtClean="0"/>
              <a:t>নিয়ম</a:t>
            </a:r>
            <a:r>
              <a:rPr lang="en-US" b="1" dirty="0" smtClean="0"/>
              <a:t> </a:t>
            </a:r>
            <a:r>
              <a:rPr lang="en-US" b="1" dirty="0" err="1" smtClean="0"/>
              <a:t>ব্যাখ্যা</a:t>
            </a:r>
            <a:r>
              <a:rPr lang="en-US" b="1" dirty="0" smtClean="0"/>
              <a:t> </a:t>
            </a:r>
            <a:r>
              <a:rPr lang="en-US" b="1" dirty="0" err="1" smtClean="0"/>
              <a:t>করতে</a:t>
            </a:r>
            <a:r>
              <a:rPr lang="en-US" b="1" dirty="0" smtClean="0"/>
              <a:t> </a:t>
            </a:r>
            <a:r>
              <a:rPr lang="en-US" b="1" dirty="0" err="1" smtClean="0"/>
              <a:t>পারবে</a:t>
            </a:r>
            <a:r>
              <a:rPr lang="en-US" b="1" dirty="0" smtClean="0"/>
              <a:t> ।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08274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81000"/>
            <a:ext cx="5715000" cy="1012825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4400" b="1" dirty="0" err="1" smtClean="0"/>
              <a:t>ব্যঞ্জনধ্বনির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উচ্চারণ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8153400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ব্যঞ্জনবর্ণগুলো সাধারণত নিজ নিজ ধ্বনি অনুযায়ী উচ্চারিত হয় । যেমনঃ কলা ,খর বল ইত্যাদি। এখানে শব্দের আদিতে যে বর্ণগুলি আছে তাদের উচ্চারণ যথাক্রমে [ক],[খ], [ব] ।</a:t>
            </a:r>
          </a:p>
          <a:p>
            <a:endParaRPr lang="bn-IN" sz="2800" b="1" dirty="0" smtClean="0"/>
          </a:p>
          <a:p>
            <a:r>
              <a:rPr lang="bn-IN" sz="2800" b="1" dirty="0" smtClean="0"/>
              <a:t>তবে কয়েকটি ব্যঞ্জনবর্ণের উচ্চারণ নিজ নিজ ধ্বনি থেকে আলাদা। এ ধরণের কয়েকটি ব্যঞ্জনবর্ণ নিয়ে আলোচনা করা হলো ।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928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5791200" cy="76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IN" b="1" dirty="0" smtClean="0"/>
              <a:t>ঞ ও ণ বর্ণের উচ্চারণ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295400"/>
            <a:ext cx="2209800" cy="63976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 smtClean="0"/>
              <a:t>ঞ - </a:t>
            </a:r>
            <a:r>
              <a:rPr lang="en-US" dirty="0" err="1" smtClean="0"/>
              <a:t>বর্ণ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362200"/>
            <a:ext cx="4419600" cy="3230563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bn-IN" dirty="0" smtClean="0"/>
              <a:t> </a:t>
            </a:r>
            <a:r>
              <a:rPr lang="en-US" b="1" dirty="0" smtClean="0"/>
              <a:t>ঞ – ব</a:t>
            </a:r>
            <a:r>
              <a:rPr lang="bn-IN" b="1" dirty="0" smtClean="0"/>
              <a:t>র্ণের নিজস্ব কোনো ধ্বনি নেই ।স্বতন্ত্র ব্যবহারে [অঁ]</a:t>
            </a:r>
          </a:p>
          <a:p>
            <a:pPr marL="0" indent="0">
              <a:buNone/>
            </a:pPr>
            <a:r>
              <a:rPr lang="bn-IN" b="1" dirty="0" smtClean="0"/>
              <a:t>মতো  আর সংযুক্ত ব্যঞ্জনে [ন্]</a:t>
            </a:r>
          </a:p>
          <a:p>
            <a:pPr marL="0" indent="0">
              <a:buNone/>
            </a:pPr>
            <a:r>
              <a:rPr lang="bn-IN" b="1" dirty="0" smtClean="0"/>
              <a:t>এর মতো উচ্চারিত হয়। যেমনঃমিয়া [মিঁয়া ], চঞ্চল [চন্চল্],গঞ্জ [গন্ জো ]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7400" y="1371600"/>
            <a:ext cx="2209800" cy="6096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dirty="0" smtClean="0"/>
              <a:t> ণ- বর্ণ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362200"/>
            <a:ext cx="3505200" cy="32004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endParaRPr lang="bn-IN" dirty="0" smtClean="0"/>
          </a:p>
          <a:p>
            <a:pPr marL="0" indent="0">
              <a:buNone/>
            </a:pPr>
            <a:r>
              <a:rPr lang="bn-IN" b="1" dirty="0" smtClean="0"/>
              <a:t>ণ </a:t>
            </a:r>
            <a:r>
              <a:rPr lang="bn-IN" dirty="0" smtClean="0"/>
              <a:t>-</a:t>
            </a:r>
            <a:r>
              <a:rPr lang="bn-IN" b="1" dirty="0" smtClean="0"/>
              <a:t>বর্ণের উচ্চারণ [ন্ </a:t>
            </a:r>
            <a:r>
              <a:rPr lang="bn-IN" b="1" dirty="0" smtClean="0"/>
              <a:t>]ঃ</a:t>
            </a:r>
            <a:endParaRPr lang="bn-IN" b="1" dirty="0" smtClean="0"/>
          </a:p>
          <a:p>
            <a:pPr marL="0" indent="0">
              <a:buNone/>
            </a:pPr>
            <a:r>
              <a:rPr lang="bn-IN" b="1" dirty="0" smtClean="0"/>
              <a:t>যেমনঃকণা [কনা],বাণী [বানী], হরিণ [হোরিন্]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558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5486400" cy="9906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bn-IN" b="1" dirty="0" smtClean="0"/>
              <a:t>ব - বর্ণের উচ্চারণ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bn-IN" b="1" dirty="0" smtClean="0"/>
              <a:t>ব-বর্ণের  সাধারণ উচ্চারণ [ব ] ।তবে ফলা হিসেবে উচ্চারণে স্বাতন্ত্র্য আছে ।</a:t>
            </a:r>
          </a:p>
          <a:p>
            <a:pPr marL="0" indent="0">
              <a:buNone/>
            </a:pPr>
            <a:r>
              <a:rPr lang="bn-IN" b="1" dirty="0" smtClean="0"/>
              <a:t>শব্দের আদিতে ব- ফলার উচ্চারণ হয় না ।</a:t>
            </a:r>
          </a:p>
          <a:p>
            <a:pPr marL="0" indent="0">
              <a:buNone/>
            </a:pPr>
            <a:r>
              <a:rPr lang="bn-IN" b="1" dirty="0" smtClean="0"/>
              <a:t>যেমনঃ ত্বক [তক্ ] ,শ্বশুর [শোশুর ],স্বাধীন [শাধিন্ ]।</a:t>
            </a:r>
          </a:p>
          <a:p>
            <a:pPr marL="0" indent="0">
              <a:buNone/>
            </a:pPr>
            <a:r>
              <a:rPr lang="bn-IN" b="1" dirty="0" smtClean="0"/>
              <a:t>শব্দের মধ্যে বা শেষে ব- ফলা যুক্ত হলে সেই ব্যঞ্জনের উচ্চারণ দ্বিত্ব হয় ।</a:t>
            </a:r>
          </a:p>
          <a:p>
            <a:pPr marL="0" indent="0">
              <a:buNone/>
            </a:pPr>
            <a:r>
              <a:rPr lang="bn-IN" b="1" dirty="0" smtClean="0"/>
              <a:t>যেমনঃঅশ্ব [অশ্শো ],বিশ্বাস [বিশ্শাশ্ 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737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364</TotalTime>
  <Words>708</Words>
  <Application>Microsoft Office PowerPoint</Application>
  <PresentationFormat>On-screen Show (4:3)</PresentationFormat>
  <Paragraphs>80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শিখনফল</vt:lpstr>
      <vt:lpstr>ব্যঞ্জনধ্বনির উচ্চারণ</vt:lpstr>
      <vt:lpstr>ঞ ও ণ বর্ণের উচ্চারণ</vt:lpstr>
      <vt:lpstr>ব - বর্ণের উচ্চারণ</vt:lpstr>
      <vt:lpstr>ম-বর্ণের উচ্চারণ</vt:lpstr>
      <vt:lpstr>য - বর্ণের উচ্চারণ</vt:lpstr>
      <vt:lpstr>র- বর্ণের উচ্চারণ [র] </vt:lpstr>
      <vt:lpstr>শ, ষ,স এর উচ্চারণ</vt:lpstr>
      <vt:lpstr>মুল্যায়ন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ব্যঞ্জনধ্বনির উচ্চারণ</dc:title>
  <dc:creator>ismail - [2010]</dc:creator>
  <cp:lastModifiedBy>ismail - [2010]</cp:lastModifiedBy>
  <cp:revision>37</cp:revision>
  <dcterms:created xsi:type="dcterms:W3CDTF">2021-08-29T15:46:02Z</dcterms:created>
  <dcterms:modified xsi:type="dcterms:W3CDTF">2021-09-08T10:43:51Z</dcterms:modified>
</cp:coreProperties>
</file>