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6" r:id="rId6"/>
    <p:sldId id="267" r:id="rId7"/>
    <p:sldId id="268" r:id="rId8"/>
    <p:sldId id="269" r:id="rId9"/>
    <p:sldId id="261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9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1C5BD-4710-4FBC-BB60-403AF709322C}" type="datetimeFigureOut">
              <a:rPr lang="en-GB" smtClean="0"/>
              <a:t>10/08/2021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64395-2214-49BB-983C-964E660AD79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95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77157-D108-4B45-B7F5-86FBFC421D9D}" type="datetime1">
              <a:rPr lang="en-US" smtClean="0"/>
              <a:t>8/10/2021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6BED3-E52E-44AD-A0BC-C3C502975410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385B-62C9-4D89-B829-BF2E4A8C4221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4EA70-EEAF-466B-94FB-1D814CB3D14E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5101-DC0F-46C1-9BC0-89CF696974B0}" type="datetime1">
              <a:rPr lang="en-US" smtClean="0"/>
              <a:t>8/10/2021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CEC6-07C4-44B9-AD26-DAFB570AFD1E}" type="datetime1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5B8ED-05A1-43F4-A0AA-5DDC0D225BF5}" type="datetime1">
              <a:rPr lang="en-US" smtClean="0"/>
              <a:t>8/10/2021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52F2E-83E9-402A-9F7F-EFC0E6659989}" type="datetime1">
              <a:rPr lang="en-US" smtClean="0"/>
              <a:t>8/10/2021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FE0E7-9F3B-43E8-94BD-199C6613CD54}" type="datetime1">
              <a:rPr lang="en-US" smtClean="0"/>
              <a:t>8/10/2021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246D8-4133-4A59-9137-77587BCC9370}" type="datetime1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DBC01-0820-44B1-A93A-2F9E62C1E4E4}" type="datetime1">
              <a:rPr lang="en-US" smtClean="0"/>
              <a:t>8/10/2021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43C4E6-982F-4E53-9209-1F5811641976}" type="datetime1">
              <a:rPr lang="en-US" smtClean="0"/>
              <a:t>8/10/2021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371601"/>
            <a:ext cx="7851648" cy="1680434"/>
          </a:xfrm>
        </p:spPr>
        <p:txBody>
          <a:bodyPr>
            <a:noAutofit/>
          </a:bodyPr>
          <a:lstStyle/>
          <a:p>
            <a:r>
              <a:rPr lang="en-GB" sz="17000" dirty="0" err="1" smtClean="0"/>
              <a:t>স্বাগতম</a:t>
            </a:r>
            <a:endParaRPr lang="en-GB" sz="1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7854696" cy="14859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GB" sz="36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পঞ্চম</a:t>
            </a:r>
            <a:r>
              <a:rPr lang="en-GB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6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অধ্যায়</a:t>
            </a:r>
            <a:endParaRPr lang="en-GB" sz="3600" b="1" dirty="0" smtClean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GB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2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ব্যবসায়ের</a:t>
            </a:r>
            <a:r>
              <a:rPr lang="en-GB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আইনগত</a:t>
            </a:r>
            <a:r>
              <a:rPr lang="en-GB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24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দিক</a:t>
            </a:r>
            <a:r>
              <a:rPr lang="en-GB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en-GB" sz="3600" b="1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GB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3600" b="1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৫.২</a:t>
            </a:r>
            <a:endParaRPr lang="en-GB" sz="3600" b="1" dirty="0">
              <a:solidFill>
                <a:schemeClr val="accent3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960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7200" b="1" dirty="0" err="1" smtClean="0"/>
              <a:t>পরিচিতি</a:t>
            </a:r>
            <a:endParaRPr lang="en-GB" sz="7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শিক্ষক</a:t>
            </a:r>
            <a:r>
              <a:rPr lang="en-GB" dirty="0" smtClean="0"/>
              <a:t> </a:t>
            </a:r>
            <a:r>
              <a:rPr lang="en-GB" dirty="0" err="1" smtClean="0"/>
              <a:t>পরিচিতি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GB" dirty="0" err="1" smtClean="0"/>
              <a:t>পাঠ</a:t>
            </a:r>
            <a:r>
              <a:rPr lang="en-GB" dirty="0" smtClean="0"/>
              <a:t> </a:t>
            </a:r>
            <a:r>
              <a:rPr lang="en-GB" dirty="0" err="1" smtClean="0"/>
              <a:t>পরিচিতি</a:t>
            </a:r>
            <a:endParaRPr lang="en-GB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85950"/>
            <a:ext cx="4040188" cy="2914650"/>
          </a:xfrm>
        </p:spPr>
      </p:pic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endParaRPr lang="en-GB" dirty="0" smtClean="0"/>
          </a:p>
          <a:p>
            <a:pPr marL="0" indent="0">
              <a:lnSpc>
                <a:spcPct val="150000"/>
              </a:lnSpc>
              <a:buNone/>
            </a:pPr>
            <a:endParaRPr lang="en-GB" dirty="0"/>
          </a:p>
          <a:p>
            <a:pPr marL="0" indent="0">
              <a:lnSpc>
                <a:spcPct val="150000"/>
              </a:lnSpc>
              <a:buNone/>
            </a:pPr>
            <a:endParaRPr lang="en-GB" dirty="0" smtClean="0"/>
          </a:p>
          <a:p>
            <a:pPr marL="0" indent="0">
              <a:lnSpc>
                <a:spcPct val="150000"/>
              </a:lnSpc>
              <a:buNone/>
            </a:pPr>
            <a:endParaRPr lang="en-GB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 smtClean="0"/>
              <a:t>বিষয়</a:t>
            </a:r>
            <a:r>
              <a:rPr lang="en-GB" dirty="0" smtClean="0"/>
              <a:t>: </a:t>
            </a:r>
            <a:r>
              <a:rPr lang="en-GB" dirty="0" err="1" smtClean="0"/>
              <a:t>ট্রেডমার্ক</a:t>
            </a:r>
            <a:r>
              <a:rPr lang="en-GB" dirty="0" smtClean="0"/>
              <a:t>, </a:t>
            </a:r>
            <a:r>
              <a:rPr lang="en-GB" dirty="0" err="1" smtClean="0"/>
              <a:t>বিএসটিআই</a:t>
            </a:r>
            <a:r>
              <a:rPr lang="en-GB" dirty="0" smtClean="0"/>
              <a:t>, </a:t>
            </a:r>
            <a:r>
              <a:rPr lang="en-GB" dirty="0" err="1" smtClean="0"/>
              <a:t>বিমা</a:t>
            </a:r>
            <a:endParaRPr lang="en-GB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 smtClean="0"/>
              <a:t>অধ্যায়</a:t>
            </a:r>
            <a:r>
              <a:rPr lang="en-GB" dirty="0" smtClean="0"/>
              <a:t>: </a:t>
            </a:r>
            <a:r>
              <a:rPr lang="en-GB" dirty="0" err="1" smtClean="0"/>
              <a:t>পঞ্চম</a:t>
            </a:r>
            <a:endParaRPr lang="en-GB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 smtClean="0"/>
              <a:t>পাঠ্য</a:t>
            </a:r>
            <a:r>
              <a:rPr lang="en-GB" dirty="0" smtClean="0"/>
              <a:t> </a:t>
            </a:r>
            <a:r>
              <a:rPr lang="en-GB" dirty="0" err="1" smtClean="0"/>
              <a:t>ক্রম</a:t>
            </a:r>
            <a:r>
              <a:rPr lang="en-GB" dirty="0" smtClean="0"/>
              <a:t>: </a:t>
            </a:r>
            <a:r>
              <a:rPr lang="en-GB" dirty="0" smtClean="0"/>
              <a:t>৫.২</a:t>
            </a:r>
            <a:endParaRPr lang="en-GB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GB" dirty="0" err="1" smtClean="0"/>
              <a:t>সময়</a:t>
            </a:r>
            <a:r>
              <a:rPr lang="en-GB" dirty="0" smtClean="0"/>
              <a:t>: ৩০ </a:t>
            </a:r>
            <a:r>
              <a:rPr lang="en-GB" dirty="0" err="1" smtClean="0"/>
              <a:t>মিনিট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965" y="1901148"/>
            <a:ext cx="1600200" cy="1519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481776" y="4947292"/>
            <a:ext cx="1662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hakimbksp@gmail.com</a:t>
            </a:r>
            <a:endParaRPr lang="en-GB" sz="11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916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7200" b="1" dirty="0" err="1" smtClean="0"/>
              <a:t>শিখনফল</a:t>
            </a:r>
            <a:endParaRPr lang="en-GB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dirty="0" err="1" smtClean="0"/>
              <a:t>ট্রেড</a:t>
            </a:r>
            <a:r>
              <a:rPr lang="en-GB" dirty="0" smtClean="0"/>
              <a:t> </a:t>
            </a:r>
            <a:r>
              <a:rPr lang="en-GB" dirty="0" err="1" smtClean="0"/>
              <a:t>মার্কের</a:t>
            </a:r>
            <a:r>
              <a:rPr lang="en-GB" dirty="0" smtClean="0"/>
              <a:t> </a:t>
            </a:r>
            <a:r>
              <a:rPr lang="en-GB" dirty="0" err="1" smtClean="0"/>
              <a:t>ধারণা</a:t>
            </a:r>
            <a:r>
              <a:rPr lang="en-GB" dirty="0" smtClean="0"/>
              <a:t> ও </a:t>
            </a:r>
            <a:r>
              <a:rPr lang="en-GB" dirty="0" err="1" smtClean="0"/>
              <a:t>ধরন</a:t>
            </a:r>
            <a:r>
              <a:rPr lang="en-GB" dirty="0" smtClean="0"/>
              <a:t> </a:t>
            </a:r>
            <a:r>
              <a:rPr lang="en-GB" dirty="0" err="1" smtClean="0"/>
              <a:t>ব্যাখ্যা</a:t>
            </a:r>
            <a:r>
              <a:rPr lang="en-GB" dirty="0" smtClean="0"/>
              <a:t> </a:t>
            </a:r>
            <a:r>
              <a:rPr lang="en-GB" dirty="0" err="1" smtClean="0"/>
              <a:t>করতে</a:t>
            </a:r>
            <a:r>
              <a:rPr lang="en-GB" dirty="0" smtClean="0"/>
              <a:t> </a:t>
            </a:r>
            <a:r>
              <a:rPr lang="en-GB" dirty="0" err="1" smtClean="0"/>
              <a:t>পারবে</a:t>
            </a:r>
            <a:r>
              <a:rPr lang="en-GB" dirty="0" smtClean="0"/>
              <a:t>।</a:t>
            </a:r>
          </a:p>
          <a:p>
            <a:pPr>
              <a:lnSpc>
                <a:spcPct val="150000"/>
              </a:lnSpc>
            </a:pPr>
            <a:r>
              <a:rPr lang="en-GB" dirty="0" err="1" smtClean="0"/>
              <a:t>কপিরাইটের</a:t>
            </a:r>
            <a:r>
              <a:rPr lang="en-GB" dirty="0" smtClean="0"/>
              <a:t> </a:t>
            </a:r>
            <a:r>
              <a:rPr lang="en-GB" dirty="0" err="1" smtClean="0"/>
              <a:t>ধারণা</a:t>
            </a:r>
            <a:r>
              <a:rPr lang="en-GB" dirty="0" smtClean="0"/>
              <a:t> ও </a:t>
            </a:r>
            <a:r>
              <a:rPr lang="en-GB" dirty="0" err="1" smtClean="0"/>
              <a:t>নিবন্ধন</a:t>
            </a:r>
            <a:r>
              <a:rPr lang="en-GB" dirty="0" smtClean="0"/>
              <a:t> </a:t>
            </a:r>
            <a:r>
              <a:rPr lang="en-GB" dirty="0" err="1" smtClean="0"/>
              <a:t>প্রক্রিয়া</a:t>
            </a:r>
            <a:r>
              <a:rPr lang="en-GB" dirty="0" smtClean="0"/>
              <a:t> </a:t>
            </a:r>
            <a:r>
              <a:rPr lang="en-GB" dirty="0" err="1" smtClean="0"/>
              <a:t>ব্যাখ্যা</a:t>
            </a:r>
            <a:r>
              <a:rPr lang="en-GB" dirty="0" smtClean="0"/>
              <a:t> </a:t>
            </a:r>
            <a:r>
              <a:rPr lang="en-GB" dirty="0" err="1" smtClean="0"/>
              <a:t>কর</a:t>
            </a:r>
            <a:r>
              <a:rPr lang="en-GB" dirty="0" smtClean="0"/>
              <a:t>।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BSTI </a:t>
            </a:r>
            <a:r>
              <a:rPr lang="en-GB" dirty="0" err="1" smtClean="0"/>
              <a:t>সম্পর্কে</a:t>
            </a:r>
            <a:r>
              <a:rPr lang="en-GB" dirty="0" smtClean="0"/>
              <a:t> </a:t>
            </a:r>
            <a:r>
              <a:rPr lang="en-GB" dirty="0" err="1" smtClean="0"/>
              <a:t>ব্যাখ্যা</a:t>
            </a:r>
            <a:r>
              <a:rPr lang="en-GB" dirty="0" smtClean="0"/>
              <a:t> </a:t>
            </a:r>
            <a:r>
              <a:rPr lang="en-GB" dirty="0" err="1" smtClean="0"/>
              <a:t>করতে</a:t>
            </a:r>
            <a:r>
              <a:rPr lang="en-GB" dirty="0" smtClean="0"/>
              <a:t> </a:t>
            </a:r>
            <a:r>
              <a:rPr lang="en-GB" dirty="0" err="1" smtClean="0"/>
              <a:t>পারবে</a:t>
            </a:r>
            <a:r>
              <a:rPr lang="en-GB" dirty="0" smtClean="0"/>
              <a:t>।</a:t>
            </a:r>
          </a:p>
          <a:p>
            <a:pPr>
              <a:lnSpc>
                <a:spcPct val="150000"/>
              </a:lnSpc>
            </a:pPr>
            <a:r>
              <a:rPr lang="en-GB" dirty="0" err="1" smtClean="0"/>
              <a:t>বিমার</a:t>
            </a:r>
            <a:r>
              <a:rPr lang="en-GB" dirty="0" smtClean="0"/>
              <a:t> </a:t>
            </a:r>
            <a:r>
              <a:rPr lang="en-GB" dirty="0" err="1" smtClean="0"/>
              <a:t>ধারণা</a:t>
            </a:r>
            <a:r>
              <a:rPr lang="en-GB" dirty="0" smtClean="0"/>
              <a:t> ও </a:t>
            </a:r>
            <a:r>
              <a:rPr lang="en-GB" dirty="0" err="1" smtClean="0"/>
              <a:t>প্রয়োজনীয়তা</a:t>
            </a:r>
            <a:r>
              <a:rPr lang="en-GB" dirty="0" smtClean="0"/>
              <a:t> </a:t>
            </a:r>
            <a:r>
              <a:rPr lang="en-GB" dirty="0" err="1" smtClean="0"/>
              <a:t>ব্যাখ্যা</a:t>
            </a:r>
            <a:r>
              <a:rPr lang="en-GB" dirty="0" smtClean="0"/>
              <a:t> </a:t>
            </a:r>
            <a:r>
              <a:rPr lang="en-GB" dirty="0" err="1" smtClean="0"/>
              <a:t>করতে</a:t>
            </a:r>
            <a:r>
              <a:rPr lang="en-GB" dirty="0" smtClean="0"/>
              <a:t> </a:t>
            </a:r>
            <a:r>
              <a:rPr lang="en-GB" dirty="0" err="1" smtClean="0"/>
              <a:t>পারবে</a:t>
            </a:r>
            <a:r>
              <a:rPr lang="en-GB" dirty="0" smtClean="0"/>
              <a:t>।</a:t>
            </a:r>
            <a:endParaRPr lang="en-GB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481776" y="4947292"/>
            <a:ext cx="1662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hakimbksp@gmail.com</a:t>
            </a:r>
            <a:endParaRPr lang="en-GB" sz="11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©BKSPPS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1989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350"/>
            <a:ext cx="8229600" cy="857250"/>
          </a:xfrm>
        </p:spPr>
        <p:txBody>
          <a:bodyPr>
            <a:noAutofit/>
          </a:bodyPr>
          <a:lstStyle/>
          <a:p>
            <a:r>
              <a:rPr lang="en-GB" sz="3600" b="1" dirty="0" err="1" smtClean="0"/>
              <a:t>ট্রেডমার্ক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বা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পণ্য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প্রতীক</a:t>
            </a:r>
            <a:endParaRPr lang="en-GB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81776" y="4947292"/>
            <a:ext cx="1662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hakimbksp@gmail.com</a:t>
            </a:r>
            <a:endParaRPr lang="en-GB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7750"/>
            <a:ext cx="8229600" cy="36576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err="1" smtClean="0"/>
              <a:t>ব্যবসায়</a:t>
            </a:r>
            <a:r>
              <a:rPr lang="en-GB" dirty="0" smtClean="0"/>
              <a:t> </a:t>
            </a:r>
            <a:r>
              <a:rPr lang="en-GB" dirty="0" err="1" smtClean="0"/>
              <a:t>ক্ষেত্রে</a:t>
            </a:r>
            <a:r>
              <a:rPr lang="en-GB" dirty="0" smtClean="0"/>
              <a:t> </a:t>
            </a:r>
            <a:r>
              <a:rPr lang="en-GB" dirty="0" err="1" smtClean="0"/>
              <a:t>কোনো</a:t>
            </a:r>
            <a:r>
              <a:rPr lang="en-GB" dirty="0" smtClean="0"/>
              <a:t> </a:t>
            </a:r>
            <a:r>
              <a:rPr lang="en-GB" dirty="0" err="1" smtClean="0"/>
              <a:t>পণ্যকে</a:t>
            </a:r>
            <a:r>
              <a:rPr lang="en-GB" dirty="0" smtClean="0"/>
              <a:t> </a:t>
            </a:r>
            <a:r>
              <a:rPr lang="en-GB" dirty="0" err="1" smtClean="0"/>
              <a:t>অন্যের</a:t>
            </a:r>
            <a:r>
              <a:rPr lang="en-GB" dirty="0" smtClean="0"/>
              <a:t> </a:t>
            </a:r>
            <a:r>
              <a:rPr lang="en-GB" dirty="0" err="1" smtClean="0"/>
              <a:t>অনুরূপ</a:t>
            </a:r>
            <a:r>
              <a:rPr lang="en-GB" dirty="0" smtClean="0"/>
              <a:t> </a:t>
            </a:r>
            <a:r>
              <a:rPr lang="en-GB" dirty="0" err="1" smtClean="0"/>
              <a:t>বা</a:t>
            </a:r>
            <a:r>
              <a:rPr lang="en-GB" dirty="0" smtClean="0"/>
              <a:t> </a:t>
            </a:r>
            <a:r>
              <a:rPr lang="en-GB" dirty="0" err="1" smtClean="0"/>
              <a:t>অভিন্ন</a:t>
            </a:r>
            <a:r>
              <a:rPr lang="en-GB" dirty="0" smtClean="0"/>
              <a:t> </a:t>
            </a:r>
            <a:r>
              <a:rPr lang="en-GB" dirty="0" err="1" smtClean="0"/>
              <a:t>পণ্য</a:t>
            </a:r>
            <a:r>
              <a:rPr lang="en-GB" dirty="0" smtClean="0"/>
              <a:t> </a:t>
            </a:r>
            <a:r>
              <a:rPr lang="en-GB" dirty="0" err="1" smtClean="0"/>
              <a:t>হতে</a:t>
            </a:r>
            <a:r>
              <a:rPr lang="en-GB" dirty="0" smtClean="0"/>
              <a:t> </a:t>
            </a:r>
            <a:r>
              <a:rPr lang="en-GB" dirty="0" err="1" smtClean="0"/>
              <a:t>স্বতন্ত্র</a:t>
            </a:r>
            <a:r>
              <a:rPr lang="en-GB" dirty="0" smtClean="0"/>
              <a:t> </a:t>
            </a:r>
            <a:r>
              <a:rPr lang="en-GB" dirty="0" err="1" smtClean="0"/>
              <a:t>করার</a:t>
            </a:r>
            <a:r>
              <a:rPr lang="en-GB" dirty="0"/>
              <a:t> </a:t>
            </a:r>
            <a:r>
              <a:rPr lang="en-GB" dirty="0" err="1" smtClean="0"/>
              <a:t>লক্ষ্যে</a:t>
            </a:r>
            <a:r>
              <a:rPr lang="en-GB" dirty="0" smtClean="0"/>
              <a:t> </a:t>
            </a:r>
            <a:r>
              <a:rPr lang="en-GB" dirty="0" err="1" smtClean="0"/>
              <a:t>ব্যবহৃত</a:t>
            </a:r>
            <a:r>
              <a:rPr lang="en-GB" dirty="0" smtClean="0"/>
              <a:t> </a:t>
            </a:r>
            <a:r>
              <a:rPr lang="en-GB" dirty="0" err="1" smtClean="0"/>
              <a:t>প্রতীককে</a:t>
            </a:r>
            <a:r>
              <a:rPr lang="en-GB" dirty="0" smtClean="0"/>
              <a:t> </a:t>
            </a:r>
            <a:r>
              <a:rPr lang="en-GB" dirty="0" err="1" smtClean="0"/>
              <a:t>ট্রেডমার্ক</a:t>
            </a:r>
            <a:r>
              <a:rPr lang="en-GB" dirty="0" smtClean="0"/>
              <a:t> </a:t>
            </a:r>
            <a:r>
              <a:rPr lang="en-GB" dirty="0" err="1" smtClean="0"/>
              <a:t>বলে</a:t>
            </a:r>
            <a:r>
              <a:rPr lang="en-GB" dirty="0" smtClean="0"/>
              <a:t>। </a:t>
            </a:r>
            <a:r>
              <a:rPr lang="en-GB" dirty="0" err="1" smtClean="0"/>
              <a:t>একই</a:t>
            </a:r>
            <a:r>
              <a:rPr lang="en-GB" dirty="0" smtClean="0"/>
              <a:t> </a:t>
            </a:r>
            <a:r>
              <a:rPr lang="en-GB" dirty="0" err="1" smtClean="0"/>
              <a:t>উদ্দেশ্যে</a:t>
            </a:r>
            <a:r>
              <a:rPr lang="en-GB" dirty="0" smtClean="0"/>
              <a:t> </a:t>
            </a:r>
            <a:r>
              <a:rPr lang="en-GB" dirty="0" err="1" smtClean="0"/>
              <a:t>সেবার</a:t>
            </a:r>
            <a:r>
              <a:rPr lang="en-GB" dirty="0" smtClean="0"/>
              <a:t> </a:t>
            </a:r>
            <a:r>
              <a:rPr lang="en-GB" dirty="0" err="1" smtClean="0"/>
              <a:t>ক্ষেত্রে</a:t>
            </a:r>
            <a:r>
              <a:rPr lang="en-GB" dirty="0" smtClean="0"/>
              <a:t> </a:t>
            </a:r>
            <a:r>
              <a:rPr lang="en-GB" dirty="0" err="1" smtClean="0"/>
              <a:t>ব্যবহৃত</a:t>
            </a:r>
            <a:r>
              <a:rPr lang="en-GB" dirty="0" smtClean="0"/>
              <a:t> </a:t>
            </a:r>
            <a:r>
              <a:rPr lang="en-GB" dirty="0" err="1" smtClean="0"/>
              <a:t>প্রতীককে</a:t>
            </a:r>
            <a:r>
              <a:rPr lang="en-GB" dirty="0" smtClean="0"/>
              <a:t> </a:t>
            </a:r>
            <a:r>
              <a:rPr lang="en-GB" dirty="0" err="1" smtClean="0"/>
              <a:t>সার্ভিস</a:t>
            </a:r>
            <a:r>
              <a:rPr lang="en-GB" dirty="0" smtClean="0"/>
              <a:t> </a:t>
            </a:r>
            <a:r>
              <a:rPr lang="en-GB" dirty="0" err="1" smtClean="0"/>
              <a:t>মার্ক</a:t>
            </a:r>
            <a:r>
              <a:rPr lang="en-GB" dirty="0" smtClean="0"/>
              <a:t> </a:t>
            </a:r>
            <a:r>
              <a:rPr lang="en-GB" dirty="0" err="1" smtClean="0"/>
              <a:t>বলে</a:t>
            </a:r>
            <a:r>
              <a:rPr lang="en-GB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মোড়ক</a:t>
            </a:r>
            <a:r>
              <a:rPr lang="en-GB" dirty="0" smtClean="0"/>
              <a:t> </a:t>
            </a:r>
            <a:r>
              <a:rPr lang="en-GB" dirty="0" err="1" smtClean="0"/>
              <a:t>প্রতীকের</a:t>
            </a:r>
            <a:r>
              <a:rPr lang="en-GB" dirty="0" smtClean="0"/>
              <a:t> </a:t>
            </a:r>
            <a:r>
              <a:rPr lang="en-GB" dirty="0" err="1" smtClean="0"/>
              <a:t>মধ্যে</a:t>
            </a:r>
            <a:r>
              <a:rPr lang="en-GB" dirty="0" smtClean="0"/>
              <a:t> </a:t>
            </a:r>
            <a:r>
              <a:rPr lang="en-GB" dirty="0" err="1" smtClean="0"/>
              <a:t>অন্তর্ভুক্ত</a:t>
            </a:r>
            <a:r>
              <a:rPr lang="en-GB" dirty="0" smtClean="0"/>
              <a:t> </a:t>
            </a:r>
            <a:r>
              <a:rPr lang="en-GB" dirty="0" err="1" smtClean="0"/>
              <a:t>নয়</a:t>
            </a:r>
            <a:r>
              <a:rPr lang="en-GB" dirty="0" smtClean="0"/>
              <a:t>।</a:t>
            </a:r>
          </a:p>
          <a:p>
            <a:pPr marL="0" indent="0">
              <a:lnSpc>
                <a:spcPct val="120000"/>
              </a:lnSpc>
              <a:buNone/>
            </a:pPr>
            <a:endParaRPr lang="en-GB" sz="3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3000" b="1" dirty="0" err="1" smtClean="0">
                <a:solidFill>
                  <a:schemeClr val="bg2">
                    <a:lumMod val="25000"/>
                  </a:schemeClr>
                </a:solidFill>
              </a:rPr>
              <a:t>ট্রেডমার্ক</a:t>
            </a:r>
            <a:r>
              <a:rPr lang="en-GB" sz="3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sz="3000" b="1" dirty="0" err="1" smtClean="0">
                <a:solidFill>
                  <a:schemeClr val="bg2">
                    <a:lumMod val="25000"/>
                  </a:schemeClr>
                </a:solidFill>
              </a:rPr>
              <a:t>রেজিস্ট্রেশনের</a:t>
            </a:r>
            <a:r>
              <a:rPr lang="en-GB" sz="3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sz="3000" b="1" dirty="0" err="1" smtClean="0">
                <a:solidFill>
                  <a:schemeClr val="bg2">
                    <a:lumMod val="25000"/>
                  </a:schemeClr>
                </a:solidFill>
              </a:rPr>
              <a:t>প্রয়োজনীয়তা</a:t>
            </a:r>
            <a:endParaRPr lang="en-GB" sz="3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GB" dirty="0" err="1" smtClean="0"/>
              <a:t>কোনো</a:t>
            </a:r>
            <a:r>
              <a:rPr lang="en-GB" dirty="0" smtClean="0"/>
              <a:t> </a:t>
            </a:r>
            <a:r>
              <a:rPr lang="en-GB" dirty="0" err="1" smtClean="0"/>
              <a:t>প্রতীকের</a:t>
            </a:r>
            <a:r>
              <a:rPr lang="en-GB" dirty="0" smtClean="0"/>
              <a:t> </a:t>
            </a:r>
            <a:r>
              <a:rPr lang="en-GB" dirty="0" err="1" smtClean="0"/>
              <a:t>রেজিস্ট্রেশন</a:t>
            </a:r>
            <a:r>
              <a:rPr lang="en-GB" dirty="0" smtClean="0"/>
              <a:t> ঐ </a:t>
            </a:r>
            <a:r>
              <a:rPr lang="en-GB" dirty="0" err="1" smtClean="0"/>
              <a:t>পণ্য</a:t>
            </a:r>
            <a:r>
              <a:rPr lang="en-GB" dirty="0" smtClean="0"/>
              <a:t> </a:t>
            </a:r>
            <a:r>
              <a:rPr lang="en-GB" dirty="0" err="1" smtClean="0"/>
              <a:t>বা</a:t>
            </a:r>
            <a:r>
              <a:rPr lang="en-GB" dirty="0" smtClean="0"/>
              <a:t> </a:t>
            </a:r>
            <a:r>
              <a:rPr lang="en-GB" dirty="0" err="1" smtClean="0"/>
              <a:t>সেবার</a:t>
            </a:r>
            <a:r>
              <a:rPr lang="en-GB" dirty="0" smtClean="0"/>
              <a:t> </a:t>
            </a:r>
            <a:r>
              <a:rPr lang="en-GB" dirty="0" err="1" smtClean="0"/>
              <a:t>ক্ষেত্রে</a:t>
            </a:r>
            <a:r>
              <a:rPr lang="en-GB" dirty="0" smtClean="0"/>
              <a:t> </a:t>
            </a:r>
            <a:r>
              <a:rPr lang="en-GB" dirty="0" err="1" smtClean="0"/>
              <a:t>প্রতীকটি</a:t>
            </a:r>
            <a:r>
              <a:rPr lang="en-GB" dirty="0" smtClean="0"/>
              <a:t> </a:t>
            </a:r>
            <a:r>
              <a:rPr lang="en-GB" dirty="0" err="1" smtClean="0"/>
              <a:t>ব্যবহারের</a:t>
            </a:r>
            <a:r>
              <a:rPr lang="en-GB" dirty="0" smtClean="0"/>
              <a:t> </a:t>
            </a:r>
            <a:r>
              <a:rPr lang="en-GB" dirty="0" err="1" smtClean="0"/>
              <a:t>বিষয়ে</a:t>
            </a:r>
            <a:r>
              <a:rPr lang="en-GB" dirty="0" smtClean="0"/>
              <a:t> </a:t>
            </a:r>
            <a:r>
              <a:rPr lang="en-GB" dirty="0" err="1" smtClean="0"/>
              <a:t>রেজিস্টার্ড</a:t>
            </a:r>
            <a:r>
              <a:rPr lang="en-GB" dirty="0" smtClean="0"/>
              <a:t> </a:t>
            </a:r>
            <a:r>
              <a:rPr lang="en-GB" dirty="0" err="1" smtClean="0"/>
              <a:t>মালিককে</a:t>
            </a:r>
            <a:r>
              <a:rPr lang="en-GB" dirty="0" smtClean="0"/>
              <a:t> </a:t>
            </a:r>
            <a:r>
              <a:rPr lang="en-GB" dirty="0" err="1" smtClean="0"/>
              <a:t>একচ্ছত্র</a:t>
            </a:r>
            <a:r>
              <a:rPr lang="en-GB" dirty="0" smtClean="0"/>
              <a:t> </a:t>
            </a:r>
            <a:r>
              <a:rPr lang="en-GB" dirty="0" err="1" smtClean="0"/>
              <a:t>স্বত্ত্ব</a:t>
            </a:r>
            <a:r>
              <a:rPr lang="en-GB" dirty="0" smtClean="0"/>
              <a:t> </a:t>
            </a:r>
            <a:r>
              <a:rPr lang="en-GB" dirty="0" err="1" smtClean="0"/>
              <a:t>বা</a:t>
            </a:r>
            <a:r>
              <a:rPr lang="en-GB" dirty="0" smtClean="0"/>
              <a:t> </a:t>
            </a:r>
            <a:r>
              <a:rPr lang="en-GB" dirty="0" err="1" smtClean="0"/>
              <a:t>অধিকার</a:t>
            </a:r>
            <a:r>
              <a:rPr lang="en-GB" dirty="0" smtClean="0"/>
              <a:t> </a:t>
            </a:r>
            <a:r>
              <a:rPr lang="en-GB" dirty="0" err="1" smtClean="0"/>
              <a:t>প্রদান</a:t>
            </a:r>
            <a:r>
              <a:rPr lang="en-GB" dirty="0" smtClean="0"/>
              <a:t> </a:t>
            </a:r>
            <a:r>
              <a:rPr lang="en-GB" dirty="0" err="1" smtClean="0"/>
              <a:t>করে</a:t>
            </a:r>
            <a:r>
              <a:rPr lang="en-GB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অনুমতি</a:t>
            </a:r>
            <a:r>
              <a:rPr lang="en-GB" dirty="0" smtClean="0"/>
              <a:t> </a:t>
            </a:r>
            <a:r>
              <a:rPr lang="en-GB" dirty="0" err="1" smtClean="0"/>
              <a:t>ছাড়া</a:t>
            </a:r>
            <a:r>
              <a:rPr lang="en-GB" dirty="0" smtClean="0"/>
              <a:t> </a:t>
            </a:r>
            <a:r>
              <a:rPr lang="en-GB" dirty="0" err="1" smtClean="0"/>
              <a:t>কোনো</a:t>
            </a:r>
            <a:r>
              <a:rPr lang="en-GB" dirty="0" smtClean="0"/>
              <a:t> </a:t>
            </a:r>
            <a:r>
              <a:rPr lang="en-GB" dirty="0" err="1" smtClean="0"/>
              <a:t>ব্যক্তি</a:t>
            </a:r>
            <a:r>
              <a:rPr lang="en-GB" dirty="0" smtClean="0"/>
              <a:t> </a:t>
            </a:r>
            <a:r>
              <a:rPr lang="en-GB" dirty="0" err="1" smtClean="0"/>
              <a:t>বা</a:t>
            </a:r>
            <a:r>
              <a:rPr lang="en-GB" dirty="0" smtClean="0"/>
              <a:t> </a:t>
            </a:r>
            <a:r>
              <a:rPr lang="en-GB" dirty="0" err="1" smtClean="0"/>
              <a:t>প্রতিষ্ঠান</a:t>
            </a:r>
            <a:r>
              <a:rPr lang="en-GB" dirty="0" smtClean="0"/>
              <a:t> ঐ </a:t>
            </a:r>
            <a:r>
              <a:rPr lang="en-GB" dirty="0" err="1" smtClean="0"/>
              <a:t>রেজিস্টার্ড</a:t>
            </a:r>
            <a:r>
              <a:rPr lang="en-GB" dirty="0" smtClean="0"/>
              <a:t> </a:t>
            </a:r>
            <a:r>
              <a:rPr lang="en-GB" dirty="0" err="1" smtClean="0"/>
              <a:t>প্রতীকটি</a:t>
            </a:r>
            <a:r>
              <a:rPr lang="en-GB" dirty="0" smtClean="0"/>
              <a:t> </a:t>
            </a:r>
            <a:r>
              <a:rPr lang="en-GB" dirty="0" err="1" smtClean="0"/>
              <a:t>ব্যবহার</a:t>
            </a:r>
            <a:r>
              <a:rPr lang="en-GB" dirty="0" smtClean="0"/>
              <a:t> </a:t>
            </a:r>
            <a:r>
              <a:rPr lang="en-GB" dirty="0" err="1" smtClean="0"/>
              <a:t>করতে</a:t>
            </a:r>
            <a:r>
              <a:rPr lang="en-GB" dirty="0" smtClean="0"/>
              <a:t> </a:t>
            </a:r>
            <a:r>
              <a:rPr lang="en-GB" dirty="0" err="1" smtClean="0"/>
              <a:t>পারবে</a:t>
            </a:r>
            <a:r>
              <a:rPr lang="en-GB" dirty="0" smtClean="0"/>
              <a:t> </a:t>
            </a:r>
            <a:r>
              <a:rPr lang="en-GB" dirty="0" err="1" smtClean="0"/>
              <a:t>না</a:t>
            </a:r>
            <a:r>
              <a:rPr lang="en-GB" dirty="0" smtClean="0"/>
              <a:t>। </a:t>
            </a:r>
            <a:r>
              <a:rPr lang="en-GB" dirty="0" err="1" smtClean="0"/>
              <a:t>আইন</a:t>
            </a:r>
            <a:r>
              <a:rPr lang="en-GB" dirty="0" smtClean="0"/>
              <a:t> </a:t>
            </a:r>
            <a:r>
              <a:rPr lang="en-GB" dirty="0" err="1" smtClean="0"/>
              <a:t>দ্বারা</a:t>
            </a:r>
            <a:r>
              <a:rPr lang="en-GB" dirty="0" smtClean="0"/>
              <a:t> এ </a:t>
            </a:r>
            <a:r>
              <a:rPr lang="en-GB" dirty="0" err="1" smtClean="0"/>
              <a:t>অধিকার</a:t>
            </a:r>
            <a:r>
              <a:rPr lang="en-GB" dirty="0" smtClean="0"/>
              <a:t> </a:t>
            </a:r>
            <a:r>
              <a:rPr lang="en-GB" dirty="0" err="1" smtClean="0"/>
              <a:t>সুরক্ষিত</a:t>
            </a:r>
            <a:r>
              <a:rPr lang="en-GB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অধিকার</a:t>
            </a:r>
            <a:r>
              <a:rPr lang="en-GB" dirty="0" smtClean="0"/>
              <a:t> </a:t>
            </a:r>
            <a:r>
              <a:rPr lang="en-GB" dirty="0" err="1" smtClean="0"/>
              <a:t>লঙ্ঘিত</a:t>
            </a:r>
            <a:r>
              <a:rPr lang="en-GB" dirty="0" smtClean="0"/>
              <a:t> </a:t>
            </a:r>
            <a:r>
              <a:rPr lang="en-GB" dirty="0" err="1" smtClean="0"/>
              <a:t>হলে</a:t>
            </a:r>
            <a:r>
              <a:rPr lang="en-GB" dirty="0" smtClean="0"/>
              <a:t> </a:t>
            </a:r>
            <a:r>
              <a:rPr lang="en-GB" dirty="0" err="1" smtClean="0"/>
              <a:t>আদালতে</a:t>
            </a:r>
            <a:r>
              <a:rPr lang="en-GB" dirty="0" smtClean="0"/>
              <a:t> </a:t>
            </a:r>
            <a:r>
              <a:rPr lang="en-GB" dirty="0" err="1" smtClean="0"/>
              <a:t>মামলা</a:t>
            </a:r>
            <a:r>
              <a:rPr lang="en-GB" dirty="0" smtClean="0"/>
              <a:t> </a:t>
            </a:r>
            <a:r>
              <a:rPr lang="en-GB" dirty="0" err="1" smtClean="0"/>
              <a:t>করে</a:t>
            </a:r>
            <a:r>
              <a:rPr lang="en-GB" dirty="0" smtClean="0"/>
              <a:t> </a:t>
            </a:r>
            <a:r>
              <a:rPr lang="en-GB" dirty="0" err="1" smtClean="0"/>
              <a:t>প্রতিকার</a:t>
            </a:r>
            <a:r>
              <a:rPr lang="en-GB" dirty="0" smtClean="0"/>
              <a:t> </a:t>
            </a:r>
            <a:r>
              <a:rPr lang="en-GB" dirty="0" err="1" smtClean="0"/>
              <a:t>পাওয়া</a:t>
            </a:r>
            <a:r>
              <a:rPr lang="en-GB" dirty="0" smtClean="0"/>
              <a:t> </a:t>
            </a:r>
            <a:r>
              <a:rPr lang="en-GB" dirty="0" err="1" smtClean="0"/>
              <a:t>যাবে</a:t>
            </a:r>
            <a:r>
              <a:rPr lang="en-GB" dirty="0" smtClean="0"/>
              <a:t>।</a:t>
            </a:r>
          </a:p>
          <a:p>
            <a:pPr marL="0" indent="0">
              <a:lnSpc>
                <a:spcPct val="120000"/>
              </a:lnSpc>
              <a:buNone/>
            </a:pPr>
            <a:endParaRPr lang="en-GB" sz="30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sz="3000" b="1" dirty="0" err="1" smtClean="0">
                <a:solidFill>
                  <a:schemeClr val="bg2">
                    <a:lumMod val="25000"/>
                  </a:schemeClr>
                </a:solidFill>
              </a:rPr>
              <a:t>ট্রেডমার্ক</a:t>
            </a:r>
            <a:r>
              <a:rPr lang="en-GB" sz="30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sz="3000" b="1" dirty="0" err="1">
                <a:solidFill>
                  <a:schemeClr val="bg2">
                    <a:lumMod val="25000"/>
                  </a:schemeClr>
                </a:solidFill>
              </a:rPr>
              <a:t>রেজিস্ট্রেশনের</a:t>
            </a:r>
            <a:r>
              <a:rPr lang="en-GB" sz="3000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GB" sz="3000" b="1" dirty="0" err="1" smtClean="0">
                <a:solidFill>
                  <a:schemeClr val="bg2">
                    <a:lumMod val="25000"/>
                  </a:schemeClr>
                </a:solidFill>
              </a:rPr>
              <a:t>সময়সীমা</a:t>
            </a:r>
            <a:endParaRPr lang="en-GB" sz="3000" b="1" dirty="0">
              <a:solidFill>
                <a:schemeClr val="bg2">
                  <a:lumMod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GB" dirty="0" err="1" smtClean="0"/>
              <a:t>রেজিস্ট্রেশন</a:t>
            </a:r>
            <a:r>
              <a:rPr lang="en-GB" dirty="0" smtClean="0"/>
              <a:t> </a:t>
            </a:r>
            <a:r>
              <a:rPr lang="en-GB" dirty="0" err="1" smtClean="0"/>
              <a:t>দেওয়া</a:t>
            </a:r>
            <a:r>
              <a:rPr lang="en-GB" dirty="0" smtClean="0"/>
              <a:t> </a:t>
            </a:r>
            <a:r>
              <a:rPr lang="en-GB" dirty="0" err="1" smtClean="0"/>
              <a:t>হয়</a:t>
            </a:r>
            <a:r>
              <a:rPr lang="en-GB" dirty="0" smtClean="0"/>
              <a:t> ৭ </a:t>
            </a:r>
            <a:r>
              <a:rPr lang="en-GB" dirty="0" err="1" smtClean="0"/>
              <a:t>বছরের</a:t>
            </a:r>
            <a:r>
              <a:rPr lang="en-GB" dirty="0" smtClean="0"/>
              <a:t> </a:t>
            </a:r>
            <a:r>
              <a:rPr lang="en-GB" dirty="0" err="1" smtClean="0"/>
              <a:t>জন্য</a:t>
            </a:r>
            <a:r>
              <a:rPr lang="en-GB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মেয়াদ</a:t>
            </a:r>
            <a:r>
              <a:rPr lang="en-GB" dirty="0" smtClean="0"/>
              <a:t> </a:t>
            </a:r>
            <a:r>
              <a:rPr lang="en-GB" dirty="0" err="1" smtClean="0"/>
              <a:t>উত্তীর্ণ</a:t>
            </a:r>
            <a:r>
              <a:rPr lang="en-GB" dirty="0" smtClean="0"/>
              <a:t> </a:t>
            </a:r>
            <a:r>
              <a:rPr lang="en-GB" dirty="0" err="1" smtClean="0"/>
              <a:t>হওয়ার</a:t>
            </a:r>
            <a:r>
              <a:rPr lang="en-GB" dirty="0" smtClean="0"/>
              <a:t> </a:t>
            </a:r>
            <a:r>
              <a:rPr lang="en-GB" dirty="0" err="1" smtClean="0"/>
              <a:t>আগে</a:t>
            </a:r>
            <a:r>
              <a:rPr lang="en-GB" dirty="0" smtClean="0"/>
              <a:t> </a:t>
            </a:r>
            <a:r>
              <a:rPr lang="en-GB" dirty="0" err="1" smtClean="0"/>
              <a:t>আবেদন</a:t>
            </a:r>
            <a:r>
              <a:rPr lang="en-GB" dirty="0" smtClean="0"/>
              <a:t> </a:t>
            </a:r>
            <a:r>
              <a:rPr lang="en-GB" dirty="0" err="1" smtClean="0"/>
              <a:t>করলে</a:t>
            </a:r>
            <a:r>
              <a:rPr lang="en-GB" dirty="0" smtClean="0"/>
              <a:t> ১০ </a:t>
            </a:r>
            <a:r>
              <a:rPr lang="en-GB" dirty="0" err="1" smtClean="0"/>
              <a:t>বছরের</a:t>
            </a:r>
            <a:r>
              <a:rPr lang="en-GB" dirty="0" smtClean="0"/>
              <a:t> </a:t>
            </a:r>
            <a:r>
              <a:rPr lang="en-GB" dirty="0" err="1" smtClean="0"/>
              <a:t>জন্য</a:t>
            </a:r>
            <a:r>
              <a:rPr lang="en-GB" dirty="0" smtClean="0"/>
              <a:t> </a:t>
            </a:r>
            <a:r>
              <a:rPr lang="en-GB" dirty="0" err="1" smtClean="0"/>
              <a:t>নবায়ন</a:t>
            </a:r>
            <a:r>
              <a:rPr lang="en-GB" dirty="0" smtClean="0"/>
              <a:t> </a:t>
            </a:r>
            <a:r>
              <a:rPr lang="en-GB" dirty="0" err="1" smtClean="0"/>
              <a:t>করা</a:t>
            </a:r>
            <a:r>
              <a:rPr lang="en-GB" dirty="0" smtClean="0"/>
              <a:t> </a:t>
            </a:r>
            <a:r>
              <a:rPr lang="en-GB" dirty="0" err="1" smtClean="0"/>
              <a:t>যায়</a:t>
            </a:r>
            <a:r>
              <a:rPr lang="en-GB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অনির্দিষ্টকাল</a:t>
            </a:r>
            <a:r>
              <a:rPr lang="en-GB" dirty="0" smtClean="0"/>
              <a:t> </a:t>
            </a:r>
            <a:r>
              <a:rPr lang="en-GB" dirty="0" err="1" smtClean="0"/>
              <a:t>পর্যন্ত</a:t>
            </a:r>
            <a:r>
              <a:rPr lang="en-GB" dirty="0" smtClean="0"/>
              <a:t> </a:t>
            </a:r>
            <a:r>
              <a:rPr lang="en-GB" dirty="0" err="1" smtClean="0"/>
              <a:t>পুনঃ</a:t>
            </a:r>
            <a:r>
              <a:rPr lang="en-GB" dirty="0" smtClean="0"/>
              <a:t> </a:t>
            </a:r>
            <a:r>
              <a:rPr lang="en-GB" dirty="0" err="1" smtClean="0"/>
              <a:t>পুনঃ</a:t>
            </a:r>
            <a:r>
              <a:rPr lang="en-GB" dirty="0" smtClean="0"/>
              <a:t> </a:t>
            </a:r>
            <a:r>
              <a:rPr lang="en-GB" dirty="0" err="1" smtClean="0"/>
              <a:t>নবায়ন</a:t>
            </a:r>
            <a:r>
              <a:rPr lang="en-GB" dirty="0" smtClean="0"/>
              <a:t> </a:t>
            </a:r>
            <a:r>
              <a:rPr lang="en-GB" dirty="0" err="1" smtClean="0"/>
              <a:t>করা</a:t>
            </a:r>
            <a:r>
              <a:rPr lang="en-GB" dirty="0" smtClean="0"/>
              <a:t> </a:t>
            </a:r>
            <a:r>
              <a:rPr lang="en-GB" dirty="0" err="1" smtClean="0"/>
              <a:t>যেতে</a:t>
            </a:r>
            <a:r>
              <a:rPr lang="en-GB" dirty="0" smtClean="0"/>
              <a:t> </a:t>
            </a:r>
            <a:r>
              <a:rPr lang="en-GB" dirty="0" err="1" smtClean="0"/>
              <a:t>পারে</a:t>
            </a:r>
            <a:r>
              <a:rPr lang="en-GB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উপমহাদেশে</a:t>
            </a:r>
            <a:r>
              <a:rPr lang="en-GB" dirty="0" smtClean="0"/>
              <a:t> ১৯৪০ </a:t>
            </a:r>
            <a:r>
              <a:rPr lang="en-GB" dirty="0" err="1" smtClean="0"/>
              <a:t>সালে</a:t>
            </a:r>
            <a:r>
              <a:rPr lang="en-GB" dirty="0" smtClean="0"/>
              <a:t> </a:t>
            </a:r>
            <a:r>
              <a:rPr lang="en-GB" dirty="0" err="1" smtClean="0"/>
              <a:t>ট্রেডমার্কস</a:t>
            </a:r>
            <a:r>
              <a:rPr lang="en-GB" dirty="0" smtClean="0"/>
              <a:t> </a:t>
            </a:r>
            <a:r>
              <a:rPr lang="en-GB" dirty="0" err="1" smtClean="0"/>
              <a:t>আইন</a:t>
            </a:r>
            <a:r>
              <a:rPr lang="en-GB" dirty="0" smtClean="0"/>
              <a:t> </a:t>
            </a:r>
            <a:r>
              <a:rPr lang="en-GB" dirty="0" err="1" smtClean="0"/>
              <a:t>প্রণয়ন</a:t>
            </a:r>
            <a:r>
              <a:rPr lang="en-GB" dirty="0" smtClean="0"/>
              <a:t> </a:t>
            </a:r>
            <a:r>
              <a:rPr lang="en-GB" dirty="0" err="1" smtClean="0"/>
              <a:t>করা</a:t>
            </a:r>
            <a:r>
              <a:rPr lang="en-GB" dirty="0" smtClean="0"/>
              <a:t> </a:t>
            </a:r>
            <a:r>
              <a:rPr lang="en-GB" dirty="0" err="1" smtClean="0"/>
              <a:t>হয়</a:t>
            </a:r>
            <a:r>
              <a:rPr lang="en-GB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বাংলাদেশে</a:t>
            </a:r>
            <a:r>
              <a:rPr lang="en-GB" dirty="0" smtClean="0"/>
              <a:t> </a:t>
            </a:r>
            <a:r>
              <a:rPr lang="en-GB" dirty="0" err="1" smtClean="0"/>
              <a:t>বর্তমানে</a:t>
            </a:r>
            <a:r>
              <a:rPr lang="en-GB" dirty="0" smtClean="0"/>
              <a:t> </a:t>
            </a:r>
            <a:r>
              <a:rPr lang="en-GB" dirty="0" err="1" smtClean="0"/>
              <a:t>ট্রেডমার্কস</a:t>
            </a:r>
            <a:r>
              <a:rPr lang="en-GB" dirty="0" smtClean="0"/>
              <a:t> </a:t>
            </a:r>
            <a:r>
              <a:rPr lang="en-GB" dirty="0" err="1" smtClean="0"/>
              <a:t>আইন</a:t>
            </a:r>
            <a:r>
              <a:rPr lang="en-GB" dirty="0" smtClean="0"/>
              <a:t> ২০০৯ </a:t>
            </a:r>
            <a:r>
              <a:rPr lang="en-GB" dirty="0" err="1" smtClean="0"/>
              <a:t>চালু</a:t>
            </a:r>
            <a:r>
              <a:rPr lang="en-GB" dirty="0" smtClean="0"/>
              <a:t> </a:t>
            </a:r>
            <a:r>
              <a:rPr lang="en-GB" dirty="0" err="1" smtClean="0"/>
              <a:t>আছে</a:t>
            </a:r>
            <a:r>
              <a:rPr lang="en-GB" dirty="0" smtClean="0"/>
              <a:t>।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8004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b="1" dirty="0" err="1" smtClean="0"/>
              <a:t>কপিরাইট</a:t>
            </a:r>
            <a:endParaRPr lang="en-GB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81776" y="4947292"/>
            <a:ext cx="1662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hakimbksp@gmail.com</a:t>
            </a:r>
            <a:endParaRPr lang="en-GB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 err="1" smtClean="0"/>
              <a:t>কপিরাইট</a:t>
            </a:r>
            <a:r>
              <a:rPr lang="en-GB" dirty="0" smtClean="0"/>
              <a:t> </a:t>
            </a:r>
            <a:r>
              <a:rPr lang="en-GB" dirty="0" err="1" smtClean="0"/>
              <a:t>একটি</a:t>
            </a:r>
            <a:r>
              <a:rPr lang="en-GB" dirty="0" smtClean="0"/>
              <a:t> </a:t>
            </a:r>
            <a:r>
              <a:rPr lang="en-GB" dirty="0" err="1" smtClean="0"/>
              <a:t>বুদ্ধিবৃত্তিক</a:t>
            </a:r>
            <a:r>
              <a:rPr lang="en-GB" dirty="0" smtClean="0"/>
              <a:t> </a:t>
            </a:r>
            <a:r>
              <a:rPr lang="en-GB" dirty="0" err="1" smtClean="0"/>
              <a:t>সম্পদ</a:t>
            </a:r>
            <a:r>
              <a:rPr lang="en-GB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গল্প</a:t>
            </a:r>
            <a:r>
              <a:rPr lang="en-GB" dirty="0" smtClean="0"/>
              <a:t>, </a:t>
            </a:r>
            <a:r>
              <a:rPr lang="en-GB" dirty="0" err="1" smtClean="0"/>
              <a:t>নাটক</a:t>
            </a:r>
            <a:r>
              <a:rPr lang="en-GB" dirty="0" smtClean="0"/>
              <a:t>, </a:t>
            </a:r>
            <a:r>
              <a:rPr lang="en-GB" dirty="0" err="1" smtClean="0"/>
              <a:t>প্রবন্ধ</a:t>
            </a:r>
            <a:r>
              <a:rPr lang="en-GB" dirty="0" smtClean="0"/>
              <a:t>, </a:t>
            </a:r>
            <a:r>
              <a:rPr lang="en-GB" dirty="0" err="1" smtClean="0"/>
              <a:t>কবিতা</a:t>
            </a:r>
            <a:r>
              <a:rPr lang="en-GB" dirty="0"/>
              <a:t> </a:t>
            </a:r>
            <a:r>
              <a:rPr lang="en-GB" dirty="0" err="1" smtClean="0"/>
              <a:t>জাতীয়</a:t>
            </a:r>
            <a:r>
              <a:rPr lang="en-GB" dirty="0" smtClean="0"/>
              <a:t> </a:t>
            </a:r>
            <a:r>
              <a:rPr lang="en-GB" dirty="0" err="1" smtClean="0"/>
              <a:t>সাহিত্যকর্ম</a:t>
            </a:r>
            <a:r>
              <a:rPr lang="en-GB" dirty="0" smtClean="0"/>
              <a:t>, </a:t>
            </a:r>
            <a:r>
              <a:rPr lang="en-GB" dirty="0" err="1" smtClean="0"/>
              <a:t>চিত্রকর্ম</a:t>
            </a:r>
            <a:r>
              <a:rPr lang="en-GB" dirty="0" smtClean="0"/>
              <a:t>, </a:t>
            </a:r>
            <a:r>
              <a:rPr lang="en-GB" dirty="0" err="1" smtClean="0"/>
              <a:t>চলচ্চিত্র</a:t>
            </a:r>
            <a:r>
              <a:rPr lang="en-GB" dirty="0" smtClean="0"/>
              <a:t>, </a:t>
            </a:r>
            <a:r>
              <a:rPr lang="en-GB" dirty="0" err="1" smtClean="0"/>
              <a:t>সঙ্গীত</a:t>
            </a:r>
            <a:r>
              <a:rPr lang="en-GB" dirty="0" smtClean="0"/>
              <a:t>, </a:t>
            </a:r>
            <a:r>
              <a:rPr lang="en-GB" dirty="0" err="1" smtClean="0"/>
              <a:t>যন্ত্র</a:t>
            </a:r>
            <a:r>
              <a:rPr lang="en-GB" dirty="0" smtClean="0"/>
              <a:t> </a:t>
            </a:r>
            <a:r>
              <a:rPr lang="en-GB" dirty="0" err="1" smtClean="0"/>
              <a:t>সংঙ্গীত</a:t>
            </a:r>
            <a:r>
              <a:rPr lang="en-GB" dirty="0" smtClean="0"/>
              <a:t>, </a:t>
            </a:r>
            <a:r>
              <a:rPr lang="en-GB" dirty="0" err="1" smtClean="0"/>
              <a:t>ভাস্কর্য</a:t>
            </a:r>
            <a:r>
              <a:rPr lang="en-GB" dirty="0" smtClean="0"/>
              <a:t>, </a:t>
            </a:r>
            <a:r>
              <a:rPr lang="en-GB" dirty="0" err="1" smtClean="0"/>
              <a:t>স্থাপত্যকলা</a:t>
            </a:r>
            <a:r>
              <a:rPr lang="en-GB" dirty="0" smtClean="0"/>
              <a:t> </a:t>
            </a:r>
            <a:r>
              <a:rPr lang="en-GB" dirty="0" err="1" smtClean="0"/>
              <a:t>কপিরাইট</a:t>
            </a:r>
            <a:r>
              <a:rPr lang="en-GB" dirty="0" smtClean="0"/>
              <a:t> </a:t>
            </a:r>
            <a:r>
              <a:rPr lang="en-GB" dirty="0" err="1" smtClean="0"/>
              <a:t>দ্বারা</a:t>
            </a:r>
            <a:r>
              <a:rPr lang="en-GB" dirty="0" smtClean="0"/>
              <a:t> </a:t>
            </a:r>
            <a:r>
              <a:rPr lang="en-GB" dirty="0" err="1" smtClean="0"/>
              <a:t>সংরক্ষিত</a:t>
            </a:r>
            <a:r>
              <a:rPr lang="en-GB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বর্তমানে</a:t>
            </a:r>
            <a:r>
              <a:rPr lang="en-GB" dirty="0" smtClean="0"/>
              <a:t> </a:t>
            </a:r>
            <a:r>
              <a:rPr lang="en-GB" dirty="0" err="1" smtClean="0"/>
              <a:t>কম্পিউটার</a:t>
            </a:r>
            <a:r>
              <a:rPr lang="en-GB" dirty="0" smtClean="0"/>
              <a:t> </a:t>
            </a:r>
            <a:r>
              <a:rPr lang="en-GB" dirty="0" err="1" smtClean="0"/>
              <a:t>সফটওয়্যারও</a:t>
            </a:r>
            <a:r>
              <a:rPr lang="en-GB" dirty="0" smtClean="0"/>
              <a:t> </a:t>
            </a:r>
            <a:r>
              <a:rPr lang="en-GB" dirty="0" err="1" smtClean="0"/>
              <a:t>কপিরাইট</a:t>
            </a:r>
            <a:r>
              <a:rPr lang="en-GB" dirty="0" smtClean="0"/>
              <a:t> </a:t>
            </a:r>
            <a:r>
              <a:rPr lang="en-GB" dirty="0" err="1" smtClean="0"/>
              <a:t>দ্বারা</a:t>
            </a:r>
            <a:r>
              <a:rPr lang="en-GB" dirty="0" smtClean="0"/>
              <a:t> </a:t>
            </a:r>
            <a:r>
              <a:rPr lang="en-GB" dirty="0" err="1" smtClean="0"/>
              <a:t>সংরক্ষিত</a:t>
            </a:r>
            <a:r>
              <a:rPr lang="en-GB" dirty="0" smtClean="0"/>
              <a:t> </a:t>
            </a:r>
            <a:r>
              <a:rPr lang="en-GB" dirty="0" err="1" smtClean="0"/>
              <a:t>হয়</a:t>
            </a:r>
            <a:r>
              <a:rPr lang="en-GB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উপমহাদেশে</a:t>
            </a:r>
            <a:r>
              <a:rPr lang="en-GB" dirty="0" smtClean="0"/>
              <a:t> ১৯১২ </a:t>
            </a:r>
            <a:r>
              <a:rPr lang="en-GB" dirty="0" err="1" smtClean="0"/>
              <a:t>সালের</a:t>
            </a:r>
            <a:r>
              <a:rPr lang="en-GB" dirty="0" smtClean="0"/>
              <a:t> </a:t>
            </a:r>
            <a:r>
              <a:rPr lang="en-GB" dirty="0" err="1" smtClean="0"/>
              <a:t>প্রথম</a:t>
            </a:r>
            <a:r>
              <a:rPr lang="en-GB" dirty="0" smtClean="0"/>
              <a:t> </a:t>
            </a:r>
            <a:r>
              <a:rPr lang="en-GB" dirty="0" err="1" smtClean="0"/>
              <a:t>কপিরাইট</a:t>
            </a:r>
            <a:r>
              <a:rPr lang="en-GB" dirty="0" smtClean="0"/>
              <a:t> </a:t>
            </a:r>
            <a:r>
              <a:rPr lang="en-GB" dirty="0" err="1" smtClean="0"/>
              <a:t>আইন</a:t>
            </a:r>
            <a:r>
              <a:rPr lang="en-GB" dirty="0" smtClean="0"/>
              <a:t> </a:t>
            </a:r>
            <a:r>
              <a:rPr lang="en-GB" dirty="0" err="1" smtClean="0"/>
              <a:t>প্রণীত</a:t>
            </a:r>
            <a:r>
              <a:rPr lang="en-GB" dirty="0" smtClean="0"/>
              <a:t> </a:t>
            </a:r>
            <a:r>
              <a:rPr lang="en-GB" dirty="0" err="1" smtClean="0"/>
              <a:t>হয়</a:t>
            </a:r>
            <a:r>
              <a:rPr lang="en-GB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বাংলাদেশে</a:t>
            </a:r>
            <a:r>
              <a:rPr lang="en-GB" dirty="0" smtClean="0"/>
              <a:t> </a:t>
            </a:r>
            <a:r>
              <a:rPr lang="en-GB" dirty="0" err="1" smtClean="0"/>
              <a:t>কপিরাইট</a:t>
            </a:r>
            <a:r>
              <a:rPr lang="en-GB" dirty="0" smtClean="0"/>
              <a:t> </a:t>
            </a:r>
            <a:r>
              <a:rPr lang="en-GB" dirty="0" err="1" smtClean="0"/>
              <a:t>আইন</a:t>
            </a:r>
            <a:r>
              <a:rPr lang="en-GB" dirty="0" smtClean="0"/>
              <a:t> ২০০০ </a:t>
            </a:r>
            <a:r>
              <a:rPr lang="en-GB" dirty="0" err="1" smtClean="0"/>
              <a:t>প্রচলিত</a:t>
            </a:r>
            <a:r>
              <a:rPr lang="en-GB" dirty="0" smtClean="0"/>
              <a:t> </a:t>
            </a:r>
            <a:r>
              <a:rPr lang="en-GB" dirty="0" err="1" smtClean="0"/>
              <a:t>আছে</a:t>
            </a:r>
            <a:r>
              <a:rPr lang="en-GB" dirty="0" smtClean="0"/>
              <a:t> </a:t>
            </a:r>
            <a:r>
              <a:rPr lang="en-GB" dirty="0" err="1" smtClean="0"/>
              <a:t>যা</a:t>
            </a:r>
            <a:r>
              <a:rPr lang="en-GB" dirty="0" smtClean="0"/>
              <a:t> </a:t>
            </a:r>
            <a:r>
              <a:rPr lang="en-GB" dirty="0" err="1" smtClean="0"/>
              <a:t>সর্বশেষ</a:t>
            </a:r>
            <a:r>
              <a:rPr lang="en-GB" dirty="0" smtClean="0"/>
              <a:t> ২০০৫ </a:t>
            </a:r>
            <a:r>
              <a:rPr lang="en-GB" dirty="0" err="1" smtClean="0"/>
              <a:t>সালে</a:t>
            </a:r>
            <a:r>
              <a:rPr lang="en-GB" dirty="0" smtClean="0"/>
              <a:t> </a:t>
            </a:r>
            <a:r>
              <a:rPr lang="en-GB" dirty="0" err="1" smtClean="0"/>
              <a:t>সংশোধন</a:t>
            </a:r>
            <a:r>
              <a:rPr lang="en-GB" dirty="0" smtClean="0"/>
              <a:t> </a:t>
            </a:r>
            <a:r>
              <a:rPr lang="en-GB" dirty="0" err="1" smtClean="0"/>
              <a:t>করা</a:t>
            </a:r>
            <a:r>
              <a:rPr lang="en-GB" dirty="0" smtClean="0"/>
              <a:t> </a:t>
            </a:r>
            <a:r>
              <a:rPr lang="en-GB" dirty="0" err="1" smtClean="0"/>
              <a:t>হয়</a:t>
            </a:r>
            <a:r>
              <a:rPr lang="en-GB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dirty="0" err="1" smtClean="0"/>
              <a:t>কপিরাইট</a:t>
            </a:r>
            <a:r>
              <a:rPr lang="en-GB" dirty="0" smtClean="0"/>
              <a:t> </a:t>
            </a:r>
            <a:r>
              <a:rPr lang="en-GB" dirty="0" err="1" smtClean="0"/>
              <a:t>আইন</a:t>
            </a:r>
            <a:r>
              <a:rPr lang="en-GB" dirty="0" smtClean="0"/>
              <a:t> ২০০৫ </a:t>
            </a:r>
            <a:r>
              <a:rPr lang="en-GB" dirty="0" err="1" smtClean="0"/>
              <a:t>অনুযায়ী</a:t>
            </a:r>
            <a:r>
              <a:rPr lang="en-GB" dirty="0" smtClean="0"/>
              <a:t> </a:t>
            </a:r>
            <a:r>
              <a:rPr lang="en-GB" dirty="0" err="1" smtClean="0"/>
              <a:t>লেখব</a:t>
            </a:r>
            <a:r>
              <a:rPr lang="en-GB" dirty="0" smtClean="0"/>
              <a:t> </a:t>
            </a:r>
            <a:r>
              <a:rPr lang="en-GB" dirty="0" err="1" smtClean="0"/>
              <a:t>বা</a:t>
            </a:r>
            <a:r>
              <a:rPr lang="en-GB" dirty="0" smtClean="0"/>
              <a:t> </a:t>
            </a:r>
            <a:r>
              <a:rPr lang="en-GB" dirty="0" err="1" smtClean="0"/>
              <a:t>শিল্পীর</a:t>
            </a:r>
            <a:r>
              <a:rPr lang="en-GB" dirty="0" smtClean="0"/>
              <a:t> </a:t>
            </a:r>
            <a:r>
              <a:rPr lang="en-GB" dirty="0" err="1" smtClean="0"/>
              <a:t>জীবনকালীন</a:t>
            </a:r>
            <a:r>
              <a:rPr lang="en-GB" dirty="0" smtClean="0"/>
              <a:t> ও </a:t>
            </a:r>
            <a:r>
              <a:rPr lang="en-GB" dirty="0" err="1" smtClean="0"/>
              <a:t>মৃত্যুর</a:t>
            </a:r>
            <a:r>
              <a:rPr lang="en-GB" dirty="0" smtClean="0"/>
              <a:t> </a:t>
            </a:r>
            <a:r>
              <a:rPr lang="en-GB" dirty="0" err="1" smtClean="0"/>
              <a:t>পর</a:t>
            </a:r>
            <a:r>
              <a:rPr lang="en-GB" dirty="0" smtClean="0"/>
              <a:t> ৬০ </a:t>
            </a:r>
            <a:r>
              <a:rPr lang="en-GB" dirty="0" err="1" smtClean="0"/>
              <a:t>বছর</a:t>
            </a:r>
            <a:r>
              <a:rPr lang="en-GB" dirty="0" smtClean="0"/>
              <a:t> </a:t>
            </a:r>
            <a:r>
              <a:rPr lang="en-GB" dirty="0" err="1" smtClean="0"/>
              <a:t>পর্যন্ত</a:t>
            </a:r>
            <a:r>
              <a:rPr lang="en-GB" dirty="0" smtClean="0"/>
              <a:t> </a:t>
            </a:r>
            <a:r>
              <a:rPr lang="en-GB" dirty="0" err="1" smtClean="0"/>
              <a:t>কপিরাইট</a:t>
            </a:r>
            <a:r>
              <a:rPr lang="en-GB" dirty="0" smtClean="0"/>
              <a:t> </a:t>
            </a:r>
            <a:r>
              <a:rPr lang="en-GB" dirty="0" err="1" smtClean="0"/>
              <a:t>সংরক্ষিত</a:t>
            </a:r>
            <a:r>
              <a:rPr lang="en-GB" dirty="0" smtClean="0"/>
              <a:t> </a:t>
            </a:r>
            <a:r>
              <a:rPr lang="en-GB" dirty="0" err="1" smtClean="0"/>
              <a:t>থাকে</a:t>
            </a:r>
            <a:r>
              <a:rPr lang="en-GB" dirty="0" smtClean="0"/>
              <a:t>।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1600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b="1" dirty="0" smtClean="0"/>
              <a:t>BSTI (</a:t>
            </a:r>
            <a:r>
              <a:rPr lang="en-GB" sz="4400" b="1" dirty="0" err="1" smtClean="0"/>
              <a:t>বাংলাদেশ</a:t>
            </a:r>
            <a:r>
              <a:rPr lang="en-GB" sz="4400" b="1" dirty="0" smtClean="0"/>
              <a:t> </a:t>
            </a:r>
            <a:r>
              <a:rPr lang="en-GB" sz="4400" b="1" dirty="0" err="1" smtClean="0"/>
              <a:t>স্ট্যান্ডার্ডস</a:t>
            </a:r>
            <a:r>
              <a:rPr lang="en-GB" sz="4400" b="1" dirty="0" smtClean="0"/>
              <a:t> </a:t>
            </a:r>
            <a:r>
              <a:rPr lang="en-GB" sz="4400" b="1" dirty="0" err="1" smtClean="0"/>
              <a:t>এন্ড</a:t>
            </a:r>
            <a:r>
              <a:rPr lang="en-GB" sz="4400" b="1" dirty="0" smtClean="0"/>
              <a:t> </a:t>
            </a:r>
            <a:r>
              <a:rPr lang="en-GB" sz="4400" b="1" dirty="0" err="1" smtClean="0"/>
              <a:t>টেস্টিং</a:t>
            </a:r>
            <a:r>
              <a:rPr lang="en-GB" sz="4400" b="1" dirty="0" smtClean="0"/>
              <a:t> </a:t>
            </a:r>
            <a:r>
              <a:rPr lang="en-GB" sz="4400" b="1" dirty="0" err="1" smtClean="0"/>
              <a:t>ইনস্টিটিউশন</a:t>
            </a:r>
            <a:r>
              <a:rPr lang="en-GB" sz="4400" b="1" dirty="0" smtClean="0"/>
              <a:t>)</a:t>
            </a:r>
            <a:endParaRPr lang="en-GB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81776" y="4947292"/>
            <a:ext cx="1662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hakimbksp@gmail.com</a:t>
            </a:r>
            <a:endParaRPr lang="en-GB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Content Placeholder 6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28750"/>
            <a:ext cx="8229600" cy="3307636"/>
          </a:xfrm>
        </p:spPr>
      </p:pic>
    </p:spTree>
    <p:extLst>
      <p:ext uri="{BB962C8B-B14F-4D97-AF65-F5344CB8AC3E}">
        <p14:creationId xmlns:p14="http://schemas.microsoft.com/office/powerpoint/2010/main" val="3563915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b="1" dirty="0" err="1" smtClean="0"/>
              <a:t>বিমা</a:t>
            </a:r>
            <a:endParaRPr lang="en-GB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81776" y="4947292"/>
            <a:ext cx="1662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hakimbksp@gmail.com</a:t>
            </a:r>
            <a:endParaRPr lang="en-GB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sz="1800" dirty="0" err="1" smtClean="0"/>
              <a:t>কোনো</a:t>
            </a:r>
            <a:r>
              <a:rPr lang="en-GB" sz="1800" dirty="0" smtClean="0"/>
              <a:t> </a:t>
            </a:r>
            <a:r>
              <a:rPr lang="en-GB" sz="1800" dirty="0" err="1" smtClean="0"/>
              <a:t>না</a:t>
            </a:r>
            <a:r>
              <a:rPr lang="en-GB" sz="1800" dirty="0" smtClean="0"/>
              <a:t> </a:t>
            </a:r>
            <a:r>
              <a:rPr lang="en-GB" sz="1800" dirty="0" err="1" smtClean="0"/>
              <a:t>কোনো</a:t>
            </a:r>
            <a:r>
              <a:rPr lang="en-GB" sz="1800" dirty="0" smtClean="0"/>
              <a:t> </a:t>
            </a:r>
            <a:r>
              <a:rPr lang="en-GB" sz="1800" dirty="0" err="1" smtClean="0"/>
              <a:t>কারণে</a:t>
            </a:r>
            <a:r>
              <a:rPr lang="en-GB" sz="1800" dirty="0" smtClean="0"/>
              <a:t> </a:t>
            </a:r>
            <a:r>
              <a:rPr lang="en-GB" sz="1800" dirty="0" err="1" smtClean="0"/>
              <a:t>ব্যবসায়</a:t>
            </a:r>
            <a:r>
              <a:rPr lang="en-GB" sz="1800" dirty="0" smtClean="0"/>
              <a:t> </a:t>
            </a:r>
            <a:r>
              <a:rPr lang="en-GB" sz="1800" dirty="0" err="1" smtClean="0"/>
              <a:t>ক্ষতির</a:t>
            </a:r>
            <a:r>
              <a:rPr lang="en-GB" sz="1800" dirty="0" smtClean="0"/>
              <a:t> </a:t>
            </a:r>
            <a:r>
              <a:rPr lang="en-GB" sz="1800" dirty="0" err="1" smtClean="0"/>
              <a:t>সম্ভাবনাকে</a:t>
            </a:r>
            <a:r>
              <a:rPr lang="en-GB" sz="1800" dirty="0" smtClean="0"/>
              <a:t> </a:t>
            </a:r>
            <a:r>
              <a:rPr lang="en-GB" sz="1800" dirty="0" err="1" smtClean="0"/>
              <a:t>ঝুঁকি</a:t>
            </a:r>
            <a:r>
              <a:rPr lang="en-GB" sz="1800" dirty="0" smtClean="0"/>
              <a:t> </a:t>
            </a:r>
            <a:r>
              <a:rPr lang="en-GB" sz="1800" dirty="0" err="1" smtClean="0"/>
              <a:t>বলে</a:t>
            </a:r>
            <a:r>
              <a:rPr lang="en-GB" sz="1800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sz="1800" dirty="0" err="1" smtClean="0"/>
              <a:t>প্রাকৃতিক</a:t>
            </a:r>
            <a:r>
              <a:rPr lang="en-GB" sz="1800" dirty="0" smtClean="0"/>
              <a:t> ও </a:t>
            </a:r>
            <a:r>
              <a:rPr lang="en-GB" sz="1800" dirty="0" err="1" smtClean="0"/>
              <a:t>অপ্রাকৃতিক</a:t>
            </a:r>
            <a:r>
              <a:rPr lang="en-GB" sz="1800" dirty="0" smtClean="0"/>
              <a:t> </a:t>
            </a:r>
            <a:r>
              <a:rPr lang="en-GB" sz="1800" dirty="0" err="1" smtClean="0"/>
              <a:t>কারণে</a:t>
            </a:r>
            <a:r>
              <a:rPr lang="en-GB" sz="1800" dirty="0" smtClean="0"/>
              <a:t> </a:t>
            </a:r>
            <a:r>
              <a:rPr lang="en-GB" sz="1800" dirty="0" err="1" smtClean="0"/>
              <a:t>ব্যবসা</a:t>
            </a:r>
            <a:r>
              <a:rPr lang="en-GB" sz="1800" dirty="0" smtClean="0"/>
              <a:t> </a:t>
            </a:r>
            <a:r>
              <a:rPr lang="en-GB" sz="1800" dirty="0" err="1" smtClean="0"/>
              <a:t>প্রতিষ্ঠান</a:t>
            </a:r>
            <a:r>
              <a:rPr lang="en-GB" sz="1800" dirty="0" smtClean="0"/>
              <a:t> </a:t>
            </a:r>
            <a:r>
              <a:rPr lang="en-GB" sz="1800" dirty="0" err="1" smtClean="0"/>
              <a:t>ঝুঁকির</a:t>
            </a:r>
            <a:r>
              <a:rPr lang="en-GB" sz="1800" dirty="0" smtClean="0"/>
              <a:t> </a:t>
            </a:r>
            <a:r>
              <a:rPr lang="en-GB" sz="1800" dirty="0" err="1" smtClean="0"/>
              <a:t>সম্মুখীন</a:t>
            </a:r>
            <a:r>
              <a:rPr lang="en-GB" sz="1800" dirty="0" smtClean="0"/>
              <a:t> </a:t>
            </a:r>
            <a:r>
              <a:rPr lang="en-GB" sz="1800" dirty="0" err="1" smtClean="0"/>
              <a:t>হয়</a:t>
            </a:r>
            <a:r>
              <a:rPr lang="en-GB" sz="1800" dirty="0" smtClean="0"/>
              <a:t>। </a:t>
            </a:r>
            <a:r>
              <a:rPr lang="en-GB" sz="1800" dirty="0" err="1" smtClean="0"/>
              <a:t>প্রাকৃতিক</a:t>
            </a:r>
            <a:r>
              <a:rPr lang="en-GB" sz="1800" dirty="0" smtClean="0"/>
              <a:t> </a:t>
            </a:r>
            <a:r>
              <a:rPr lang="en-GB" sz="1800" dirty="0" err="1" smtClean="0"/>
              <a:t>কারণগুলোর</a:t>
            </a:r>
            <a:r>
              <a:rPr lang="en-GB" sz="1800" dirty="0" smtClean="0"/>
              <a:t> </a:t>
            </a:r>
            <a:r>
              <a:rPr lang="en-GB" sz="1800" dirty="0" err="1" smtClean="0"/>
              <a:t>মধ্যে</a:t>
            </a:r>
            <a:r>
              <a:rPr lang="en-GB" sz="1800" dirty="0" smtClean="0"/>
              <a:t> </a:t>
            </a:r>
            <a:r>
              <a:rPr lang="en-GB" sz="1800" dirty="0" err="1" smtClean="0"/>
              <a:t>ঝড়</a:t>
            </a:r>
            <a:r>
              <a:rPr lang="en-GB" sz="1800" dirty="0" smtClean="0"/>
              <a:t>, </a:t>
            </a:r>
            <a:r>
              <a:rPr lang="en-GB" sz="1800" dirty="0" err="1" smtClean="0"/>
              <a:t>বন্যা</a:t>
            </a:r>
            <a:r>
              <a:rPr lang="en-GB" sz="1800" dirty="0" smtClean="0"/>
              <a:t>, </a:t>
            </a:r>
            <a:r>
              <a:rPr lang="en-GB" sz="1800" dirty="0" err="1" smtClean="0"/>
              <a:t>সাইক্লোন</a:t>
            </a:r>
            <a:r>
              <a:rPr lang="en-GB" sz="1800" dirty="0" smtClean="0"/>
              <a:t>, </a:t>
            </a:r>
            <a:r>
              <a:rPr lang="en-GB" sz="1800" dirty="0" err="1" smtClean="0"/>
              <a:t>অতিবৃষ্টিপাত</a:t>
            </a:r>
            <a:r>
              <a:rPr lang="en-GB" sz="1800" dirty="0" smtClean="0"/>
              <a:t> </a:t>
            </a:r>
            <a:r>
              <a:rPr lang="en-GB" sz="1800" dirty="0" err="1" smtClean="0"/>
              <a:t>অন্যতম</a:t>
            </a:r>
            <a:r>
              <a:rPr lang="en-GB" sz="1800" dirty="0" smtClean="0"/>
              <a:t>। </a:t>
            </a:r>
            <a:r>
              <a:rPr lang="en-GB" sz="1800" dirty="0" err="1" smtClean="0"/>
              <a:t>এছাড়া</a:t>
            </a:r>
            <a:r>
              <a:rPr lang="en-GB" sz="1800" dirty="0" smtClean="0"/>
              <a:t> </a:t>
            </a:r>
            <a:r>
              <a:rPr lang="en-GB" sz="1800" dirty="0" err="1" smtClean="0"/>
              <a:t>চুরি-ডাকাতি</a:t>
            </a:r>
            <a:r>
              <a:rPr lang="en-GB" sz="1800" dirty="0" smtClean="0"/>
              <a:t>, </a:t>
            </a:r>
            <a:r>
              <a:rPr lang="en-GB" sz="1800" dirty="0" err="1" smtClean="0"/>
              <a:t>অপহরণ</a:t>
            </a:r>
            <a:r>
              <a:rPr lang="en-GB" sz="1800" dirty="0" smtClean="0"/>
              <a:t>, </a:t>
            </a:r>
            <a:r>
              <a:rPr lang="en-GB" sz="1800" dirty="0" err="1" smtClean="0"/>
              <a:t>অগ্নি</a:t>
            </a:r>
            <a:r>
              <a:rPr lang="en-GB" sz="1800" dirty="0" smtClean="0"/>
              <a:t>, </a:t>
            </a:r>
            <a:r>
              <a:rPr lang="en-GB" sz="1800" dirty="0" err="1" smtClean="0"/>
              <a:t>নৌ</a:t>
            </a:r>
            <a:r>
              <a:rPr lang="en-GB" sz="1800" dirty="0" smtClean="0"/>
              <a:t>, </a:t>
            </a:r>
            <a:r>
              <a:rPr lang="en-GB" sz="1800" dirty="0" err="1" smtClean="0"/>
              <a:t>রেল</a:t>
            </a:r>
            <a:r>
              <a:rPr lang="en-GB" sz="1800" dirty="0" smtClean="0"/>
              <a:t> ও </a:t>
            </a:r>
            <a:r>
              <a:rPr lang="en-GB" sz="1800" dirty="0" err="1" smtClean="0"/>
              <a:t>মটর</a:t>
            </a:r>
            <a:r>
              <a:rPr lang="en-GB" sz="1800" dirty="0" smtClean="0"/>
              <a:t> </a:t>
            </a:r>
            <a:r>
              <a:rPr lang="en-GB" sz="1800" dirty="0" err="1" smtClean="0"/>
              <a:t>দুর্ঘটনার</a:t>
            </a:r>
            <a:r>
              <a:rPr lang="en-GB" sz="1800" dirty="0" smtClean="0"/>
              <a:t> </a:t>
            </a:r>
            <a:r>
              <a:rPr lang="en-GB" sz="1800" dirty="0" err="1" smtClean="0"/>
              <a:t>কারনে</a:t>
            </a:r>
            <a:r>
              <a:rPr lang="en-GB" sz="1800" dirty="0" smtClean="0"/>
              <a:t> </a:t>
            </a:r>
            <a:r>
              <a:rPr lang="en-GB" sz="1800" dirty="0" err="1" smtClean="0"/>
              <a:t>ক্ষয়ক্ষতির</a:t>
            </a:r>
            <a:r>
              <a:rPr lang="en-GB" sz="1800" dirty="0" smtClean="0"/>
              <a:t> </a:t>
            </a:r>
            <a:r>
              <a:rPr lang="en-GB" sz="1800" dirty="0" err="1" smtClean="0"/>
              <a:t>ঝুঁকি</a:t>
            </a:r>
            <a:r>
              <a:rPr lang="en-GB" sz="1800" dirty="0" smtClean="0"/>
              <a:t> </a:t>
            </a:r>
            <a:r>
              <a:rPr lang="en-GB" sz="1800" dirty="0" err="1" smtClean="0"/>
              <a:t>পরিহার</a:t>
            </a:r>
            <a:r>
              <a:rPr lang="en-GB" sz="1800" dirty="0" smtClean="0"/>
              <a:t> </a:t>
            </a:r>
            <a:r>
              <a:rPr lang="en-GB" sz="1800" dirty="0" err="1" smtClean="0"/>
              <a:t>বা</a:t>
            </a:r>
            <a:r>
              <a:rPr lang="en-GB" sz="1800" dirty="0" smtClean="0"/>
              <a:t> </a:t>
            </a:r>
            <a:r>
              <a:rPr lang="en-GB" sz="1800" dirty="0" err="1" smtClean="0"/>
              <a:t>কমানোর</a:t>
            </a:r>
            <a:r>
              <a:rPr lang="en-GB" sz="1800" dirty="0" smtClean="0"/>
              <a:t> </a:t>
            </a:r>
            <a:r>
              <a:rPr lang="en-GB" sz="1800" dirty="0" err="1" smtClean="0"/>
              <a:t>ক্ষেত্রে</a:t>
            </a:r>
            <a:r>
              <a:rPr lang="en-GB" sz="1800" dirty="0" smtClean="0"/>
              <a:t> </a:t>
            </a:r>
            <a:r>
              <a:rPr lang="en-GB" sz="1800" dirty="0" err="1" smtClean="0"/>
              <a:t>বিমাকরণ</a:t>
            </a:r>
            <a:r>
              <a:rPr lang="en-GB" sz="1800" dirty="0" smtClean="0"/>
              <a:t> </a:t>
            </a:r>
            <a:r>
              <a:rPr lang="en-GB" sz="1800" dirty="0" err="1" smtClean="0"/>
              <a:t>একটি</a:t>
            </a:r>
            <a:r>
              <a:rPr lang="en-GB" sz="1800" dirty="0" smtClean="0"/>
              <a:t> </a:t>
            </a:r>
            <a:r>
              <a:rPr lang="en-GB" sz="1800" dirty="0" err="1" smtClean="0"/>
              <a:t>উত্তম</a:t>
            </a:r>
            <a:r>
              <a:rPr lang="en-GB" sz="1800" dirty="0" smtClean="0"/>
              <a:t> </a:t>
            </a:r>
            <a:r>
              <a:rPr lang="en-GB" sz="1800" dirty="0" err="1" smtClean="0"/>
              <a:t>উপায়</a:t>
            </a:r>
            <a:r>
              <a:rPr lang="en-GB" sz="1800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sz="1800" dirty="0" err="1" smtClean="0"/>
              <a:t>বিমাকে</a:t>
            </a:r>
            <a:r>
              <a:rPr lang="en-GB" sz="1800" dirty="0" smtClean="0"/>
              <a:t> </a:t>
            </a:r>
            <a:r>
              <a:rPr lang="en-GB" sz="1800" dirty="0" err="1" smtClean="0"/>
              <a:t>ক্ষতিপূরণের</a:t>
            </a:r>
            <a:r>
              <a:rPr lang="en-GB" sz="1800" dirty="0" smtClean="0"/>
              <a:t> </a:t>
            </a:r>
            <a:r>
              <a:rPr lang="en-GB" sz="1800" dirty="0" err="1" smtClean="0"/>
              <a:t>চুক্তি</a:t>
            </a:r>
            <a:r>
              <a:rPr lang="en-GB" sz="1800" dirty="0" smtClean="0"/>
              <a:t> </a:t>
            </a:r>
            <a:r>
              <a:rPr lang="en-GB" sz="1800" dirty="0" err="1" smtClean="0"/>
              <a:t>বলা</a:t>
            </a:r>
            <a:r>
              <a:rPr lang="en-GB" sz="1800" dirty="0" smtClean="0"/>
              <a:t> </a:t>
            </a:r>
            <a:r>
              <a:rPr lang="en-GB" sz="1800" dirty="0" err="1" smtClean="0"/>
              <a:t>হয়</a:t>
            </a:r>
            <a:r>
              <a:rPr lang="en-GB" sz="1800" dirty="0" smtClean="0"/>
              <a:t>।</a:t>
            </a:r>
          </a:p>
          <a:p>
            <a:pPr>
              <a:lnSpc>
                <a:spcPct val="120000"/>
              </a:lnSpc>
            </a:pPr>
            <a:r>
              <a:rPr lang="en-GB" sz="1800" dirty="0" smtClean="0"/>
              <a:t>১৯৩৮ </a:t>
            </a:r>
            <a:r>
              <a:rPr lang="en-GB" sz="1800" dirty="0" err="1" smtClean="0"/>
              <a:t>সালে</a:t>
            </a:r>
            <a:r>
              <a:rPr lang="en-GB" sz="1800" dirty="0" smtClean="0"/>
              <a:t> </a:t>
            </a:r>
            <a:r>
              <a:rPr lang="en-GB" sz="1800" dirty="0" err="1" smtClean="0"/>
              <a:t>উপমহাদেশে</a:t>
            </a:r>
            <a:r>
              <a:rPr lang="en-GB" sz="1800" dirty="0" smtClean="0"/>
              <a:t> </a:t>
            </a:r>
            <a:r>
              <a:rPr lang="en-GB" sz="1800" dirty="0" err="1" smtClean="0"/>
              <a:t>প্রবর্তিত</a:t>
            </a:r>
            <a:r>
              <a:rPr lang="en-GB" sz="1800" dirty="0" smtClean="0"/>
              <a:t> </a:t>
            </a:r>
            <a:r>
              <a:rPr lang="en-GB" sz="1800" dirty="0" err="1" smtClean="0"/>
              <a:t>বিমা</a:t>
            </a:r>
            <a:r>
              <a:rPr lang="en-GB" sz="1800" dirty="0" smtClean="0"/>
              <a:t> </a:t>
            </a:r>
            <a:r>
              <a:rPr lang="en-GB" sz="1800" dirty="0" err="1" smtClean="0"/>
              <a:t>আইন</a:t>
            </a:r>
            <a:r>
              <a:rPr lang="en-GB" sz="1800" dirty="0" smtClean="0"/>
              <a:t> </a:t>
            </a:r>
            <a:r>
              <a:rPr lang="en-GB" sz="1800" dirty="0" err="1" smtClean="0"/>
              <a:t>এতদিন</a:t>
            </a:r>
            <a:r>
              <a:rPr lang="en-GB" sz="1800" dirty="0" smtClean="0"/>
              <a:t> </a:t>
            </a:r>
            <a:r>
              <a:rPr lang="en-GB" sz="1800" dirty="0" err="1" smtClean="0"/>
              <a:t>বাংলাদেশে</a:t>
            </a:r>
            <a:r>
              <a:rPr lang="en-GB" sz="1800" dirty="0" smtClean="0"/>
              <a:t> </a:t>
            </a:r>
            <a:r>
              <a:rPr lang="en-GB" sz="1800" dirty="0" err="1" smtClean="0"/>
              <a:t>চালু</a:t>
            </a:r>
            <a:r>
              <a:rPr lang="en-GB" sz="1800" dirty="0" smtClean="0"/>
              <a:t> </a:t>
            </a:r>
            <a:r>
              <a:rPr lang="en-GB" sz="1800" dirty="0" err="1" smtClean="0"/>
              <a:t>ছিল</a:t>
            </a:r>
            <a:r>
              <a:rPr lang="en-GB" sz="1800" dirty="0" smtClean="0"/>
              <a:t>। </a:t>
            </a:r>
            <a:r>
              <a:rPr lang="en-GB" sz="1800" dirty="0" err="1" smtClean="0"/>
              <a:t>পরিমার্জন</a:t>
            </a:r>
            <a:r>
              <a:rPr lang="en-GB" sz="1800" dirty="0" smtClean="0"/>
              <a:t> ও </a:t>
            </a:r>
            <a:r>
              <a:rPr lang="en-GB" sz="1800" dirty="0" err="1" smtClean="0"/>
              <a:t>সংশোধন</a:t>
            </a:r>
            <a:r>
              <a:rPr lang="en-GB" sz="1800" dirty="0" smtClean="0"/>
              <a:t> </a:t>
            </a:r>
            <a:r>
              <a:rPr lang="en-GB" sz="1800" dirty="0" err="1" smtClean="0"/>
              <a:t>করে</a:t>
            </a:r>
            <a:r>
              <a:rPr lang="en-GB" sz="1800" dirty="0" smtClean="0"/>
              <a:t> ২০১০ </a:t>
            </a:r>
            <a:r>
              <a:rPr lang="en-GB" sz="1800" dirty="0" err="1" smtClean="0"/>
              <a:t>সালে</a:t>
            </a:r>
            <a:r>
              <a:rPr lang="en-GB" sz="1800" dirty="0" smtClean="0"/>
              <a:t> </a:t>
            </a:r>
            <a:r>
              <a:rPr lang="en-GB" sz="1800" dirty="0" err="1" smtClean="0"/>
              <a:t>নতুন</a:t>
            </a:r>
            <a:r>
              <a:rPr lang="en-GB" sz="1800" dirty="0" smtClean="0"/>
              <a:t> </a:t>
            </a:r>
            <a:r>
              <a:rPr lang="en-GB" sz="1800" dirty="0" err="1" smtClean="0"/>
              <a:t>আইন</a:t>
            </a:r>
            <a:r>
              <a:rPr lang="en-GB" sz="1800" dirty="0" smtClean="0"/>
              <a:t> </a:t>
            </a:r>
            <a:r>
              <a:rPr lang="en-GB" sz="1800" dirty="0" err="1" smtClean="0"/>
              <a:t>প্রণয়ন</a:t>
            </a:r>
            <a:r>
              <a:rPr lang="en-GB" sz="1800" dirty="0" smtClean="0"/>
              <a:t> </a:t>
            </a:r>
            <a:r>
              <a:rPr lang="en-GB" sz="1800" dirty="0" err="1" smtClean="0"/>
              <a:t>করা</a:t>
            </a:r>
            <a:r>
              <a:rPr lang="en-GB" sz="1800" dirty="0" smtClean="0"/>
              <a:t> </a:t>
            </a:r>
            <a:r>
              <a:rPr lang="en-GB" sz="1800" dirty="0" err="1" smtClean="0"/>
              <a:t>হয়েছে</a:t>
            </a:r>
            <a:r>
              <a:rPr lang="en-GB" sz="1800" dirty="0" smtClean="0"/>
              <a:t> </a:t>
            </a:r>
            <a:r>
              <a:rPr lang="en-GB" sz="1800" dirty="0" err="1" smtClean="0"/>
              <a:t>যা</a:t>
            </a:r>
            <a:r>
              <a:rPr lang="en-GB" sz="1800" dirty="0" smtClean="0"/>
              <a:t> </a:t>
            </a:r>
            <a:r>
              <a:rPr lang="en-GB" sz="1800" dirty="0" err="1" smtClean="0"/>
              <a:t>বিমা</a:t>
            </a:r>
            <a:r>
              <a:rPr lang="en-GB" sz="1800" dirty="0" smtClean="0"/>
              <a:t> </a:t>
            </a:r>
            <a:r>
              <a:rPr lang="en-GB" sz="1800" dirty="0" err="1" smtClean="0"/>
              <a:t>আইন</a:t>
            </a:r>
            <a:r>
              <a:rPr lang="en-GB" sz="1800" dirty="0" smtClean="0"/>
              <a:t> ২০১০ </a:t>
            </a:r>
            <a:r>
              <a:rPr lang="en-GB" sz="1800" dirty="0" err="1" smtClean="0"/>
              <a:t>নামে</a:t>
            </a:r>
            <a:r>
              <a:rPr lang="en-GB" sz="1800" dirty="0" smtClean="0"/>
              <a:t> </a:t>
            </a:r>
            <a:r>
              <a:rPr lang="en-GB" sz="1800" dirty="0" err="1" smtClean="0"/>
              <a:t>পরিচিত</a:t>
            </a:r>
            <a:r>
              <a:rPr lang="en-GB" sz="1800" dirty="0" smtClean="0"/>
              <a:t>।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613479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b="1" dirty="0" err="1" smtClean="0"/>
              <a:t>বিমার</a:t>
            </a:r>
            <a:r>
              <a:rPr lang="en-GB" sz="4400" b="1" dirty="0" smtClean="0"/>
              <a:t> </a:t>
            </a:r>
            <a:r>
              <a:rPr lang="en-GB" sz="4400" b="1" dirty="0" err="1" smtClean="0"/>
              <a:t>প্রকারভেদ</a:t>
            </a:r>
            <a:endParaRPr lang="en-GB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481776" y="4947292"/>
            <a:ext cx="1662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hakimbksp@gmail.com</a:t>
            </a:r>
            <a:endParaRPr lang="en-GB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3200" b="1" dirty="0" err="1" smtClean="0"/>
              <a:t>জীবন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বিমা</a:t>
            </a:r>
            <a:endParaRPr lang="en-GB" sz="3200" b="1" dirty="0" smtClean="0"/>
          </a:p>
          <a:p>
            <a:pPr>
              <a:lnSpc>
                <a:spcPct val="150000"/>
              </a:lnSpc>
            </a:pPr>
            <a:r>
              <a:rPr lang="en-GB" sz="3200" b="1" dirty="0" err="1" smtClean="0"/>
              <a:t>অগ্নি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বিমা</a:t>
            </a:r>
            <a:endParaRPr lang="en-GB" sz="3200" b="1" dirty="0" smtClean="0"/>
          </a:p>
          <a:p>
            <a:pPr>
              <a:lnSpc>
                <a:spcPct val="150000"/>
              </a:lnSpc>
            </a:pPr>
            <a:r>
              <a:rPr lang="en-GB" sz="3200" b="1" dirty="0" err="1" smtClean="0"/>
              <a:t>নৌ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বিমা</a:t>
            </a:r>
            <a:endParaRPr lang="en-GB" sz="3200" b="1" dirty="0" smtClean="0"/>
          </a:p>
          <a:p>
            <a:pPr>
              <a:lnSpc>
                <a:spcPct val="150000"/>
              </a:lnSpc>
            </a:pPr>
            <a:r>
              <a:rPr lang="en-GB" sz="3200" b="1" dirty="0" err="1" smtClean="0"/>
              <a:t>দুর্ঘটনা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বিমা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11632918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আগামী</a:t>
            </a:r>
            <a:r>
              <a:rPr lang="en-GB" dirty="0" smtClean="0"/>
              <a:t> </a:t>
            </a:r>
            <a:r>
              <a:rPr lang="en-GB" dirty="0" err="1" smtClean="0"/>
              <a:t>পাঠ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err="1" smtClean="0"/>
              <a:t>অধ্যায়</a:t>
            </a:r>
            <a:r>
              <a:rPr lang="en-GB" dirty="0" smtClean="0"/>
              <a:t>: </a:t>
            </a:r>
            <a:r>
              <a:rPr lang="en-GB" dirty="0" err="1" smtClean="0"/>
              <a:t>দ্বিতীয়</a:t>
            </a:r>
            <a:r>
              <a:rPr lang="en-GB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GB" dirty="0" err="1" smtClean="0"/>
              <a:t>পাঠ</a:t>
            </a:r>
            <a:r>
              <a:rPr lang="en-GB" dirty="0" smtClean="0"/>
              <a:t> </a:t>
            </a:r>
            <a:r>
              <a:rPr lang="en-GB" dirty="0" err="1" smtClean="0"/>
              <a:t>নং</a:t>
            </a:r>
            <a:r>
              <a:rPr lang="en-GB" dirty="0" smtClean="0"/>
              <a:t>: ৫.২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955267"/>
            <a:ext cx="1662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hakimbksp@gmail.com</a:t>
            </a:r>
            <a:endParaRPr lang="en-GB" sz="11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©BKSPPS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00" b="1670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42541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457</TotalTime>
  <Words>439</Words>
  <Application>Microsoft Office PowerPoint</Application>
  <PresentationFormat>On-screen Show (16:9)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স্বাগতম</vt:lpstr>
      <vt:lpstr>পরিচিতি</vt:lpstr>
      <vt:lpstr>শিখনফল</vt:lpstr>
      <vt:lpstr>ট্রেডমার্ক বা পণ্য প্রতীক</vt:lpstr>
      <vt:lpstr>কপিরাইট</vt:lpstr>
      <vt:lpstr>BSTI (বাংলাদেশ স্ট্যান্ডার্ডস এন্ড টেস্টিং ইনস্টিটিউশন)</vt:lpstr>
      <vt:lpstr>বিমা</vt:lpstr>
      <vt:lpstr>বিমার প্রকারভেদ</vt:lpstr>
      <vt:lpstr>আগামী পাঠ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MD Nure Alom</dc:creator>
  <cp:lastModifiedBy>MD Nure Alom</cp:lastModifiedBy>
  <cp:revision>52</cp:revision>
  <dcterms:created xsi:type="dcterms:W3CDTF">2006-08-16T00:00:00Z</dcterms:created>
  <dcterms:modified xsi:type="dcterms:W3CDTF">2021-08-10T02:36:01Z</dcterms:modified>
</cp:coreProperties>
</file>