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4" r:id="rId2"/>
    <p:sldId id="290" r:id="rId3"/>
    <p:sldId id="302" r:id="rId4"/>
    <p:sldId id="270" r:id="rId5"/>
    <p:sldId id="256" r:id="rId6"/>
    <p:sldId id="261" r:id="rId7"/>
    <p:sldId id="262" r:id="rId8"/>
    <p:sldId id="268" r:id="rId9"/>
    <p:sldId id="263" r:id="rId10"/>
    <p:sldId id="264" r:id="rId11"/>
    <p:sldId id="257" r:id="rId12"/>
    <p:sldId id="284" r:id="rId13"/>
    <p:sldId id="283" r:id="rId14"/>
    <p:sldId id="286" r:id="rId15"/>
    <p:sldId id="272" r:id="rId16"/>
    <p:sldId id="287" r:id="rId17"/>
    <p:sldId id="288" r:id="rId18"/>
    <p:sldId id="271" r:id="rId19"/>
    <p:sldId id="289" r:id="rId20"/>
    <p:sldId id="269" r:id="rId21"/>
    <p:sldId id="30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E3951-0736-46C4-BE49-DBCC6A248487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F077E-1506-4123-B0DE-C05B18B6E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1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80D5-5519-436B-8A9A-495DAC7272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7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D787-6B5D-483D-BFA9-7666E15B302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9F11F7B-1E19-433F-AA98-EFB4B1C7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22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D787-6B5D-483D-BFA9-7666E15B302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1F7B-1E19-433F-AA98-EFB4B1C7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88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D787-6B5D-483D-BFA9-7666E15B302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1F7B-1E19-433F-AA98-EFB4B1C7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00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D787-6B5D-483D-BFA9-7666E15B302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1F7B-1E19-433F-AA98-EFB4B1C7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6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D787-6B5D-483D-BFA9-7666E15B302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1F7B-1E19-433F-AA98-EFB4B1C7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34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D787-6B5D-483D-BFA9-7666E15B302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1F7B-1E19-433F-AA98-EFB4B1C7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8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D787-6B5D-483D-BFA9-7666E15B302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1F7B-1E19-433F-AA98-EFB4B1C7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73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D787-6B5D-483D-BFA9-7666E15B302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1F7B-1E19-433F-AA98-EFB4B1C7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97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D787-6B5D-483D-BFA9-7666E15B302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1F7B-1E19-433F-AA98-EFB4B1C7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D787-6B5D-483D-BFA9-7666E15B302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1F7B-1E19-433F-AA98-EFB4B1C7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09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50FD787-6B5D-483D-BFA9-7666E15B302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1F7B-1E19-433F-AA98-EFB4B1C7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6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FD787-6B5D-483D-BFA9-7666E15B302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9F11F7B-1E19-433F-AA98-EFB4B1C7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0689BFD-CA1A-4447-8EBC-2B6B6E753B0E}"/>
              </a:ext>
            </a:extLst>
          </p:cNvPr>
          <p:cNvSpPr txBox="1"/>
          <p:nvPr userDrawn="1"/>
        </p:nvSpPr>
        <p:spPr>
          <a:xfrm rot="10800000" flipH="1" flipV="1">
            <a:off x="7004377" y="6367885"/>
            <a:ext cx="5187623" cy="46166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MD</a:t>
            </a:r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en-US" sz="24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AZHER </a:t>
            </a:r>
            <a:r>
              <a:rPr lang="en-US" sz="24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UDDIN- 01746950438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837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orange.biz/fx/bright-shiny-bokeh-colorful-background-174118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lower-petals-five-leaves-floral-40187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plants/blooming-violet-flower.jpg.php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gramandoamedianoche.com/2008/11/conversiones-de-colores-en-ne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7" Type="http://schemas.openxmlformats.org/officeDocument/2006/relationships/image" Target="../media/image10.jp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hyperlink" Target="http://mfoulks3200.deviantart.com/art/Colorful-Polygon-Wallpaper-373228965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background-design-pattern-colorful-1476706/" TargetMode="External"/><Relationship Id="rId7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hyperlink" Target="https://torange.biz/fx/bright-shiny-bokeh-colorful-background-174118" TargetMode="Externa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87F50C-BC62-4FA9-A3C2-5EBED6554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42" y="-79514"/>
            <a:ext cx="6095999" cy="61159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208592-13F8-4330-83EF-314B4C6CE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1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4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C4A82D-F4CC-40AF-92F7-AC43854E56BA}"/>
              </a:ext>
            </a:extLst>
          </p:cNvPr>
          <p:cNvSpPr/>
          <p:nvPr/>
        </p:nvSpPr>
        <p:spPr>
          <a:xfrm>
            <a:off x="4907090" y="-130629"/>
            <a:ext cx="3037532" cy="104467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20170" tIns="60085" rIns="120170" bIns="60085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spc="197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 শিল্প</a:t>
            </a:r>
            <a:endParaRPr lang="en-US" sz="6000" spc="197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0B3D9-B380-49FC-AC98-22031CCE7A4C}"/>
              </a:ext>
            </a:extLst>
          </p:cNvPr>
          <p:cNvSpPr txBox="1"/>
          <p:nvPr/>
        </p:nvSpPr>
        <p:spPr>
          <a:xfrm>
            <a:off x="-1" y="4002156"/>
            <a:ext cx="12192000" cy="2337335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 কিংবা স্থায়ী সম্পদ বা মেধা সম্পদের ব্যবহারের মাধ্যমে যে সকল সেবামূলক কর্ম সম্পাদিত হয় সে সব শিল্প প্রতিষ্ঠান সেবা শিল্পের অন্তর্ভুক্ত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F002E-C67A-48A8-A3E5-6D010B965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43956"/>
            <a:ext cx="8098972" cy="334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5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423F978-6391-48E6-A015-D1FECE93C550}"/>
              </a:ext>
            </a:extLst>
          </p:cNvPr>
          <p:cNvGrpSpPr/>
          <p:nvPr/>
        </p:nvGrpSpPr>
        <p:grpSpPr>
          <a:xfrm>
            <a:off x="5260462" y="3295038"/>
            <a:ext cx="1935211" cy="1766225"/>
            <a:chOff x="4187495" y="2250824"/>
            <a:chExt cx="3210173" cy="2785410"/>
          </a:xfrm>
          <a:solidFill>
            <a:srgbClr val="7030A0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366CBF-59CE-4CF0-B896-782B62002ABE}"/>
                </a:ext>
              </a:extLst>
            </p:cNvPr>
            <p:cNvSpPr/>
            <p:nvPr/>
          </p:nvSpPr>
          <p:spPr>
            <a:xfrm>
              <a:off x="4292103" y="2250824"/>
              <a:ext cx="3105565" cy="2729133"/>
            </a:xfrm>
            <a:prstGeom prst="ellipse">
              <a:avLst/>
            </a:prstGeom>
            <a:grpFill/>
            <a:ln w="177800">
              <a:solidFill>
                <a:schemeClr val="tx1">
                  <a:alpha val="34000"/>
                </a:schemeClr>
              </a:solidFill>
            </a:ln>
            <a:scene3d>
              <a:camera prst="obliqueTopRight"/>
              <a:lightRig rig="flat" dir="t">
                <a:rot lat="0" lon="0" rev="6600000"/>
              </a:lightRig>
            </a:scene3d>
            <a:sp3d prstMaterial="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905AB2D-8D1D-402D-9E52-EF1E9A2BE7AB}"/>
                </a:ext>
              </a:extLst>
            </p:cNvPr>
            <p:cNvSpPr/>
            <p:nvPr/>
          </p:nvSpPr>
          <p:spPr>
            <a:xfrm>
              <a:off x="4187495" y="2307102"/>
              <a:ext cx="3074275" cy="2729132"/>
            </a:xfrm>
            <a:prstGeom prst="ellipse">
              <a:avLst/>
            </a:prstGeom>
            <a:grpFill/>
            <a:ln w="177800">
              <a:solidFill>
                <a:schemeClr val="tx1">
                  <a:alpha val="34000"/>
                </a:schemeClr>
              </a:solidFill>
            </a:ln>
            <a:scene3d>
              <a:camera prst="obliqueTopRight"/>
              <a:lightRig rig="flat" dir="t">
                <a:rot lat="0" lon="0" rev="6600000"/>
              </a:lightRig>
            </a:scene3d>
            <a:sp3d prstMaterial="powder">
              <a:bevelT w="254000" prst="hardEdge"/>
              <a:bevelB w="2540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C93D1EF-4573-4E2E-9097-878DD69B61DE}"/>
              </a:ext>
            </a:extLst>
          </p:cNvPr>
          <p:cNvSpPr txBox="1"/>
          <p:nvPr/>
        </p:nvSpPr>
        <p:spPr>
          <a:xfrm>
            <a:off x="4648926" y="3719930"/>
            <a:ext cx="3184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3200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ৎপাদন ও </a:t>
            </a:r>
            <a:endParaRPr lang="en-US" sz="3200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 শিল্প</a:t>
            </a:r>
            <a:endParaRPr lang="en-US" sz="3200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95428D0-A376-4E01-8E12-8A31C6F069C2}"/>
              </a:ext>
            </a:extLst>
          </p:cNvPr>
          <p:cNvSpPr/>
          <p:nvPr/>
        </p:nvSpPr>
        <p:spPr>
          <a:xfrm>
            <a:off x="4048161" y="3839320"/>
            <a:ext cx="1106670" cy="641976"/>
          </a:xfrm>
          <a:prstGeom prst="leftArrow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659C5166-3D89-45C1-8204-E7FFBE3D061A}"/>
              </a:ext>
            </a:extLst>
          </p:cNvPr>
          <p:cNvSpPr/>
          <p:nvPr/>
        </p:nvSpPr>
        <p:spPr>
          <a:xfrm flipH="1">
            <a:off x="7321422" y="3822387"/>
            <a:ext cx="1106670" cy="641976"/>
          </a:xfrm>
          <a:prstGeom prst="leftArrow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EFA01387-D1C1-4A5A-B8CC-5E5E6D27E7E9}"/>
              </a:ext>
            </a:extLst>
          </p:cNvPr>
          <p:cNvSpPr/>
          <p:nvPr/>
        </p:nvSpPr>
        <p:spPr>
          <a:xfrm rot="16200000">
            <a:off x="5633770" y="5329296"/>
            <a:ext cx="1106670" cy="641976"/>
          </a:xfrm>
          <a:prstGeom prst="leftArrow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978E055F-1818-48A8-AAC9-9D351CAB0060}"/>
              </a:ext>
            </a:extLst>
          </p:cNvPr>
          <p:cNvSpPr/>
          <p:nvPr/>
        </p:nvSpPr>
        <p:spPr>
          <a:xfrm rot="5400000" flipV="1">
            <a:off x="5633770" y="2359387"/>
            <a:ext cx="1106670" cy="641976"/>
          </a:xfrm>
          <a:prstGeom prst="leftArrow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613D8F-E2A6-43E6-811A-47D925FF2012}"/>
              </a:ext>
            </a:extLst>
          </p:cNvPr>
          <p:cNvSpPr txBox="1"/>
          <p:nvPr/>
        </p:nvSpPr>
        <p:spPr>
          <a:xfrm>
            <a:off x="427301" y="126772"/>
            <a:ext cx="11628120" cy="147556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বিনিয়োগের মাপকাঠিতে উৎপাদনমুখী শিল্প ও সেবা শিল্পকে চার ভাগে ভাগ করা যায়</a:t>
            </a:r>
            <a:r>
              <a:rPr lang="en-US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4D8A7B-373A-448E-AFAD-B5836C1E95BB}"/>
              </a:ext>
            </a:extLst>
          </p:cNvPr>
          <p:cNvSpPr/>
          <p:nvPr/>
        </p:nvSpPr>
        <p:spPr>
          <a:xfrm>
            <a:off x="4929105" y="1351528"/>
            <a:ext cx="2880360" cy="952340"/>
          </a:xfrm>
          <a:prstGeom prst="rect">
            <a:avLst/>
          </a:prstGeom>
          <a:ln>
            <a:noFill/>
          </a:ln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5400" b="1" spc="50" dirty="0">
                <a:ln w="0"/>
                <a:solidFill>
                  <a:schemeClr val="bg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কুটির শিল্প</a:t>
            </a:r>
            <a:endParaRPr lang="en-US" sz="5400" b="1" spc="50" dirty="0">
              <a:ln w="0"/>
              <a:solidFill>
                <a:schemeClr val="bg2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65EAD3-AD77-4A57-B4BD-BE2DB512C917}"/>
              </a:ext>
            </a:extLst>
          </p:cNvPr>
          <p:cNvSpPr/>
          <p:nvPr/>
        </p:nvSpPr>
        <p:spPr>
          <a:xfrm>
            <a:off x="4409998" y="6180945"/>
            <a:ext cx="3263012" cy="860007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মাঝারি শিল্প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15A2BB-CA46-47CD-A5DF-95C775081F65}"/>
              </a:ext>
            </a:extLst>
          </p:cNvPr>
          <p:cNvSpPr/>
          <p:nvPr/>
        </p:nvSpPr>
        <p:spPr>
          <a:xfrm>
            <a:off x="1713169" y="3765989"/>
            <a:ext cx="2297635" cy="952340"/>
          </a:xfrm>
          <a:prstGeom prst="rect">
            <a:avLst/>
          </a:prstGeom>
          <a:ln>
            <a:noFill/>
          </a:ln>
        </p:spPr>
        <p:txBody>
          <a:bodyPr wrap="square" lIns="120170" tIns="60085" rIns="120170" bIns="60085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5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 শিল্প</a:t>
            </a:r>
            <a:endParaRPr lang="en-US" sz="5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1A1179-0A0B-4C18-BB4D-1DE4871F775C}"/>
              </a:ext>
            </a:extLst>
          </p:cNvPr>
          <p:cNvSpPr/>
          <p:nvPr/>
        </p:nvSpPr>
        <p:spPr>
          <a:xfrm>
            <a:off x="8176206" y="3621721"/>
            <a:ext cx="2518297" cy="952340"/>
          </a:xfrm>
          <a:prstGeom prst="rect">
            <a:avLst/>
          </a:prstGeom>
          <a:ln>
            <a:noFill/>
          </a:ln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বৃহৎ শিল্প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8736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ched Right Arrow 2"/>
          <p:cNvSpPr/>
          <p:nvPr/>
        </p:nvSpPr>
        <p:spPr>
          <a:xfrm rot="10800000">
            <a:off x="7242629" y="2249712"/>
            <a:ext cx="2162629" cy="84182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637295" y="2051999"/>
            <a:ext cx="2134383" cy="12503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পাট শিল্প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E51D1-8635-4365-B8BA-6A7A5BAFC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8" y="506106"/>
            <a:ext cx="6387869" cy="42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 flipH="1">
            <a:off x="7754255" y="2667000"/>
            <a:ext cx="1938579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9793515" y="1952171"/>
            <a:ext cx="1938580" cy="2133600"/>
          </a:xfrm>
          <a:prstGeom prst="flowChartAlternateProcess">
            <a:avLst/>
          </a:prstGeom>
          <a:ln w="38100"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চামড়া শিল্প</a:t>
            </a:r>
            <a:endParaRPr lang="en-US" sz="6000" dirty="0"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16E71-96F3-444B-B5A9-D1BC5EB83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004"/>
            <a:ext cx="7658651" cy="430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8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2"/>
          <a:stretch/>
        </p:blipFill>
        <p:spPr>
          <a:xfrm>
            <a:off x="464458" y="371991"/>
            <a:ext cx="6727372" cy="50345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90629" y="1909566"/>
            <a:ext cx="1570264" cy="149309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বস্ত্র শিল্প।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EC5C60E-589E-4E28-A394-B7F8C36F95CC}"/>
              </a:ext>
            </a:extLst>
          </p:cNvPr>
          <p:cNvSpPr/>
          <p:nvPr/>
        </p:nvSpPr>
        <p:spPr>
          <a:xfrm>
            <a:off x="7460343" y="2119086"/>
            <a:ext cx="2438400" cy="1074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539717" y="1812443"/>
            <a:ext cx="1618797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78258" y="1895902"/>
            <a:ext cx="2913742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ক্ষুদ্র শিল্প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9014" y="4350854"/>
            <a:ext cx="4074886" cy="1578429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সর্বোচ্চ জনবল ১০ এর অধিক নয়।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3A2BC8-8291-4584-8E8F-932443556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6" y="508000"/>
            <a:ext cx="6549887" cy="5292666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B75646D9-74A1-4BFF-8A08-189A69B89BDD}"/>
              </a:ext>
            </a:extLst>
          </p:cNvPr>
          <p:cNvSpPr/>
          <p:nvPr/>
        </p:nvSpPr>
        <p:spPr>
          <a:xfrm>
            <a:off x="10116457" y="3115438"/>
            <a:ext cx="711200" cy="1035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409212" y="1295401"/>
            <a:ext cx="1633187" cy="766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18174" y="1016988"/>
            <a:ext cx="2743200" cy="132343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মাঝারি গার্মেন্টস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শিল্প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9971" y="3429000"/>
            <a:ext cx="3712029" cy="260712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ব্যয় ১০ কোটি টাকার অধিক ৩০ কোটির মধ্যে।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শ্রমিক সংখা ১০০ থেকে২৫০ জন।</a:t>
            </a:r>
          </a:p>
          <a:p>
            <a:pPr algn="ctr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A71196-550C-4060-8A8A-9CB76836B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181746"/>
            <a:ext cx="6946633" cy="5810837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50B3796B-D6CC-4274-9CE1-28AA84B15AB6}"/>
              </a:ext>
            </a:extLst>
          </p:cNvPr>
          <p:cNvSpPr/>
          <p:nvPr/>
        </p:nvSpPr>
        <p:spPr>
          <a:xfrm>
            <a:off x="10348688" y="2481943"/>
            <a:ext cx="769257" cy="841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3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114012" y="2801257"/>
            <a:ext cx="1434904" cy="665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46199" y="2497364"/>
            <a:ext cx="2772229" cy="127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C68DE-A76C-4033-A496-31E4FAC93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2" y="675054"/>
            <a:ext cx="6168057" cy="50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BBBAE6-9ECC-49B8-BD59-67E5479D08FF}"/>
              </a:ext>
            </a:extLst>
          </p:cNvPr>
          <p:cNvSpPr/>
          <p:nvPr/>
        </p:nvSpPr>
        <p:spPr>
          <a:xfrm>
            <a:off x="2788623" y="152400"/>
            <a:ext cx="7476605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9A8B27-D355-4DE9-A5C6-68702B807853}"/>
              </a:ext>
            </a:extLst>
          </p:cNvPr>
          <p:cNvSpPr/>
          <p:nvPr/>
        </p:nvSpPr>
        <p:spPr>
          <a:xfrm>
            <a:off x="359605" y="2967195"/>
            <a:ext cx="5348545" cy="3014443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এলাকায় যে সকল কুটির শিল্প গড়ে উঠেছে তার একটি তালিকা তৈরী কর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7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CB3842-884E-4B2C-9BA3-400D131CA3FB}"/>
              </a:ext>
            </a:extLst>
          </p:cNvPr>
          <p:cNvSpPr/>
          <p:nvPr/>
        </p:nvSpPr>
        <p:spPr>
          <a:xfrm>
            <a:off x="7243381" y="3014366"/>
            <a:ext cx="4948619" cy="3014443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v"/>
            </a:pPr>
            <a:r>
              <a:rPr lang="bn-BD" sz="47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 শিল্পে যে সকল কাঁচামাল ব্যবহার হয় তার  একটি তালিকা তৈরী কর</a:t>
            </a:r>
            <a:r>
              <a:rPr lang="en-US" sz="47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47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87A9CC-8A30-489E-AB66-7B3D848C09F5}"/>
              </a:ext>
            </a:extLst>
          </p:cNvPr>
          <p:cNvSpPr/>
          <p:nvPr/>
        </p:nvSpPr>
        <p:spPr>
          <a:xfrm>
            <a:off x="1633643" y="1845422"/>
            <a:ext cx="2800471" cy="1044673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120170" tIns="60085" rIns="120170" bIns="600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700" u="sng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6000" u="sng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ক” দল   </a:t>
            </a:r>
            <a:endParaRPr lang="en-US" sz="4700" u="sng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B0BC-AD49-4350-A837-9562B90A29C2}"/>
              </a:ext>
            </a:extLst>
          </p:cNvPr>
          <p:cNvSpPr/>
          <p:nvPr/>
        </p:nvSpPr>
        <p:spPr>
          <a:xfrm>
            <a:off x="8163210" y="1845422"/>
            <a:ext cx="3048000" cy="1044673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0170" tIns="60085" rIns="120170" bIns="600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u="sng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“খ” দল</a:t>
            </a:r>
            <a:endParaRPr lang="en-US" sz="6000" u="sng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5A9EEA-DCF1-47B1-9062-0085C00D982F}"/>
              </a:ext>
            </a:extLst>
          </p:cNvPr>
          <p:cNvGrpSpPr/>
          <p:nvPr/>
        </p:nvGrpSpPr>
        <p:grpSpPr>
          <a:xfrm>
            <a:off x="5961742" y="2890095"/>
            <a:ext cx="268515" cy="3200400"/>
            <a:chOff x="5965370" y="2890095"/>
            <a:chExt cx="268515" cy="3200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D1F8CEE-36A5-4BA5-AC27-773C8DE592A0}"/>
                </a:ext>
              </a:extLst>
            </p:cNvPr>
            <p:cNvCxnSpPr/>
            <p:nvPr/>
          </p:nvCxnSpPr>
          <p:spPr>
            <a:xfrm>
              <a:off x="6096000" y="2890095"/>
              <a:ext cx="0" cy="320040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0EBE7F2-9DAF-4F30-A200-4C56E391A68D}"/>
                </a:ext>
              </a:extLst>
            </p:cNvPr>
            <p:cNvCxnSpPr>
              <a:cxnSpLocks/>
            </p:cNvCxnSpPr>
            <p:nvPr/>
          </p:nvCxnSpPr>
          <p:spPr>
            <a:xfrm>
              <a:off x="6233885" y="3276600"/>
              <a:ext cx="0" cy="2813895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9C0BDA-9FDE-413C-9937-A9B8039F844D}"/>
                </a:ext>
              </a:extLst>
            </p:cNvPr>
            <p:cNvCxnSpPr>
              <a:cxnSpLocks/>
            </p:cNvCxnSpPr>
            <p:nvPr/>
          </p:nvCxnSpPr>
          <p:spPr>
            <a:xfrm>
              <a:off x="5965370" y="3276600"/>
              <a:ext cx="0" cy="2813895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783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AF7F4C-E099-452A-818F-9B9BAA370677}"/>
              </a:ext>
            </a:extLst>
          </p:cNvPr>
          <p:cNvSpPr/>
          <p:nvPr/>
        </p:nvSpPr>
        <p:spPr>
          <a:xfrm>
            <a:off x="3773714" y="203200"/>
            <a:ext cx="4412343" cy="12357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hevron">
              <a:avLst>
                <a:gd name="adj" fmla="val 39094"/>
              </a:avLst>
            </a:prstTxWarp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A4C19C-3FEC-484B-805D-027FE25AD5ED}"/>
              </a:ext>
            </a:extLst>
          </p:cNvPr>
          <p:cNvSpPr/>
          <p:nvPr/>
        </p:nvSpPr>
        <p:spPr>
          <a:xfrm>
            <a:off x="195943" y="2482582"/>
            <a:ext cx="11800114" cy="18928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0126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0B01F3-3153-4417-B267-B238C2F1BD11}"/>
              </a:ext>
            </a:extLst>
          </p:cNvPr>
          <p:cNvSpPr/>
          <p:nvPr/>
        </p:nvSpPr>
        <p:spPr>
          <a:xfrm>
            <a:off x="3327165" y="874643"/>
            <a:ext cx="5669280" cy="5247861"/>
          </a:xfrm>
          <a:prstGeom prst="rect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3E0D0D-6F91-4765-92E3-5893F2226DC7}"/>
              </a:ext>
            </a:extLst>
          </p:cNvPr>
          <p:cNvSpPr txBox="1"/>
          <p:nvPr/>
        </p:nvSpPr>
        <p:spPr>
          <a:xfrm>
            <a:off x="226943" y="0"/>
            <a:ext cx="12268199" cy="1142255"/>
          </a:xfrm>
          <a:prstGeom prst="rect">
            <a:avLst/>
          </a:prstGeom>
          <a:noFill/>
        </p:spPr>
        <p:txBody>
          <a:bodyPr wrap="square" lIns="125366" tIns="62684" rIns="125366" bIns="62684" rtlCol="0">
            <a:spAutoFit/>
            <a:scene3d>
              <a:camera prst="perspective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5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8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90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D82A19-1294-49C9-9864-1101BAFAF2D9}"/>
              </a:ext>
            </a:extLst>
          </p:cNvPr>
          <p:cNvSpPr txBox="1"/>
          <p:nvPr/>
        </p:nvSpPr>
        <p:spPr>
          <a:xfrm>
            <a:off x="4647815" y="614583"/>
            <a:ext cx="2953796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AE31D6-B625-49ED-989F-2DC3D4D25743}"/>
              </a:ext>
            </a:extLst>
          </p:cNvPr>
          <p:cNvSpPr/>
          <p:nvPr/>
        </p:nvSpPr>
        <p:spPr>
          <a:xfrm>
            <a:off x="1421482" y="2592499"/>
            <a:ext cx="9406463" cy="27839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উপকৃত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bn-BD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F80601-EA37-4AB1-A2D5-ACCDC81EF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16060" y="1320800"/>
            <a:ext cx="7131957" cy="4542971"/>
          </a:xfrm>
          <a:prstGeom prst="rect">
            <a:avLst/>
          </a:prstGeom>
        </p:spPr>
      </p:pic>
      <p:sp>
        <p:nvSpPr>
          <p:cNvPr id="16388" name="Rectangle 7">
            <a:extLst>
              <a:ext uri="{FF2B5EF4-FFF2-40B4-BE49-F238E27FC236}">
                <a16:creationId xmlns:a16="http://schemas.microsoft.com/office/drawing/2014/main" id="{89F9E69F-5B72-494D-93B6-A03C860E4FB0}"/>
              </a:ext>
            </a:extLst>
          </p:cNvPr>
          <p:cNvSpPr>
            <a:spLocks noChangeArrowheads="1"/>
          </p:cNvSpPr>
          <p:nvPr/>
        </p:nvSpPr>
        <p:spPr bwMode="auto">
          <a:xfrm rot="19593470">
            <a:off x="2149476" y="2347914"/>
            <a:ext cx="700881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s-IN" altLang="en-US" sz="11500" b="1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3F6407-E0D1-4F31-8AD8-5872E551392C}"/>
              </a:ext>
            </a:extLst>
          </p:cNvPr>
          <p:cNvSpPr/>
          <p:nvPr/>
        </p:nvSpPr>
        <p:spPr>
          <a:xfrm rot="21430724">
            <a:off x="2982291" y="-591454"/>
            <a:ext cx="40386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11500" b="1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i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15107" y="47282"/>
            <a:ext cx="10768632" cy="5695760"/>
            <a:chOff x="-766608" y="213669"/>
            <a:chExt cx="10638793" cy="6089552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304800" y="213669"/>
              <a:ext cx="9567385" cy="5534652"/>
              <a:chOff x="152400" y="137474"/>
              <a:chExt cx="9567385" cy="5534290"/>
            </a:xfrm>
          </p:grpSpPr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3114005" y="137474"/>
                <a:ext cx="2763591" cy="108581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bn-BD" sz="60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152400" y="1752499"/>
                <a:ext cx="4419600" cy="584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6062185" y="2545941"/>
                <a:ext cx="3657600" cy="312582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endParaRPr lang="bn-BD" sz="36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শ্রেণি</a:t>
                </a:r>
                <a:r>
                  <a:rPr lang="en-US" sz="4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–</a:t>
                </a:r>
                <a:r>
                  <a:rPr lang="en-US" sz="4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নবম</a:t>
                </a:r>
                <a:r>
                  <a:rPr lang="en-US" sz="4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/</a:t>
                </a:r>
                <a:r>
                  <a:rPr lang="en-US" sz="40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দশম</a:t>
                </a:r>
                <a:endParaRPr lang="en-US" sz="40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বিষয়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–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ব্যবসায়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উদোগ</a:t>
                </a:r>
                <a:endParaRPr lang="en-US" sz="36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অধ্যায়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-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সপ্তম</a:t>
                </a:r>
                <a:r>
                  <a:rPr lang="bn-BD" sz="36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(হিসাব)</a:t>
                </a:r>
                <a:endParaRPr lang="en-US" sz="36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সময়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-৪৫ 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মিনিট</a:t>
                </a:r>
                <a:endParaRPr lang="en-US" sz="36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-766608" y="2622294"/>
              <a:ext cx="4871796" cy="368092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মো: </a:t>
              </a:r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আজহার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উদ্দিন</a:t>
              </a:r>
              <a:endPara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</a:p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বাট্টা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মিলন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বহুমুখী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তারাকান্দা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ময়মনসিংহ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93438" y="1508271"/>
              <a:ext cx="3359842" cy="7934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57485" y="1508271"/>
              <a:ext cx="2971800" cy="79349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" name="Picture 19" descr="flowers2.gif">
            <a:extLst>
              <a:ext uri="{FF2B5EF4-FFF2-40B4-BE49-F238E27FC236}">
                <a16:creationId xmlns:a16="http://schemas.microsoft.com/office/drawing/2014/main" id="{2736229E-F571-49B6-A1BC-26C536CC0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11402" y="1258166"/>
            <a:ext cx="1422400" cy="4882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6">
            <a:extLst>
              <a:ext uri="{FF2B5EF4-FFF2-40B4-BE49-F238E27FC236}">
                <a16:creationId xmlns:a16="http://schemas.microsoft.com/office/drawing/2014/main" id="{F302CB86-C4E9-45BA-A667-5B12F8391839}"/>
              </a:ext>
            </a:extLst>
          </p:cNvPr>
          <p:cNvSpPr/>
          <p:nvPr/>
        </p:nvSpPr>
        <p:spPr>
          <a:xfrm>
            <a:off x="945376" y="147089"/>
            <a:ext cx="10504448" cy="1594623"/>
          </a:xfrm>
          <a:prstGeom prst="bevel">
            <a:avLst>
              <a:gd name="adj" fmla="val 11038"/>
            </a:avLst>
          </a:prstGeom>
          <a:solidFill>
            <a:schemeClr val="bg1">
              <a:lumMod val="75000"/>
              <a:alpha val="85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blipFill>
                  <a:blip r:embed="rId2">
                    <a:extLst>
                      <a:ext uri="{837473B0-CC2E-450A-ABE3-18F120FF3D39}">
                        <a1611:picAttrSrcUrl xmlns:a1611="http://schemas.microsoft.com/office/drawing/2016/11/main" r:id="rId3"/>
                      </a:ext>
                    </a:extLst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আমরা ছবি দিকে লক্ষ্য করি </a:t>
            </a:r>
            <a:r>
              <a:rPr lang="bn-BD" sz="48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bn-BD" sz="4800" dirty="0">
                <a:ln>
                  <a:solidFill>
                    <a:srgbClr val="00B05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673B35-6EEB-4F5A-8FAD-3CB7EBD78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648"/>
            <a:ext cx="6095999" cy="40419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6A164F-25F7-4342-A0C2-6B1F6FCD5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073648"/>
            <a:ext cx="6096001" cy="40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2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94986C-3F40-4DF9-A1CC-D81452477E45}"/>
              </a:ext>
            </a:extLst>
          </p:cNvPr>
          <p:cNvSpPr/>
          <p:nvPr/>
        </p:nvSpPr>
        <p:spPr>
          <a:xfrm>
            <a:off x="4134678" y="1139535"/>
            <a:ext cx="3525667" cy="3202334"/>
          </a:xfrm>
          <a:prstGeom prst="rect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13800" dirty="0" err="1">
                <a:blipFill>
                  <a:blip r:embed="rId4">
                    <a:extLs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13800" dirty="0">
              <a:blipFill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73CE9B-EE46-47CC-A34F-3E493BFDCFA0}"/>
              </a:ext>
            </a:extLst>
          </p:cNvPr>
          <p:cNvGrpSpPr/>
          <p:nvPr/>
        </p:nvGrpSpPr>
        <p:grpSpPr>
          <a:xfrm>
            <a:off x="3512415" y="612963"/>
            <a:ext cx="4674449" cy="5632074"/>
            <a:chOff x="3825088" y="619997"/>
            <a:chExt cx="4674449" cy="563207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D2FC859-DFD6-4DBE-81FE-E5BA1725DA2F}"/>
                </a:ext>
              </a:extLst>
            </p:cNvPr>
            <p:cNvSpPr/>
            <p:nvPr/>
          </p:nvSpPr>
          <p:spPr>
            <a:xfrm flipV="1">
              <a:off x="4351607" y="1030713"/>
              <a:ext cx="4147930" cy="5221358"/>
            </a:xfrm>
            <a:custGeom>
              <a:avLst/>
              <a:gdLst>
                <a:gd name="connsiteX0" fmla="*/ 414928 w 4147930"/>
                <a:gd name="connsiteY0" fmla="*/ 5221358 h 5221358"/>
                <a:gd name="connsiteX1" fmla="*/ 3733002 w 4147930"/>
                <a:gd name="connsiteY1" fmla="*/ 5221358 h 5221358"/>
                <a:gd name="connsiteX2" fmla="*/ 4147930 w 4147930"/>
                <a:gd name="connsiteY2" fmla="*/ 4806430 h 5221358"/>
                <a:gd name="connsiteX3" fmla="*/ 4147930 w 4147930"/>
                <a:gd name="connsiteY3" fmla="*/ 2150964 h 5221358"/>
                <a:gd name="connsiteX4" fmla="*/ 3733002 w 4147930"/>
                <a:gd name="connsiteY4" fmla="*/ 1736036 h 5221358"/>
                <a:gd name="connsiteX5" fmla="*/ 3419106 w 4147930"/>
                <a:gd name="connsiteY5" fmla="*/ 1736036 h 5221358"/>
                <a:gd name="connsiteX6" fmla="*/ 2073965 w 4147930"/>
                <a:gd name="connsiteY6" fmla="*/ 0 h 5221358"/>
                <a:gd name="connsiteX7" fmla="*/ 2073965 w 4147930"/>
                <a:gd name="connsiteY7" fmla="*/ 1736036 h 5221358"/>
                <a:gd name="connsiteX8" fmla="*/ 414928 w 4147930"/>
                <a:gd name="connsiteY8" fmla="*/ 1736036 h 5221358"/>
                <a:gd name="connsiteX9" fmla="*/ 0 w 4147930"/>
                <a:gd name="connsiteY9" fmla="*/ 2150964 h 5221358"/>
                <a:gd name="connsiteX10" fmla="*/ 0 w 4147930"/>
                <a:gd name="connsiteY10" fmla="*/ 4806430 h 5221358"/>
                <a:gd name="connsiteX11" fmla="*/ 414928 w 4147930"/>
                <a:gd name="connsiteY11" fmla="*/ 5221358 h 522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47930" h="5221358">
                  <a:moveTo>
                    <a:pt x="414928" y="5221358"/>
                  </a:moveTo>
                  <a:lnTo>
                    <a:pt x="3733002" y="5221358"/>
                  </a:lnTo>
                  <a:cubicBezTo>
                    <a:pt x="3962160" y="5221358"/>
                    <a:pt x="4147930" y="5035588"/>
                    <a:pt x="4147930" y="4806430"/>
                  </a:cubicBezTo>
                  <a:lnTo>
                    <a:pt x="4147930" y="2150964"/>
                  </a:lnTo>
                  <a:cubicBezTo>
                    <a:pt x="4147930" y="1921806"/>
                    <a:pt x="3962160" y="1736036"/>
                    <a:pt x="3733002" y="1736036"/>
                  </a:cubicBezTo>
                  <a:lnTo>
                    <a:pt x="3419106" y="1736036"/>
                  </a:lnTo>
                  <a:lnTo>
                    <a:pt x="2073965" y="0"/>
                  </a:lnTo>
                  <a:lnTo>
                    <a:pt x="2073965" y="1736036"/>
                  </a:lnTo>
                  <a:lnTo>
                    <a:pt x="414928" y="1736036"/>
                  </a:lnTo>
                  <a:cubicBezTo>
                    <a:pt x="185770" y="1736036"/>
                    <a:pt x="0" y="1921806"/>
                    <a:pt x="0" y="2150964"/>
                  </a:cubicBezTo>
                  <a:lnTo>
                    <a:pt x="0" y="4806430"/>
                  </a:lnTo>
                  <a:cubicBezTo>
                    <a:pt x="0" y="5035588"/>
                    <a:pt x="185770" y="5221358"/>
                    <a:pt x="414928" y="5221358"/>
                  </a:cubicBezTo>
                  <a:close/>
                </a:path>
              </a:pathLst>
            </a:custGeom>
            <a:noFill/>
            <a:ln w="254000">
              <a:solidFill>
                <a:schemeClr val="tx1">
                  <a:alpha val="56000"/>
                </a:schemeClr>
              </a:solidFill>
            </a:ln>
            <a:scene3d>
              <a:camera prst="perspectiveLeft"/>
              <a:lightRig rig="twoPt" dir="t"/>
            </a:scene3d>
            <a:sp3d prstMaterial="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D879B38-2C2F-4FB5-A30D-9E251D06B41F}"/>
                </a:ext>
              </a:extLst>
            </p:cNvPr>
            <p:cNvSpPr/>
            <p:nvPr/>
          </p:nvSpPr>
          <p:spPr>
            <a:xfrm flipV="1">
              <a:off x="3825088" y="619997"/>
              <a:ext cx="4147930" cy="5221358"/>
            </a:xfrm>
            <a:custGeom>
              <a:avLst/>
              <a:gdLst>
                <a:gd name="connsiteX0" fmla="*/ 414928 w 4147930"/>
                <a:gd name="connsiteY0" fmla="*/ 5221358 h 5221358"/>
                <a:gd name="connsiteX1" fmla="*/ 3733002 w 4147930"/>
                <a:gd name="connsiteY1" fmla="*/ 5221358 h 5221358"/>
                <a:gd name="connsiteX2" fmla="*/ 4147930 w 4147930"/>
                <a:gd name="connsiteY2" fmla="*/ 4806430 h 5221358"/>
                <a:gd name="connsiteX3" fmla="*/ 4147930 w 4147930"/>
                <a:gd name="connsiteY3" fmla="*/ 2150964 h 5221358"/>
                <a:gd name="connsiteX4" fmla="*/ 3733002 w 4147930"/>
                <a:gd name="connsiteY4" fmla="*/ 1736036 h 5221358"/>
                <a:gd name="connsiteX5" fmla="*/ 3419106 w 4147930"/>
                <a:gd name="connsiteY5" fmla="*/ 1736036 h 5221358"/>
                <a:gd name="connsiteX6" fmla="*/ 2073965 w 4147930"/>
                <a:gd name="connsiteY6" fmla="*/ 0 h 5221358"/>
                <a:gd name="connsiteX7" fmla="*/ 2073965 w 4147930"/>
                <a:gd name="connsiteY7" fmla="*/ 1736036 h 5221358"/>
                <a:gd name="connsiteX8" fmla="*/ 414928 w 4147930"/>
                <a:gd name="connsiteY8" fmla="*/ 1736036 h 5221358"/>
                <a:gd name="connsiteX9" fmla="*/ 0 w 4147930"/>
                <a:gd name="connsiteY9" fmla="*/ 2150964 h 5221358"/>
                <a:gd name="connsiteX10" fmla="*/ 0 w 4147930"/>
                <a:gd name="connsiteY10" fmla="*/ 4806430 h 5221358"/>
                <a:gd name="connsiteX11" fmla="*/ 414928 w 4147930"/>
                <a:gd name="connsiteY11" fmla="*/ 5221358 h 522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47930" h="5221358">
                  <a:moveTo>
                    <a:pt x="414928" y="5221358"/>
                  </a:moveTo>
                  <a:lnTo>
                    <a:pt x="3733002" y="5221358"/>
                  </a:lnTo>
                  <a:cubicBezTo>
                    <a:pt x="3962160" y="5221358"/>
                    <a:pt x="4147930" y="5035588"/>
                    <a:pt x="4147930" y="4806430"/>
                  </a:cubicBezTo>
                  <a:lnTo>
                    <a:pt x="4147930" y="2150964"/>
                  </a:lnTo>
                  <a:cubicBezTo>
                    <a:pt x="4147930" y="1921806"/>
                    <a:pt x="3962160" y="1736036"/>
                    <a:pt x="3733002" y="1736036"/>
                  </a:cubicBezTo>
                  <a:lnTo>
                    <a:pt x="3419106" y="1736036"/>
                  </a:lnTo>
                  <a:lnTo>
                    <a:pt x="2073965" y="0"/>
                  </a:lnTo>
                  <a:lnTo>
                    <a:pt x="2073965" y="1736036"/>
                  </a:lnTo>
                  <a:lnTo>
                    <a:pt x="414928" y="1736036"/>
                  </a:lnTo>
                  <a:cubicBezTo>
                    <a:pt x="185770" y="1736036"/>
                    <a:pt x="0" y="1921806"/>
                    <a:pt x="0" y="2150964"/>
                  </a:cubicBezTo>
                  <a:lnTo>
                    <a:pt x="0" y="4806430"/>
                  </a:lnTo>
                  <a:cubicBezTo>
                    <a:pt x="0" y="5035588"/>
                    <a:pt x="185770" y="5221358"/>
                    <a:pt x="414928" y="5221358"/>
                  </a:cubicBezTo>
                  <a:close/>
                </a:path>
              </a:pathLst>
            </a:custGeom>
            <a:noFill/>
            <a:ln w="152400">
              <a:solidFill>
                <a:schemeClr val="bg1"/>
              </a:solidFill>
            </a:ln>
            <a:scene3d>
              <a:camera prst="perspectiveLeft"/>
              <a:lightRig rig="twoPt" dir="t"/>
            </a:scene3d>
            <a:sp3d prstMaterial="powder">
              <a:bevelT w="0" h="6350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3D8F8AAA-F6F5-418B-8D54-CE0B2610B31A}"/>
              </a:ext>
            </a:extLst>
          </p:cNvPr>
          <p:cNvSpPr/>
          <p:nvPr/>
        </p:nvSpPr>
        <p:spPr>
          <a:xfrm>
            <a:off x="2693303" y="-581414"/>
            <a:ext cx="2433711" cy="2996418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08CAEA4A-6509-4E16-B260-9A302D10ED94}"/>
              </a:ext>
            </a:extLst>
          </p:cNvPr>
          <p:cNvSpPr/>
          <p:nvPr/>
        </p:nvSpPr>
        <p:spPr>
          <a:xfrm>
            <a:off x="6502944" y="-175796"/>
            <a:ext cx="2433711" cy="2996418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4 Points 11">
            <a:extLst>
              <a:ext uri="{FF2B5EF4-FFF2-40B4-BE49-F238E27FC236}">
                <a16:creationId xmlns:a16="http://schemas.microsoft.com/office/drawing/2014/main" id="{91DB6AC8-1A4B-4DBB-A65D-4CFA913D463F}"/>
              </a:ext>
            </a:extLst>
          </p:cNvPr>
          <p:cNvSpPr/>
          <p:nvPr/>
        </p:nvSpPr>
        <p:spPr>
          <a:xfrm>
            <a:off x="4428979" y="2544926"/>
            <a:ext cx="2433711" cy="2996418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9C7D4-4A9C-4CB6-9DB5-D489E41CB7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125"/>
            <a:ext cx="3512415" cy="333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6BCB4E-FCA0-43DC-86C0-51FD5F9B39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68" y="1779738"/>
            <a:ext cx="3813921" cy="36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08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41E976-1FB3-4802-B949-6E1918A87DED}"/>
              </a:ext>
            </a:extLst>
          </p:cNvPr>
          <p:cNvSpPr txBox="1"/>
          <p:nvPr/>
        </p:nvSpPr>
        <p:spPr>
          <a:xfrm>
            <a:off x="682171" y="1814285"/>
            <a:ext cx="11173959" cy="374468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120170" tIns="60085" rIns="120170" bIns="60085" rtlCol="0">
            <a:prstTxWarp prst="textPlain">
              <a:avLst/>
            </a:prstTxWarp>
            <a:spAutoFit/>
          </a:bodyPr>
          <a:lstStyle/>
          <a:p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solidFill>
                  <a:srgbClr val="0070C0"/>
                </a:solidFill>
                <a:latin typeface="NikoshBAN"/>
                <a:cs typeface="NikoshBAN"/>
              </a:rPr>
              <a:t>.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kern="1100" dirty="0">
                <a:solidFill>
                  <a:srgbClr val="0070C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BD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n w="0">
                  <a:noFill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IN" sz="4000" dirty="0">
                <a:ln w="0">
                  <a:noFill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>
                  <a:noFill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শিল্পের </a:t>
            </a:r>
            <a:r>
              <a:rPr lang="en-US" sz="4000" dirty="0" err="1">
                <a:ln w="0">
                  <a:noFill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>
                <a:ln w="0">
                  <a:noFill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000" dirty="0">
                <a:ln w="0">
                  <a:noFill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err="1">
                <a:ln w="0">
                  <a:noFill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4000" dirty="0">
                <a:ln w="0">
                  <a:noFill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bn-BD" sz="4000" dirty="0">
                <a:ln w="0">
                  <a:noFill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র্ণনা করতে পারবে।  </a:t>
            </a:r>
            <a:endParaRPr lang="bn-BD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শিল্পের উপযুক্ত ক্ষেত্রগুলো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করতে পার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৪.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11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শিল্পের</a:t>
            </a:r>
            <a:r>
              <a:rPr lang="en-US" sz="4000" kern="11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প্রকারভেদ</a:t>
            </a:r>
            <a:r>
              <a:rPr lang="en-US" sz="4000" kern="11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অনুযায়ী</a:t>
            </a:r>
            <a:r>
              <a:rPr lang="bn-BD" sz="4000" kern="1100" dirty="0">
                <a:solidFill>
                  <a:srgbClr val="0070C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শিল্প স্থাপনের</a:t>
            </a:r>
            <a:r>
              <a:rPr lang="bn-IN" sz="4000" kern="1100" dirty="0">
                <a:solidFill>
                  <a:srgbClr val="0070C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প্রয়োজ</a:t>
            </a:r>
            <a:r>
              <a:rPr lang="bn-BD" sz="4000" kern="1100" dirty="0">
                <a:solidFill>
                  <a:srgbClr val="0070C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নীয় বিষয়গুলো ব্যাখ্যা করতে পারবে।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7">
            <a:extLst>
              <a:ext uri="{FF2B5EF4-FFF2-40B4-BE49-F238E27FC236}">
                <a16:creationId xmlns:a16="http://schemas.microsoft.com/office/drawing/2014/main" id="{3BF283F0-64BD-4460-82F1-0611882C5832}"/>
              </a:ext>
            </a:extLst>
          </p:cNvPr>
          <p:cNvSpPr/>
          <p:nvPr/>
        </p:nvSpPr>
        <p:spPr>
          <a:xfrm>
            <a:off x="1162731" y="0"/>
            <a:ext cx="9975170" cy="1676400"/>
          </a:xfrm>
          <a:prstGeom prst="horizontalScroll">
            <a:avLst>
              <a:gd name="adj" fmla="val 17695"/>
            </a:avLst>
          </a:prstGeom>
          <a:solidFill>
            <a:srgbClr val="00206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যা শিখবে-....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0540A9-A6BC-4DC6-B641-7557ED16370D}"/>
              </a:ext>
            </a:extLst>
          </p:cNvPr>
          <p:cNvSpPr/>
          <p:nvPr/>
        </p:nvSpPr>
        <p:spPr>
          <a:xfrm>
            <a:off x="4716512" y="-40308"/>
            <a:ext cx="3007887" cy="113700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20170" tIns="60085" rIns="120170" bIns="60085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spc="197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 কি?</a:t>
            </a:r>
            <a:endParaRPr lang="en-US" sz="6600" spc="197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1AFFA-0D6C-4E79-ADE7-EE801D1E019D}"/>
              </a:ext>
            </a:extLst>
          </p:cNvPr>
          <p:cNvSpPr txBox="1"/>
          <p:nvPr/>
        </p:nvSpPr>
        <p:spPr>
          <a:xfrm>
            <a:off x="101599" y="4521461"/>
            <a:ext cx="11963400" cy="135245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just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 ব্যাপক মূলধন সামগ্রী ব্যবহার করে কারখানাতে কাঁচামাল বা প্রাথমিক দ্রব্যকে মাধ্যমিক বা চু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ড়া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ন্ত দ্রব্যে রুপান্তর করার প্রক্রিয়াকে শিল্প বলে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588CE-9094-417F-BAF5-9B1D97AEC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1" y="931702"/>
            <a:ext cx="6710648" cy="336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0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423F978-6391-48E6-A015-D1FECE93C550}"/>
              </a:ext>
            </a:extLst>
          </p:cNvPr>
          <p:cNvGrpSpPr/>
          <p:nvPr/>
        </p:nvGrpSpPr>
        <p:grpSpPr>
          <a:xfrm>
            <a:off x="4490914" y="1223496"/>
            <a:ext cx="3210173" cy="2785410"/>
            <a:chOff x="4187495" y="2250824"/>
            <a:chExt cx="3210173" cy="278541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366CBF-59CE-4CF0-B896-782B62002ABE}"/>
                </a:ext>
              </a:extLst>
            </p:cNvPr>
            <p:cNvSpPr/>
            <p:nvPr/>
          </p:nvSpPr>
          <p:spPr>
            <a:xfrm>
              <a:off x="4292103" y="2250824"/>
              <a:ext cx="3105565" cy="2729133"/>
            </a:xfrm>
            <a:prstGeom prst="ellipse">
              <a:avLst/>
            </a:prstGeom>
            <a:noFill/>
            <a:ln w="177800">
              <a:solidFill>
                <a:schemeClr val="tx1">
                  <a:alpha val="34000"/>
                </a:schemeClr>
              </a:solidFill>
            </a:ln>
            <a:scene3d>
              <a:camera prst="obliqueTopRight"/>
              <a:lightRig rig="flat" dir="t">
                <a:rot lat="0" lon="0" rev="6600000"/>
              </a:lightRig>
            </a:scene3d>
            <a:sp3d prstMaterial="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905AB2D-8D1D-402D-9E52-EF1E9A2BE7AB}"/>
                </a:ext>
              </a:extLst>
            </p:cNvPr>
            <p:cNvSpPr/>
            <p:nvPr/>
          </p:nvSpPr>
          <p:spPr>
            <a:xfrm>
              <a:off x="4187495" y="2307102"/>
              <a:ext cx="3074275" cy="2729132"/>
            </a:xfrm>
            <a:prstGeom prst="ellipse">
              <a:avLst/>
            </a:prstGeom>
            <a:noFill/>
            <a:ln w="177800">
              <a:solidFill>
                <a:schemeClr val="tx1">
                  <a:alpha val="34000"/>
                </a:schemeClr>
              </a:solidFill>
            </a:ln>
            <a:scene3d>
              <a:camera prst="obliqueTopRight"/>
              <a:lightRig rig="flat" dir="t">
                <a:rot lat="0" lon="0" rev="6600000"/>
              </a:lightRig>
            </a:scene3d>
            <a:sp3d prstMaterial="powder">
              <a:bevelT w="254000" prst="hardEdge"/>
              <a:bevelB w="2540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C93D1EF-4573-4E2E-9097-878DD69B61DE}"/>
              </a:ext>
            </a:extLst>
          </p:cNvPr>
          <p:cNvSpPr txBox="1"/>
          <p:nvPr/>
        </p:nvSpPr>
        <p:spPr>
          <a:xfrm>
            <a:off x="5374102" y="2240728"/>
            <a:ext cx="1378634" cy="92333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9609"/>
              </a:avLst>
            </a:prstTxWarp>
            <a:spAutoFit/>
          </a:bodyPr>
          <a:lstStyle/>
          <a:p>
            <a:r>
              <a:rPr lang="en-US" sz="5400" dirty="0" err="1">
                <a:blipFill>
                  <a:blip r:embed="rId2">
                    <a:extLst>
                      <a:ext uri="{837473B0-CC2E-450A-ABE3-18F120FF3D39}">
                        <a1611:picAttrSrcUrl xmlns:a1611="http://schemas.microsoft.com/office/drawing/2016/11/main" r:id="rId3"/>
                      </a:ext>
                    </a:extLst>
                  </a:blip>
                  <a:stretch>
                    <a:fillRect/>
                  </a:stretch>
                </a:blipFill>
                <a:effectLst>
                  <a:glow rad="1905000">
                    <a:srgbClr val="FFFF00">
                      <a:alpha val="74000"/>
                    </a:srgbClr>
                  </a:glow>
                </a:effectLst>
              </a:rPr>
              <a:t>শিল্প</a:t>
            </a:r>
            <a:endParaRPr lang="en-US" sz="5400" dirty="0">
              <a:blipFill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a:blipFill>
              <a:effectLst>
                <a:glow rad="1905000">
                  <a:srgbClr val="FFFF00">
                    <a:alpha val="74000"/>
                  </a:srgbClr>
                </a:glow>
              </a:effectLst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95428D0-A376-4E01-8E12-8A31C6F069C2}"/>
              </a:ext>
            </a:extLst>
          </p:cNvPr>
          <p:cNvSpPr/>
          <p:nvPr/>
        </p:nvSpPr>
        <p:spPr>
          <a:xfrm rot="20129009">
            <a:off x="3289604" y="2636359"/>
            <a:ext cx="1106670" cy="641976"/>
          </a:xfrm>
          <a:prstGeom prst="leftArrow">
            <a:avLst/>
          </a:prstGeo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00BA3-8D52-497E-A3C8-081D520112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430" y="3519392"/>
            <a:ext cx="4386306" cy="2610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B94983-04C5-4B6E-9A91-B2F79D8A40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089"/>
            <a:ext cx="4386306" cy="26109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88AEB95-BF3F-4391-A503-29657431B632}"/>
              </a:ext>
            </a:extLst>
          </p:cNvPr>
          <p:cNvSpPr/>
          <p:nvPr/>
        </p:nvSpPr>
        <p:spPr>
          <a:xfrm>
            <a:off x="-1" y="2617406"/>
            <a:ext cx="3436713" cy="95234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20170" tIns="60085" rIns="120170" bIns="60085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spc="197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 শিল্প</a:t>
            </a:r>
            <a:endParaRPr lang="en-US" sz="5400" spc="197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CADB77-021E-4EE7-A795-080A2B9AE809}"/>
              </a:ext>
            </a:extLst>
          </p:cNvPr>
          <p:cNvSpPr/>
          <p:nvPr/>
        </p:nvSpPr>
        <p:spPr>
          <a:xfrm>
            <a:off x="8859896" y="2739544"/>
            <a:ext cx="2388788" cy="952340"/>
          </a:xfrm>
          <a:prstGeom prst="rect">
            <a:avLst/>
          </a:prstGeom>
          <a:noFill/>
          <a:ln w="127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120170" tIns="60085" rIns="120170" bIns="60085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spc="197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 শিল্প</a:t>
            </a:r>
            <a:endParaRPr lang="en-US" sz="5400" spc="197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6A4A3D34-95D2-4148-BD51-79F63A936840}"/>
              </a:ext>
            </a:extLst>
          </p:cNvPr>
          <p:cNvSpPr/>
          <p:nvPr/>
        </p:nvSpPr>
        <p:spPr>
          <a:xfrm rot="2038049" flipH="1">
            <a:off x="7790434" y="2521394"/>
            <a:ext cx="1106670" cy="641976"/>
          </a:xfrm>
          <a:prstGeom prst="leftArrow">
            <a:avLst/>
          </a:prstGeo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93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4923C1-8847-4FFE-963C-B5D84F805FE2}"/>
              </a:ext>
            </a:extLst>
          </p:cNvPr>
          <p:cNvSpPr/>
          <p:nvPr/>
        </p:nvSpPr>
        <p:spPr>
          <a:xfrm>
            <a:off x="4088806" y="0"/>
            <a:ext cx="4544985" cy="86000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20170" tIns="60085" rIns="120170" bIns="60085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spc="197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 শিল্প</a:t>
            </a:r>
            <a:endParaRPr lang="en-US" sz="4800" spc="197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89D65-7A2A-4E2E-8240-66797C13676B}"/>
              </a:ext>
            </a:extLst>
          </p:cNvPr>
          <p:cNvSpPr txBox="1"/>
          <p:nvPr/>
        </p:nvSpPr>
        <p:spPr>
          <a:xfrm>
            <a:off x="132582" y="4639599"/>
            <a:ext cx="12190615" cy="159867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 শিল্পে শ্রম ও যন্ত্রের ব্যবহারের মাধ্যমে কাঁচামালকে প্রক্রিয়াজাত করে পরিণত পণ্যে রুপান্তর করা হয়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A8B4B-C737-4FAB-B24C-1D0FFBB81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5" y="619730"/>
            <a:ext cx="5969186" cy="3957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5E641D-90A2-4F36-A7B0-6D77DBDB8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9730"/>
            <a:ext cx="5136135" cy="40198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655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Gallery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775</TotalTime>
  <Words>317</Words>
  <Application>Microsoft Office PowerPoint</Application>
  <PresentationFormat>Widescreen</PresentationFormat>
  <Paragraphs>63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Gill Sans MT</vt:lpstr>
      <vt:lpstr>NikoshBAN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160</cp:revision>
  <dcterms:created xsi:type="dcterms:W3CDTF">2021-08-30T19:11:29Z</dcterms:created>
  <dcterms:modified xsi:type="dcterms:W3CDTF">2021-09-08T19:00:50Z</dcterms:modified>
</cp:coreProperties>
</file>