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98" r:id="rId3"/>
    <p:sldId id="270" r:id="rId4"/>
    <p:sldId id="278" r:id="rId5"/>
    <p:sldId id="258" r:id="rId6"/>
    <p:sldId id="301" r:id="rId7"/>
    <p:sldId id="300" r:id="rId8"/>
    <p:sldId id="299" r:id="rId9"/>
    <p:sldId id="291" r:id="rId10"/>
    <p:sldId id="279" r:id="rId11"/>
    <p:sldId id="277" r:id="rId12"/>
    <p:sldId id="260" r:id="rId13"/>
    <p:sldId id="261" r:id="rId14"/>
    <p:sldId id="263" r:id="rId15"/>
    <p:sldId id="288" r:id="rId16"/>
    <p:sldId id="266" r:id="rId17"/>
    <p:sldId id="293" r:id="rId18"/>
    <p:sldId id="267" r:id="rId19"/>
    <p:sldId id="269" r:id="rId20"/>
    <p:sldId id="271" r:id="rId21"/>
    <p:sldId id="280" r:id="rId22"/>
    <p:sldId id="282" r:id="rId23"/>
    <p:sldId id="283" r:id="rId24"/>
    <p:sldId id="285" r:id="rId25"/>
    <p:sldId id="276" r:id="rId26"/>
    <p:sldId id="29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4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0.wmf"/><Relationship Id="rId7" Type="http://schemas.openxmlformats.org/officeDocument/2006/relationships/image" Target="../media/image60.wmf"/><Relationship Id="rId2" Type="http://schemas.openxmlformats.org/officeDocument/2006/relationships/image" Target="../media/image53.wmf"/><Relationship Id="rId1" Type="http://schemas.openxmlformats.org/officeDocument/2006/relationships/image" Target="../media/image41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E4E2E-C775-4C49-B4D3-EC4EABAB669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3D2E-40A2-4769-A818-4ECE3232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7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566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9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8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5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106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98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7771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12370191" y="6303219"/>
            <a:ext cx="1200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Md Saiful Islam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 Assistant Teacher,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Sharmara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Nasir Uddin High School, 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Bakshiganj</a:t>
            </a:r>
            <a:r>
              <a:rPr lang="en-US" sz="1800" b="1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,</a:t>
            </a:r>
            <a:r>
              <a:rPr lang="en-US" sz="1800" b="1" baseline="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Jamalpur</a:t>
            </a:r>
            <a:endParaRPr lang="en-US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81E6-177D-421F-8538-6ABA53BB044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51EA-C7AE-45DF-8175-E80992A9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3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2.png"/><Relationship Id="rId4" Type="http://schemas.openxmlformats.org/officeDocument/2006/relationships/image" Target="../media/image41.wmf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5" Type="http://schemas.openxmlformats.org/officeDocument/2006/relationships/slide" Target="slide2.xml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42.png"/><Relationship Id="rId10" Type="http://schemas.openxmlformats.org/officeDocument/2006/relationships/image" Target="../media/image55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2.bin"/><Relationship Id="rId1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15.bin"/><Relationship Id="rId21" Type="http://schemas.openxmlformats.org/officeDocument/2006/relationships/slide" Target="slide2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8.wmf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7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slide" Target="slide2.xml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9489" y="703386"/>
            <a:ext cx="112260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A27766B-0068-4292-9AFC-28A65F060D9D}"/>
                  </a:ext>
                </a:extLst>
              </p:cNvPr>
              <p:cNvSpPr txBox="1"/>
              <p:nvPr/>
            </p:nvSpPr>
            <p:spPr>
              <a:xfrm>
                <a:off x="2361376" y="4538381"/>
                <a:ext cx="7742479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আসন্ন মান হিসাবে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</m:oMath>
                </a14:m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ব্যবহার করা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27766B-0068-4292-9AFC-28A65F060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76" y="4538381"/>
                <a:ext cx="7742479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3084" r="-3228" b="-420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016DB729-80CE-4EAF-8CDE-DF9212BD88B2}"/>
                  </a:ext>
                </a:extLst>
              </p:cNvPr>
              <p:cNvSpPr/>
              <p:nvPr/>
            </p:nvSpPr>
            <p:spPr>
              <a:xfrm>
                <a:off x="1280031" y="1190956"/>
                <a:ext cx="75251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ব্যাসকে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গুণ করলে পরিধি পাওয়া যায়।</a:t>
                </a:r>
                <a:endParaRPr lang="en-SG" sz="36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6DB729-80CE-4EAF-8CDE-DF9212BD8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31" y="1190956"/>
                <a:ext cx="752513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107" t="-13208" r="-2512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4E093CD-6D60-4F9C-B22D-38F5DC3F6D1C}"/>
                  </a:ext>
                </a:extLst>
              </p:cNvPr>
              <p:cNvSpPr/>
              <p:nvPr/>
            </p:nvSpPr>
            <p:spPr>
              <a:xfrm>
                <a:off x="2361376" y="3782438"/>
                <a:ext cx="82322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বৃত্তের ব্যাসার্ধ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SG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একক।</a:t>
                </a:r>
                <a:endParaRPr lang="en-SG" sz="36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E093CD-6D60-4F9C-B22D-38F5DC3F6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76" y="3782438"/>
                <a:ext cx="823225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850" t="-19626" r="-2221" b="-4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CA1EC89-1DD8-47A3-BBF1-E620AC54686D}"/>
              </a:ext>
            </a:extLst>
          </p:cNvPr>
          <p:cNvSpPr txBox="1"/>
          <p:nvPr/>
        </p:nvSpPr>
        <p:spPr>
          <a:xfrm>
            <a:off x="1280031" y="308013"/>
            <a:ext cx="882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 বা ব্যাসার্ধ জানা থাকলে পরিধি নির্ণয় করা যায়।</a:t>
            </a: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33A405-8273-4B60-9229-B81441AFDB6C}"/>
              </a:ext>
            </a:extLst>
          </p:cNvPr>
          <p:cNvSpPr txBox="1"/>
          <p:nvPr/>
        </p:nvSpPr>
        <p:spPr>
          <a:xfrm>
            <a:off x="196948" y="4506766"/>
            <a:ext cx="1199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S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সীমান্ত বরাবর দৈর্ঘ্যকে বৃত্তের পরিধি বলে।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 বৃত্তের পরিধি হলো বৃত্তের পরিসীমা।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6C77E91-A395-45D0-BA98-D88347106806}"/>
              </a:ext>
            </a:extLst>
          </p:cNvPr>
          <p:cNvSpPr/>
          <p:nvPr/>
        </p:nvSpPr>
        <p:spPr>
          <a:xfrm>
            <a:off x="3646273" y="1104229"/>
            <a:ext cx="3367361" cy="3247102"/>
          </a:xfrm>
          <a:prstGeom prst="ellipse">
            <a:avLst/>
          </a:prstGeom>
          <a:noFill/>
          <a:ln w="38100">
            <a:solidFill>
              <a:srgbClr val="443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8DD3FAA-4310-42DC-989C-505B5479F048}"/>
              </a:ext>
            </a:extLst>
          </p:cNvPr>
          <p:cNvSpPr/>
          <p:nvPr/>
        </p:nvSpPr>
        <p:spPr>
          <a:xfrm>
            <a:off x="5133195" y="948794"/>
            <a:ext cx="393516" cy="3108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82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3.7037E-7 C 0.08139 3.7037E-7 0.1475 0.10602 0.1475 0.23657 C 0.1475 0.36713 0.08139 0.47338 -1.11111E-6 0.47338 C -0.08125 0.47338 -0.14708 0.36713 -0.14708 0.23657 C -0.14708 0.10602 -0.08125 3.7037E-7 -1.11111E-6 3.7037E-7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12114"/>
              </p:ext>
            </p:extLst>
          </p:nvPr>
        </p:nvGraphicFramePr>
        <p:xfrm>
          <a:off x="6048660" y="1970813"/>
          <a:ext cx="96838" cy="8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3" imgW="139639" imgH="152334" progId="Equation.3">
                  <p:embed/>
                </p:oleObj>
              </mc:Choice>
              <mc:Fallback>
                <p:oleObj name="Equation" r:id="rId3" imgW="13963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60" y="1970813"/>
                        <a:ext cx="96838" cy="8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740560" y="688113"/>
            <a:ext cx="2724150" cy="2667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9461" y="1996213"/>
            <a:ext cx="1362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40886" y="1013552"/>
            <a:ext cx="371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883561" y="1983514"/>
            <a:ext cx="371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97936" y="1664427"/>
            <a:ext cx="3714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6609" y="3304314"/>
            <a:ext cx="11116950" cy="2755650"/>
            <a:chOff x="1168338" y="3534100"/>
            <a:chExt cx="7568500" cy="1828800"/>
          </a:xfrm>
        </p:grpSpPr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1168338" y="3534100"/>
              <a:ext cx="7176655" cy="1828800"/>
            </a:xfrm>
            <a:prstGeom prst="horizontalScroll">
              <a:avLst>
                <a:gd name="adj" fmla="val 12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6161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r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পরিধি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</a:p>
            <a:p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                               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অমূলদ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আসল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3.1416…..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aphicFrame>
          <p:nvGraphicFramePr>
            <p:cNvPr id="1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3716836"/>
                </p:ext>
              </p:extLst>
            </p:nvPr>
          </p:nvGraphicFramePr>
          <p:xfrm>
            <a:off x="7434374" y="3775095"/>
            <a:ext cx="1302464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Equation" r:id="rId5" imgW="482400" imgH="177480" progId="Equation.3">
                    <p:embed/>
                  </p:oleObj>
                </mc:Choice>
                <mc:Fallback>
                  <p:oleObj name="Equation" r:id="rId5" imgW="482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4374" y="3775095"/>
                          <a:ext cx="1302464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2229149"/>
                </p:ext>
              </p:extLst>
            </p:nvPr>
          </p:nvGraphicFramePr>
          <p:xfrm>
            <a:off x="2510074" y="4242957"/>
            <a:ext cx="3188280" cy="38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Equation" r:id="rId7" imgW="1536480" imgH="177480" progId="Equation.3">
                    <p:embed/>
                  </p:oleObj>
                </mc:Choice>
                <mc:Fallback>
                  <p:oleObj name="Equation" r:id="rId7" imgW="1536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0074" y="4242957"/>
                          <a:ext cx="3188280" cy="380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5727700" y="132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97286"/>
              </p:ext>
            </p:extLst>
          </p:nvPr>
        </p:nvGraphicFramePr>
        <p:xfrm>
          <a:off x="5930901" y="2946401"/>
          <a:ext cx="93663" cy="7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" imgW="139639" imgH="152334" progId="Equation.3">
                  <p:embed/>
                </p:oleObj>
              </mc:Choice>
              <mc:Fallback>
                <p:oleObj name="Equation" r:id="rId3" imgW="13963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1" y="2946401"/>
                        <a:ext cx="93663" cy="7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4648201" y="1752600"/>
            <a:ext cx="2593975" cy="2514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5943600" y="2971800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381501" y="3346450"/>
            <a:ext cx="354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267576" y="2795588"/>
            <a:ext cx="352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715001" y="2971800"/>
            <a:ext cx="354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423026" y="2616201"/>
            <a:ext cx="354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8069263" y="1778001"/>
            <a:ext cx="1508846" cy="3524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6858000" y="2019300"/>
            <a:ext cx="1060450" cy="920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464234" y="4619626"/>
            <a:ext cx="9441766" cy="1247774"/>
          </a:xfrm>
          <a:prstGeom prst="horizontalScroll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ব্যাসার্ধঃ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15000" y="7257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54851"/>
              </p:ext>
            </p:extLst>
          </p:nvPr>
        </p:nvGraphicFramePr>
        <p:xfrm>
          <a:off x="5911851" y="1717229"/>
          <a:ext cx="100013" cy="8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Equation" r:id="rId3" imgW="139639" imgH="152334" progId="Equation.3">
                  <p:embed/>
                </p:oleObj>
              </mc:Choice>
              <mc:Fallback>
                <p:oleObj name="Equation" r:id="rId3" imgW="13963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1" y="1717229"/>
                        <a:ext cx="100013" cy="8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572001" y="453579"/>
            <a:ext cx="2805113" cy="269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956301" y="1748979"/>
            <a:ext cx="1401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78639" y="528192"/>
            <a:ext cx="3825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26314" y="1533079"/>
            <a:ext cx="3825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78500" y="1761679"/>
            <a:ext cx="3825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5956300" y="453580"/>
            <a:ext cx="0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5969001" y="834580"/>
            <a:ext cx="955675" cy="919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592764" y="926654"/>
            <a:ext cx="3825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227889" y="1045718"/>
            <a:ext cx="3825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3" name="Arc 20"/>
          <p:cNvSpPr>
            <a:spLocks/>
          </p:cNvSpPr>
          <p:nvPr/>
        </p:nvSpPr>
        <p:spPr bwMode="auto">
          <a:xfrm>
            <a:off x="6235700" y="1482279"/>
            <a:ext cx="128588" cy="261938"/>
          </a:xfrm>
          <a:custGeom>
            <a:avLst/>
            <a:gdLst>
              <a:gd name="T0" fmla="*/ 0 w 21600"/>
              <a:gd name="T1" fmla="*/ 0 h 21600"/>
              <a:gd name="T2" fmla="*/ 128588 w 21600"/>
              <a:gd name="T3" fmla="*/ 261938 h 21600"/>
              <a:gd name="T4" fmla="*/ 0 w 21600"/>
              <a:gd name="T5" fmla="*/ 2619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475"/>
              </p:ext>
            </p:extLst>
          </p:nvPr>
        </p:nvGraphicFramePr>
        <p:xfrm>
          <a:off x="6400801" y="1444179"/>
          <a:ext cx="1889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Equation" r:id="rId5" imgW="126725" imgH="177415" progId="Equation.3">
                  <p:embed/>
                </p:oleObj>
              </mc:Choice>
              <mc:Fallback>
                <p:oleObj name="Equation" r:id="rId5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444179"/>
                        <a:ext cx="1889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94860" y="2391916"/>
            <a:ext cx="11732455" cy="3747507"/>
            <a:chOff x="688444" y="3126546"/>
            <a:chExt cx="8001000" cy="3276600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688444" y="3126546"/>
              <a:ext cx="8001000" cy="3276600"/>
            </a:xfrm>
            <a:prstGeom prst="horizontalScroll">
              <a:avLst>
                <a:gd name="adj" fmla="val 12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6161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বৃত্তকলাঃ</a:t>
              </a:r>
              <a:r>
                <a:rPr lang="en-US" sz="28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চাপের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প্রান্তবিন্দু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সংশ্লিষ্ট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বেষ্টিত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ক্ষেত্রকে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O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বিশিষ্ট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পরিধির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 ও B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&lt;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AOB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অভ্যন্তরে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OA ও </a:t>
              </a:r>
            </a:p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OB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AB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সংযোগে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O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কেন্দ্রবিশিষ্ট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r ।</a:t>
              </a:r>
            </a:p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AOB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ক্ষেত্রটি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APB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দন্ডায়মান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| OA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OC</a:t>
              </a: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লম্ব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টানি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7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925095"/>
                </p:ext>
              </p:extLst>
            </p:nvPr>
          </p:nvGraphicFramePr>
          <p:xfrm>
            <a:off x="2384323" y="5706567"/>
            <a:ext cx="1524000" cy="64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4" name="Equation" r:id="rId7" imgW="799753" imgH="393529" progId="Equation.3">
                    <p:embed/>
                  </p:oleObj>
                </mc:Choice>
                <mc:Fallback>
                  <p:oleObj name="Equation" r:id="rId7" imgW="79975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4323" y="5706567"/>
                          <a:ext cx="1524000" cy="6419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957263" y="5088210"/>
            <a:ext cx="298450" cy="277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5" name="Equation" r:id="rId9" imgW="139518" imgH="126835" progId="Equation.3">
                    <p:embed/>
                  </p:oleObj>
                </mc:Choice>
                <mc:Fallback>
                  <p:oleObj name="Equation" r:id="rId9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3" y="5088210"/>
                          <a:ext cx="298450" cy="277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957263" y="5681443"/>
            <a:ext cx="298450" cy="277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6" name="Equation" r:id="rId11" imgW="139518" imgH="126835" progId="Equation.3">
                    <p:embed/>
                  </p:oleObj>
                </mc:Choice>
                <mc:Fallback>
                  <p:oleObj name="Equation" r:id="rId11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3" y="5681443"/>
                          <a:ext cx="298450" cy="277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519577"/>
                </p:ext>
              </p:extLst>
            </p:nvPr>
          </p:nvGraphicFramePr>
          <p:xfrm>
            <a:off x="5394944" y="5227173"/>
            <a:ext cx="227013" cy="325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7" name="Equation" r:id="rId12" imgW="126725" imgH="177415" progId="Equation.3">
                    <p:embed/>
                  </p:oleObj>
                </mc:Choice>
                <mc:Fallback>
                  <p:oleObj name="Equation" r:id="rId12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944" y="5227173"/>
                          <a:ext cx="227013" cy="3250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524001" y="6249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4158044" y="506412"/>
            <a:ext cx="3842956" cy="40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endParaRPr lang="en-US" sz="48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8"/>
          <p:cNvGrpSpPr>
            <a:grpSpLocks/>
          </p:cNvGrpSpPr>
          <p:nvPr/>
        </p:nvGrpSpPr>
        <p:grpSpPr bwMode="auto">
          <a:xfrm>
            <a:off x="7772400" y="838200"/>
            <a:ext cx="1981200" cy="1981200"/>
            <a:chOff x="3888" y="504"/>
            <a:chExt cx="1392" cy="1416"/>
          </a:xfrm>
        </p:grpSpPr>
        <p:graphicFrame>
          <p:nvGraphicFramePr>
            <p:cNvPr id="45" name="Object 35"/>
            <p:cNvGraphicFramePr>
              <a:graphicFrameLocks noChangeAspect="1"/>
            </p:cNvGraphicFramePr>
            <p:nvPr/>
          </p:nvGraphicFramePr>
          <p:xfrm>
            <a:off x="4473" y="1291"/>
            <a:ext cx="44" cy="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" name="Equation" r:id="rId3" imgW="139639" imgH="152334" progId="Equation.3">
                    <p:embed/>
                  </p:oleObj>
                </mc:Choice>
                <mc:Fallback>
                  <p:oleObj name="Equation" r:id="rId3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291"/>
                          <a:ext cx="44" cy="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3888" y="720"/>
              <a:ext cx="1207" cy="1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>
              <a:off x="4491" y="1305"/>
              <a:ext cx="6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4904" y="735"/>
              <a:ext cx="16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5115" y="1213"/>
              <a:ext cx="16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4395" y="1316"/>
              <a:ext cx="16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O</a:t>
              </a:r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 flipV="1">
              <a:off x="4491" y="720"/>
              <a:ext cx="0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 flipV="1">
              <a:off x="4491" y="896"/>
              <a:ext cx="412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4327" y="925"/>
              <a:ext cx="16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T</a:t>
              </a:r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5063" y="979"/>
              <a:ext cx="16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P</a:t>
              </a:r>
            </a:p>
          </p:txBody>
        </p:sp>
        <p:sp>
          <p:nvSpPr>
            <p:cNvPr id="55" name="Arc 45"/>
            <p:cNvSpPr>
              <a:spLocks/>
            </p:cNvSpPr>
            <p:nvPr/>
          </p:nvSpPr>
          <p:spPr bwMode="auto">
            <a:xfrm>
              <a:off x="4601" y="1188"/>
              <a:ext cx="55" cy="117"/>
            </a:xfrm>
            <a:custGeom>
              <a:avLst/>
              <a:gdLst>
                <a:gd name="T0" fmla="*/ 0 w 21600"/>
                <a:gd name="T1" fmla="*/ 0 h 21600"/>
                <a:gd name="T2" fmla="*/ 55 w 21600"/>
                <a:gd name="T3" fmla="*/ 117 h 21600"/>
                <a:gd name="T4" fmla="*/ 0 w 21600"/>
                <a:gd name="T5" fmla="*/ 1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6" name="Object 46"/>
            <p:cNvGraphicFramePr>
              <a:graphicFrameLocks noChangeAspect="1"/>
            </p:cNvGraphicFramePr>
            <p:nvPr/>
          </p:nvGraphicFramePr>
          <p:xfrm>
            <a:off x="4683" y="1159"/>
            <a:ext cx="82" cy="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" name="Equation" r:id="rId5" imgW="126725" imgH="177415" progId="Equation.3">
                    <p:embed/>
                  </p:oleObj>
                </mc:Choice>
                <mc:Fallback>
                  <p:oleObj name="Equation" r:id="rId5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" y="1159"/>
                          <a:ext cx="82" cy="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4400" y="504"/>
              <a:ext cx="16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2590800" y="838200"/>
            <a:ext cx="2286000" cy="2044700"/>
            <a:chOff x="2160" y="584"/>
            <a:chExt cx="1440" cy="1288"/>
          </a:xfrm>
        </p:grpSpPr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742" y="584"/>
              <a:ext cx="20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grpSp>
          <p:nvGrpSpPr>
            <p:cNvPr id="60" name="Group 62"/>
            <p:cNvGrpSpPr>
              <a:grpSpLocks/>
            </p:cNvGrpSpPr>
            <p:nvPr/>
          </p:nvGrpSpPr>
          <p:grpSpPr bwMode="auto">
            <a:xfrm>
              <a:off x="2160" y="776"/>
              <a:ext cx="1440" cy="1096"/>
              <a:chOff x="2160" y="720"/>
              <a:chExt cx="1440" cy="1096"/>
            </a:xfrm>
          </p:grpSpPr>
          <p:grpSp>
            <p:nvGrpSpPr>
              <p:cNvPr id="61" name="Group 50"/>
              <p:cNvGrpSpPr>
                <a:grpSpLocks/>
              </p:cNvGrpSpPr>
              <p:nvPr/>
            </p:nvGrpSpPr>
            <p:grpSpPr bwMode="auto">
              <a:xfrm>
                <a:off x="2312" y="720"/>
                <a:ext cx="1102" cy="1096"/>
                <a:chOff x="-336" y="240"/>
                <a:chExt cx="2112" cy="1968"/>
              </a:xfrm>
            </p:grpSpPr>
            <p:graphicFrame>
              <p:nvGraphicFramePr>
                <p:cNvPr id="70" name="Object 51"/>
                <p:cNvGraphicFramePr>
                  <a:graphicFrameLocks noChangeAspect="1"/>
                </p:cNvGraphicFramePr>
                <p:nvPr/>
              </p:nvGraphicFramePr>
              <p:xfrm>
                <a:off x="576" y="1104"/>
                <a:ext cx="180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88" name="Equation" r:id="rId7" imgW="114102" imgH="114102" progId="Equation.3">
                        <p:embed/>
                      </p:oleObj>
                    </mc:Choice>
                    <mc:Fallback>
                      <p:oleObj name="Equation" r:id="rId7" imgW="114102" imgH="1141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1104"/>
                              <a:ext cx="180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1" name="Oval 52"/>
                <p:cNvSpPr>
                  <a:spLocks noChangeArrowheads="1"/>
                </p:cNvSpPr>
                <p:nvPr/>
              </p:nvSpPr>
              <p:spPr bwMode="auto">
                <a:xfrm>
                  <a:off x="-336" y="240"/>
                  <a:ext cx="2112" cy="1968"/>
                </a:xfrm>
                <a:prstGeom prst="ellipse">
                  <a:avLst/>
                </a:prstGeom>
                <a:noFill/>
                <a:ln w="28575">
                  <a:solidFill>
                    <a:srgbClr val="F6161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53"/>
              <p:cNvGrpSpPr>
                <a:grpSpLocks/>
              </p:cNvGrpSpPr>
              <p:nvPr/>
            </p:nvGrpSpPr>
            <p:grpSpPr bwMode="auto">
              <a:xfrm>
                <a:off x="2312" y="720"/>
                <a:ext cx="1102" cy="1096"/>
                <a:chOff x="-336" y="240"/>
                <a:chExt cx="2112" cy="1968"/>
              </a:xfrm>
            </p:grpSpPr>
            <p:graphicFrame>
              <p:nvGraphicFramePr>
                <p:cNvPr id="68" name="Object 54"/>
                <p:cNvGraphicFramePr>
                  <a:graphicFrameLocks noChangeAspect="1"/>
                </p:cNvGraphicFramePr>
                <p:nvPr/>
              </p:nvGraphicFramePr>
              <p:xfrm>
                <a:off x="576" y="1104"/>
                <a:ext cx="180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89" name="Equation" r:id="rId9" imgW="114102" imgH="114102" progId="Equation.3">
                        <p:embed/>
                      </p:oleObj>
                    </mc:Choice>
                    <mc:Fallback>
                      <p:oleObj name="Equation" r:id="rId9" imgW="114102" imgH="1141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1104"/>
                              <a:ext cx="180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" name="Oval 55"/>
                <p:cNvSpPr>
                  <a:spLocks noChangeArrowheads="1"/>
                </p:cNvSpPr>
                <p:nvPr/>
              </p:nvSpPr>
              <p:spPr bwMode="auto">
                <a:xfrm>
                  <a:off x="-336" y="240"/>
                  <a:ext cx="2112" cy="1968"/>
                </a:xfrm>
                <a:prstGeom prst="ellips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56"/>
              <p:cNvGrpSpPr>
                <a:grpSpLocks/>
              </p:cNvGrpSpPr>
              <p:nvPr/>
            </p:nvGrpSpPr>
            <p:grpSpPr bwMode="auto">
              <a:xfrm>
                <a:off x="2312" y="720"/>
                <a:ext cx="1102" cy="1096"/>
                <a:chOff x="-336" y="240"/>
                <a:chExt cx="2112" cy="1968"/>
              </a:xfrm>
            </p:grpSpPr>
            <p:graphicFrame>
              <p:nvGraphicFramePr>
                <p:cNvPr id="66" name="Object 57"/>
                <p:cNvGraphicFramePr>
                  <a:graphicFrameLocks noChangeAspect="1"/>
                </p:cNvGraphicFramePr>
                <p:nvPr/>
              </p:nvGraphicFramePr>
              <p:xfrm>
                <a:off x="576" y="1104"/>
                <a:ext cx="180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90" name="Equation" r:id="rId11" imgW="114102" imgH="114102" progId="Equation.3">
                        <p:embed/>
                      </p:oleObj>
                    </mc:Choice>
                    <mc:Fallback>
                      <p:oleObj name="Equation" r:id="rId11" imgW="114102" imgH="1141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1104"/>
                              <a:ext cx="180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33CC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Oval 58"/>
                <p:cNvSpPr>
                  <a:spLocks noChangeArrowheads="1"/>
                </p:cNvSpPr>
                <p:nvPr/>
              </p:nvSpPr>
              <p:spPr bwMode="auto">
                <a:xfrm>
                  <a:off x="-336" y="240"/>
                  <a:ext cx="2112" cy="196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2160" y="1451"/>
                <a:ext cx="20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B</a:t>
                </a: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3400" y="1335"/>
                <a:ext cx="20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C</a:t>
                </a:r>
              </a:p>
            </p:txBody>
          </p:sp>
        </p:grpSp>
      </p:grp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5334000" y="1143000"/>
            <a:ext cx="1905000" cy="1752600"/>
            <a:chOff x="2400" y="720"/>
            <a:chExt cx="1200" cy="1104"/>
          </a:xfrm>
        </p:grpSpPr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2929" y="1245"/>
            <a:ext cx="40" cy="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1" name="Equation" r:id="rId12" imgW="139639" imgH="152334" progId="Equation.3">
                    <p:embed/>
                  </p:oleObj>
                </mc:Choice>
                <mc:Fallback>
                  <p:oleObj name="Equation" r:id="rId12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" y="1245"/>
                          <a:ext cx="40" cy="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Oval 66"/>
            <p:cNvSpPr>
              <a:spLocks noChangeArrowheads="1"/>
            </p:cNvSpPr>
            <p:nvPr/>
          </p:nvSpPr>
          <p:spPr bwMode="auto">
            <a:xfrm>
              <a:off x="2400" y="720"/>
              <a:ext cx="1100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7"/>
            <p:cNvSpPr>
              <a:spLocks noChangeShapeType="1"/>
            </p:cNvSpPr>
            <p:nvPr/>
          </p:nvSpPr>
          <p:spPr bwMode="auto">
            <a:xfrm>
              <a:off x="2950" y="1259"/>
              <a:ext cx="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3450" y="855"/>
              <a:ext cx="15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2863" y="1276"/>
              <a:ext cx="15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O</a:t>
              </a: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3150" y="1076"/>
              <a:ext cx="15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r</a:t>
              </a:r>
            </a:p>
          </p:txBody>
        </p:sp>
      </p:grpSp>
      <p:grpSp>
        <p:nvGrpSpPr>
          <p:cNvPr id="79" name="Group 86"/>
          <p:cNvGrpSpPr>
            <a:grpSpLocks/>
          </p:cNvGrpSpPr>
          <p:nvPr/>
        </p:nvGrpSpPr>
        <p:grpSpPr bwMode="auto">
          <a:xfrm>
            <a:off x="488224" y="3009900"/>
            <a:ext cx="6198619" cy="735012"/>
            <a:chOff x="2016" y="1952"/>
            <a:chExt cx="1728" cy="288"/>
          </a:xfrm>
        </p:grpSpPr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2016" y="1952"/>
              <a:ext cx="17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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বৃত্তের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পরিধি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,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81" name="Object 78"/>
            <p:cNvGraphicFramePr>
              <a:graphicFrameLocks noChangeAspect="1"/>
            </p:cNvGraphicFramePr>
            <p:nvPr>
              <p:extLst/>
            </p:nvPr>
          </p:nvGraphicFramePr>
          <p:xfrm>
            <a:off x="2908" y="1992"/>
            <a:ext cx="77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2" name="Equation" r:id="rId13" imgW="482181" imgH="177646" progId="Equation.3">
                    <p:embed/>
                  </p:oleObj>
                </mc:Choice>
                <mc:Fallback>
                  <p:oleObj name="Equation" r:id="rId13" imgW="48218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" y="1992"/>
                          <a:ext cx="776" cy="2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7"/>
          <p:cNvGrpSpPr>
            <a:grpSpLocks/>
          </p:cNvGrpSpPr>
          <p:nvPr/>
        </p:nvGrpSpPr>
        <p:grpSpPr bwMode="auto">
          <a:xfrm>
            <a:off x="155703" y="3859213"/>
            <a:ext cx="6292268" cy="1006474"/>
            <a:chOff x="2032" y="2348"/>
            <a:chExt cx="2160" cy="432"/>
          </a:xfrm>
        </p:grpSpPr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2032" y="2424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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</p:txBody>
        </p:sp>
        <p:graphicFrame>
          <p:nvGraphicFramePr>
            <p:cNvPr id="84" name="Object 80"/>
            <p:cNvGraphicFramePr>
              <a:graphicFrameLocks noChangeAspect="1"/>
            </p:cNvGraphicFramePr>
            <p:nvPr>
              <p:extLst/>
            </p:nvPr>
          </p:nvGraphicFramePr>
          <p:xfrm>
            <a:off x="2960" y="2348"/>
            <a:ext cx="105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3" name="Equation" r:id="rId15" imgW="837836" imgH="393529" progId="Equation.3">
                    <p:embed/>
                  </p:oleObj>
                </mc:Choice>
                <mc:Fallback>
                  <p:oleObj name="Equation" r:id="rId15" imgW="837836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348"/>
                          <a:ext cx="105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oup 89"/>
          <p:cNvGrpSpPr>
            <a:grpSpLocks/>
          </p:cNvGrpSpPr>
          <p:nvPr/>
        </p:nvGrpSpPr>
        <p:grpSpPr bwMode="auto">
          <a:xfrm>
            <a:off x="4721992" y="4770922"/>
            <a:ext cx="5716236" cy="881748"/>
            <a:chOff x="2016" y="3416"/>
            <a:chExt cx="2524" cy="478"/>
          </a:xfrm>
        </p:grpSpPr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2016" y="3504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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87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5484146"/>
                </p:ext>
              </p:extLst>
            </p:nvPr>
          </p:nvGraphicFramePr>
          <p:xfrm>
            <a:off x="3376" y="3416"/>
            <a:ext cx="1164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4" name="Equation" r:id="rId17" imgW="799920" imgH="393480" progId="Equation.3">
                    <p:embed/>
                  </p:oleObj>
                </mc:Choice>
                <mc:Fallback>
                  <p:oleObj name="Equation" r:id="rId17" imgW="799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" y="3416"/>
                          <a:ext cx="1164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oup 88"/>
          <p:cNvGrpSpPr>
            <a:grpSpLocks/>
          </p:cNvGrpSpPr>
          <p:nvPr/>
        </p:nvGrpSpPr>
        <p:grpSpPr bwMode="auto">
          <a:xfrm>
            <a:off x="155703" y="4683907"/>
            <a:ext cx="3971928" cy="806450"/>
            <a:chOff x="2016" y="2778"/>
            <a:chExt cx="2502" cy="508"/>
          </a:xfrm>
        </p:grpSpPr>
        <p:sp>
          <p:nvSpPr>
            <p:cNvPr id="89" name="Rectangle 76"/>
            <p:cNvSpPr>
              <a:spLocks noChangeArrowheads="1"/>
            </p:cNvSpPr>
            <p:nvPr/>
          </p:nvSpPr>
          <p:spPr bwMode="auto">
            <a:xfrm>
              <a:off x="2016" y="2896"/>
              <a:ext cx="2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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অর্ধবৃত্তের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90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995757"/>
                </p:ext>
              </p:extLst>
            </p:nvPr>
          </p:nvGraphicFramePr>
          <p:xfrm>
            <a:off x="3550" y="2778"/>
            <a:ext cx="968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5" name="Equation" r:id="rId19" imgW="482391" imgH="393529" progId="Equation.3">
                    <p:embed/>
                  </p:oleObj>
                </mc:Choice>
                <mc:Fallback>
                  <p:oleObj name="Equation" r:id="rId19" imgW="48239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2778"/>
                          <a:ext cx="968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1" name="Picture 9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21920" y="1966352"/>
                <a:ext cx="118872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7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7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7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7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6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bn-IN" sz="60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 কেন্দ্রে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60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উৎপন্ন করে। বৃত্তের ব্যাস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126</m:t>
                    </m:r>
                    <m:r>
                      <a:rPr lang="en-US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60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হলে চাপের দৈর্ঘ্য নির্ণয় কর। </a:t>
                </a:r>
                <a:endParaRPr lang="en-US" sz="600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966352"/>
                <a:ext cx="11887200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3846" t="-7615" r="-3846" b="-1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26831" y="322586"/>
            <a:ext cx="4661820" cy="68965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363372" y="33273"/>
            <a:ext cx="607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89981" y="950805"/>
                <a:ext cx="9509760" cy="4322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আছে,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 উৎপন্ন কোণ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ব্যাস,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126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মি।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I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𝑟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126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𝑟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63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a:rPr lang="bn-I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I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bn-I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</m:oMath>
                  </m:oMathPara>
                </a14:m>
                <a:endParaRPr lang="bn-IN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81" y="950805"/>
                <a:ext cx="9509760" cy="4322594"/>
              </a:xfrm>
              <a:prstGeom prst="rect">
                <a:avLst/>
              </a:prstGeom>
              <a:blipFill rotWithShape="0">
                <a:blip r:embed="rId2"/>
                <a:stretch>
                  <a:fillRect l="-2244" t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645920" y="239151"/>
                <a:ext cx="9988062" cy="552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6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  <a:endPara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 দৈর্ঘ্য</a:t>
                </a:r>
                <a14:m>
                  <m:oMath xmlns:m="http://schemas.openxmlformats.org/officeDocument/2006/math">
                    <m:r>
                      <a:rPr lang="en-US" sz="6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en-US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bn-IN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63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6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32</m:t>
                      </m:r>
                      <m:r>
                        <a:rPr lang="en-US" sz="6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6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9868</m:t>
                      </m:r>
                    </m:oMath>
                  </m:oMathPara>
                </a14:m>
                <a:endPara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বৃত্তচাপের</m:t>
                    </m:r>
                    <m:r>
                      <a:rPr lang="bn-IN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IN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  <m:r>
                      <a:rPr lang="en-US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6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987</m:t>
                    </m:r>
                  </m:oMath>
                </a14:m>
                <a:r>
                  <a:rPr lang="en-US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6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(প্রায়) </a:t>
                </a:r>
                <a:endPara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239151"/>
                <a:ext cx="9988062" cy="5529719"/>
              </a:xfrm>
              <a:prstGeom prst="rect">
                <a:avLst/>
              </a:prstGeom>
              <a:blipFill rotWithShape="0">
                <a:blip r:embed="rId2"/>
                <a:stretch>
                  <a:fillRect l="-3663" t="-3418" r="-4823" b="-6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1146" y="623082"/>
            <a:ext cx="5614551" cy="102283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71E875-4DBA-495B-AF9C-25644702C7CD}"/>
              </a:ext>
            </a:extLst>
          </p:cNvPr>
          <p:cNvSpPr txBox="1"/>
          <p:nvPr/>
        </p:nvSpPr>
        <p:spPr>
          <a:xfrm>
            <a:off x="703384" y="3630276"/>
            <a:ext cx="10902462" cy="230832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বৃত্তের ব্যাস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26</a:t>
            </a:r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সে.মি. হলে এর পরিধি কত? </a:t>
            </a:r>
            <a:endParaRPr lang="en-SG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804640" y="-52754"/>
            <a:ext cx="6343650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124200" y="609600"/>
            <a:ext cx="5704530" cy="5369169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10000"/>
            <a:ext cx="980130" cy="1646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58" y="3627561"/>
            <a:ext cx="1002683" cy="1684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5800" y="3810001"/>
            <a:ext cx="34767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3683" y="1516086"/>
            <a:ext cx="329980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48" y="1525647"/>
            <a:ext cx="1024818" cy="1994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69" y="1540089"/>
            <a:ext cx="952382" cy="1853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30" y="87923"/>
            <a:ext cx="4661094" cy="5890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28" y="87923"/>
            <a:ext cx="4234132" cy="5890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787 L -0.34661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185 L 0.34909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E27B0A-8E8D-4AE5-830C-D4ED48AD91D1}"/>
              </a:ext>
            </a:extLst>
          </p:cNvPr>
          <p:cNvSpPr/>
          <p:nvPr/>
        </p:nvSpPr>
        <p:spPr>
          <a:xfrm>
            <a:off x="557922" y="380950"/>
            <a:ext cx="276205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4962A9-94F2-4BA5-9CEB-6B22D12FF1DD}"/>
              </a:ext>
            </a:extLst>
          </p:cNvPr>
          <p:cNvSpPr/>
          <p:nvPr/>
        </p:nvSpPr>
        <p:spPr>
          <a:xfrm>
            <a:off x="1938948" y="906382"/>
            <a:ext cx="5398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বৃত্তের ব্যাসার্ধ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BB5BB3E-FB74-41BC-B2E8-2296E67183D9}"/>
                  </a:ext>
                </a:extLst>
              </p:cNvPr>
              <p:cNvSpPr/>
              <p:nvPr/>
            </p:nvSpPr>
            <p:spPr>
              <a:xfrm>
                <a:off x="1691638" y="1578829"/>
                <a:ext cx="50409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 </a:t>
                </a:r>
                <a:r>
                  <a:rPr lang="en-US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endPara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B5BB3E-FB74-41BC-B2E8-2296E671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38" y="1578829"/>
                <a:ext cx="5040989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4655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D00B51-113B-4654-95A9-048C3FC0E9DE}"/>
              </a:ext>
            </a:extLst>
          </p:cNvPr>
          <p:cNvSpPr/>
          <p:nvPr/>
        </p:nvSpPr>
        <p:spPr>
          <a:xfrm>
            <a:off x="2090510" y="2251276"/>
            <a:ext cx="3877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প্রশ্নানুসারে,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26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6BB1909B-B153-49BD-B1D2-CF6786590D0E}"/>
                  </a:ext>
                </a:extLst>
              </p:cNvPr>
              <p:cNvSpPr/>
              <p:nvPr/>
            </p:nvSpPr>
            <p:spPr>
              <a:xfrm>
                <a:off x="1691638" y="3022476"/>
                <a:ext cx="42432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 পরিধি = </a:t>
                </a:r>
                <a14:m>
                  <m:oMath xmlns:m="http://schemas.openxmlformats.org/officeDocument/2006/math"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endPara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B1909B-B153-49BD-B1D2-CF6786590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38" y="3022476"/>
                <a:ext cx="4243245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4655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7A7336EF-56F2-479A-AD4D-612DFCFB6A43}"/>
                  </a:ext>
                </a:extLst>
              </p:cNvPr>
              <p:cNvSpPr/>
              <p:nvPr/>
            </p:nvSpPr>
            <p:spPr>
              <a:xfrm>
                <a:off x="4212132" y="3705031"/>
                <a:ext cx="49256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G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26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</m:oMath>
                </a14:m>
                <a:r>
                  <a:rPr lang="en-SG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)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7336EF-56F2-479A-AD4D-612DFCF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32" y="3705031"/>
                <a:ext cx="4925690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4579" t="-20690" r="-371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99EE47-EDCD-4519-BCBF-F484438ADAFC}"/>
              </a:ext>
            </a:extLst>
          </p:cNvPr>
          <p:cNvSpPr/>
          <p:nvPr/>
        </p:nvSpPr>
        <p:spPr>
          <a:xfrm>
            <a:off x="4333328" y="4412917"/>
            <a:ext cx="4243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81.68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81D252-A44D-4DE9-9618-0E6A5ECB8208}"/>
              </a:ext>
            </a:extLst>
          </p:cNvPr>
          <p:cNvSpPr/>
          <p:nvPr/>
        </p:nvSpPr>
        <p:spPr>
          <a:xfrm>
            <a:off x="557922" y="5302831"/>
            <a:ext cx="4925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81.68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256" y="6270279"/>
            <a:ext cx="380999" cy="390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1B0DF6-CD9E-4489-8016-3C7177C9D638}"/>
              </a:ext>
            </a:extLst>
          </p:cNvPr>
          <p:cNvSpPr txBox="1"/>
          <p:nvPr/>
        </p:nvSpPr>
        <p:spPr>
          <a:xfrm>
            <a:off x="0" y="1602989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ৃত্তের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SG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্ষেত্রফল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8795" y="149441"/>
            <a:ext cx="47548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8C0C71-53E5-4A34-AA1A-001CBCF38C46}"/>
              </a:ext>
            </a:extLst>
          </p:cNvPr>
          <p:cNvGrpSpPr/>
          <p:nvPr/>
        </p:nvGrpSpPr>
        <p:grpSpPr>
          <a:xfrm>
            <a:off x="6611200" y="1246121"/>
            <a:ext cx="4073641" cy="3904710"/>
            <a:chOff x="6611200" y="1246121"/>
            <a:chExt cx="4073641" cy="39047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06B4A34-676F-4844-AA64-1BEDA735817F}"/>
                </a:ext>
              </a:extLst>
            </p:cNvPr>
            <p:cNvSpPr/>
            <p:nvPr/>
          </p:nvSpPr>
          <p:spPr>
            <a:xfrm>
              <a:off x="6611200" y="1246121"/>
              <a:ext cx="4073641" cy="3904710"/>
            </a:xfrm>
            <a:prstGeom prst="ellipse">
              <a:avLst/>
            </a:prstGeom>
            <a:noFill/>
            <a:ln w="38100">
              <a:solidFill>
                <a:srgbClr val="443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FA53639-4EC1-4316-A3F7-E1CE46ACFA89}"/>
                </a:ext>
              </a:extLst>
            </p:cNvPr>
            <p:cNvCxnSpPr>
              <a:cxnSpLocks/>
              <a:endCxn id="12" idx="6"/>
            </p:cNvCxnSpPr>
            <p:nvPr/>
          </p:nvCxnSpPr>
          <p:spPr>
            <a:xfrm flipV="1">
              <a:off x="6614373" y="3198476"/>
              <a:ext cx="4070468" cy="565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0F88F33-E073-44F2-B39D-F50BBAE0BBB0}"/>
                </a:ext>
              </a:extLst>
            </p:cNvPr>
            <p:cNvSpPr txBox="1"/>
            <p:nvPr/>
          </p:nvSpPr>
          <p:spPr>
            <a:xfrm>
              <a:off x="7763513" y="2355367"/>
              <a:ext cx="1769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r>
                <a: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923AE9-E9F7-403B-B024-F19097C5506D}"/>
              </a:ext>
            </a:extLst>
          </p:cNvPr>
          <p:cNvSpPr txBox="1"/>
          <p:nvPr/>
        </p:nvSpPr>
        <p:spPr>
          <a:xfrm>
            <a:off x="188169" y="276624"/>
            <a:ext cx="194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াধান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SG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D8D71A-B797-4B23-B361-2F12C8F41D8B}"/>
              </a:ext>
            </a:extLst>
          </p:cNvPr>
          <p:cNvSpPr txBox="1"/>
          <p:nvPr/>
        </p:nvSpPr>
        <p:spPr>
          <a:xfrm>
            <a:off x="188169" y="814086"/>
            <a:ext cx="6477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2r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60AB150-9BDB-4148-B7FC-BCC60C8BEBD1}"/>
                  </a:ext>
                </a:extLst>
              </p:cNvPr>
              <p:cNvSpPr/>
              <p:nvPr/>
            </p:nvSpPr>
            <p:spPr>
              <a:xfrm>
                <a:off x="-27412" y="1979259"/>
                <a:ext cx="5239795" cy="147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28</m:t>
                        </m:r>
                      </m:num>
                      <m:den>
                        <m:r>
                          <a:rPr lang="bn-IN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0AB150-9BDB-4148-B7FC-BCC60C8BE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12" y="1979259"/>
                <a:ext cx="5239795" cy="147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1ECCFF-337A-4DF9-81A3-1FB5555078CE}"/>
              </a:ext>
            </a:extLst>
          </p:cNvPr>
          <p:cNvSpPr txBox="1"/>
          <p:nvPr/>
        </p:nvSpPr>
        <p:spPr>
          <a:xfrm>
            <a:off x="2703863" y="2931842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14 cm</a:t>
            </a:r>
          </a:p>
        </p:txBody>
      </p:sp>
    </p:spTree>
    <p:extLst>
      <p:ext uri="{BB962C8B-B14F-4D97-AF65-F5344CB8AC3E}">
        <p14:creationId xmlns:p14="http://schemas.microsoft.com/office/powerpoint/2010/main" val="23331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7EEBE39-7367-476E-A25C-E21E15858867}"/>
                  </a:ext>
                </a:extLst>
              </p:cNvPr>
              <p:cNvSpPr txBox="1"/>
              <p:nvPr/>
            </p:nvSpPr>
            <p:spPr>
              <a:xfrm>
                <a:off x="265967" y="123849"/>
                <a:ext cx="6790300" cy="12003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বৃত্তক্ষেত্রের ক্ষেত্রফল 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EEBE39-7367-476E-A25C-E21E15858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7" y="123849"/>
                <a:ext cx="679030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873" t="-8122" b="-22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36EC230-1228-4735-88D4-ABC7BFC0E93F}"/>
                  </a:ext>
                </a:extLst>
              </p:cNvPr>
              <p:cNvSpPr txBox="1"/>
              <p:nvPr/>
            </p:nvSpPr>
            <p:spPr>
              <a:xfrm>
                <a:off x="4867422" y="1224876"/>
                <a:ext cx="4979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(3.1416 </a:t>
                </a:r>
                <a14:m>
                  <m:oMath xmlns:m="http://schemas.openxmlformats.org/officeDocument/2006/math"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p>
                        <m:r>
                          <a:rPr lang="en-US" sz="3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6EC230-1228-4735-88D4-ABC7BFC0E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22" y="1224876"/>
                <a:ext cx="497996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794" t="-20755" r="-3794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9FBBBAF-BBF3-4AB0-9982-E86024639FA3}"/>
                  </a:ext>
                </a:extLst>
              </p:cNvPr>
              <p:cNvSpPr txBox="1"/>
              <p:nvPr/>
            </p:nvSpPr>
            <p:spPr>
              <a:xfrm>
                <a:off x="4825804" y="1871207"/>
                <a:ext cx="5086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(3.1416 </a:t>
                </a:r>
                <a14:m>
                  <m:oMath xmlns:m="http://schemas.openxmlformats.org/officeDocument/2006/math"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196)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ে.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ি.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FBBBAF-BBF3-4AB0-9982-E86024639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04" y="1871207"/>
                <a:ext cx="508620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837" t="-20755" r="-959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035624-4EE5-48CE-9632-A1421F042190}"/>
              </a:ext>
            </a:extLst>
          </p:cNvPr>
          <p:cNvSpPr txBox="1"/>
          <p:nvPr/>
        </p:nvSpPr>
        <p:spPr>
          <a:xfrm>
            <a:off x="4825804" y="2560743"/>
            <a:ext cx="444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615.754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76C122-A417-4CEC-86E5-C9152A1FF6D0}"/>
              </a:ext>
            </a:extLst>
          </p:cNvPr>
          <p:cNvSpPr txBox="1"/>
          <p:nvPr/>
        </p:nvSpPr>
        <p:spPr>
          <a:xfrm>
            <a:off x="1194434" y="3163869"/>
            <a:ext cx="444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615.754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ingle Corner Rectangle 34"/>
          <p:cNvSpPr/>
          <p:nvPr/>
        </p:nvSpPr>
        <p:spPr>
          <a:xfrm>
            <a:off x="4475018" y="526473"/>
            <a:ext cx="3352800" cy="692727"/>
          </a:xfrm>
          <a:prstGeom prst="round1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27125" y="1870355"/>
                <a:ext cx="1745672" cy="6463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25" y="1870355"/>
                <a:ext cx="174567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3175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27129" y="2673916"/>
                <a:ext cx="1745672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27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29" y="2673916"/>
                <a:ext cx="174567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385455" y="2064331"/>
            <a:ext cx="608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5455" y="2876912"/>
            <a:ext cx="6705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26582" y="526473"/>
            <a:ext cx="3131127" cy="692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1601" y="3671455"/>
            <a:ext cx="67333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240979" y="3519052"/>
                <a:ext cx="1731818" cy="11312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27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979" y="3519052"/>
                <a:ext cx="1731818" cy="1131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413157" y="4622594"/>
            <a:ext cx="691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বৃত্তকলার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783778" y="4835245"/>
                <a:ext cx="2604655" cy="11378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27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778" y="4835245"/>
                <a:ext cx="2604655" cy="1137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116" y="660838"/>
            <a:ext cx="62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6301" y="1021600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1" y="1021600"/>
                <a:ext cx="26670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66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2647" y="1394941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47" y="1394941"/>
                <a:ext cx="2667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7101" y="1009932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1" y="1009932"/>
                <a:ext cx="2667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66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67101" y="140360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164" y="1776044"/>
            <a:ext cx="7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তার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পরিধি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4233" y="2597591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3" y="2597591"/>
                <a:ext cx="2667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13551" y="2218903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51" y="2218903"/>
                <a:ext cx="26670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5200" y="2597591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97591"/>
                <a:ext cx="26670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0225" y="2218904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25" y="2218904"/>
                <a:ext cx="26670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5590" y="3038605"/>
                <a:ext cx="7698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সে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মি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.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বৃত্তের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ব্যাসাধ</m:t>
                    </m:r>
                  </m:oMath>
                </a14:m>
                <a:r>
                  <a:rPr lang="el-GR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Π</a:t>
                </a:r>
                <a:r>
                  <a:rPr lang="en-US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কত</a:t>
                </a:r>
                <a:r>
                  <a:rPr lang="en-US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মিটার</a:t>
                </a:r>
                <a:r>
                  <a:rPr lang="en-US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0" y="3038605"/>
                <a:ext cx="76988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188" t="-1973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76301" y="348922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647" y="386256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101" y="347755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7101" y="387122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163" y="4243671"/>
            <a:ext cx="73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4233" y="5065218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606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88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বর্গ সে.মি.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3" y="5065218"/>
                <a:ext cx="26670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3425" t="-5147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67101" y="4660573"/>
                <a:ext cx="3251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60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বর্গ সে.মি.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1" y="4660573"/>
                <a:ext cx="3251026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0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87454" y="5065231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7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itchFamily="2" charset="0"/>
                      </a:rPr>
                      <m:t>06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itchFamily="2" charset="0"/>
                      </a:rPr>
                      <m:t>88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বর্গ সে.মি.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54" y="5065231"/>
                <a:ext cx="2667000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3425"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0224" y="4686531"/>
                <a:ext cx="335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15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24" y="4686531"/>
                <a:ext cx="3356976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27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61164" y="5408592"/>
            <a:ext cx="817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বৃত্তটির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অন্তলিখিত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বর্গক্ষেত্রের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4232" y="62301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3550" y="585145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199" y="62301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224" y="580475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7318" y="1490584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40148" y="1033606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১</a:t>
            </a:r>
          </a:p>
        </p:txBody>
      </p:sp>
      <p:sp>
        <p:nvSpPr>
          <p:cNvPr id="29" name="Oval 28"/>
          <p:cNvSpPr/>
          <p:nvPr/>
        </p:nvSpPr>
        <p:spPr>
          <a:xfrm>
            <a:off x="8096249" y="2347359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২</a:t>
            </a:r>
          </a:p>
        </p:txBody>
      </p:sp>
      <p:sp>
        <p:nvSpPr>
          <p:cNvPr id="30" name="Oval 29"/>
          <p:cNvSpPr/>
          <p:nvPr/>
        </p:nvSpPr>
        <p:spPr>
          <a:xfrm>
            <a:off x="8122449" y="3682626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৩</a:t>
            </a:r>
          </a:p>
        </p:txBody>
      </p:sp>
      <p:sp>
        <p:nvSpPr>
          <p:cNvPr id="31" name="Oval 30"/>
          <p:cNvSpPr/>
          <p:nvPr/>
        </p:nvSpPr>
        <p:spPr>
          <a:xfrm>
            <a:off x="8122449" y="4967712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৪</a:t>
            </a:r>
          </a:p>
        </p:txBody>
      </p:sp>
      <p:sp>
        <p:nvSpPr>
          <p:cNvPr id="32" name="Oval 31"/>
          <p:cNvSpPr/>
          <p:nvPr/>
        </p:nvSpPr>
        <p:spPr>
          <a:xfrm>
            <a:off x="8140147" y="6054620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৫</a:t>
            </a:r>
          </a:p>
        </p:txBody>
      </p:sp>
      <p:sp>
        <p:nvSpPr>
          <p:cNvPr id="33" name="Oval 32"/>
          <p:cNvSpPr/>
          <p:nvPr/>
        </p:nvSpPr>
        <p:spPr>
          <a:xfrm>
            <a:off x="1012484" y="2312512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67317" y="3968495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083" y="5172981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95597" y="5907041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79588" y="287858"/>
            <a:ext cx="2560005" cy="319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সঠিক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উত্তরের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জন্য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বৃত্তে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ক্লিক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করুন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8" name="Picture 3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341470" y="316996"/>
            <a:ext cx="1538830" cy="3949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41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36764" y="0"/>
            <a:ext cx="6527409" cy="78779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5083" y="787791"/>
            <a:ext cx="119669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 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পার্কটিকে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500468" y="3066296"/>
                <a:ext cx="645707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 নং-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বৃত্তচাপ কেন্দ্রে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0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40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উৎপন্ন করে। বৃত্তের ব্যাস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হলে চাপের দৈর্ঘ্য নির্ণয় কর। 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468" y="3066296"/>
                <a:ext cx="6457071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3302" t="-4057" b="-9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206433">
            <a:off x="1781398" y="3144405"/>
            <a:ext cx="4076018" cy="2855219"/>
            <a:chOff x="2615741" y="1860117"/>
            <a:chExt cx="5434691" cy="3806959"/>
          </a:xfrm>
        </p:grpSpPr>
        <p:grpSp>
          <p:nvGrpSpPr>
            <p:cNvPr id="8" name="Group 7"/>
            <p:cNvGrpSpPr/>
            <p:nvPr/>
          </p:nvGrpSpPr>
          <p:grpSpPr>
            <a:xfrm>
              <a:off x="2615741" y="1860117"/>
              <a:ext cx="5402039" cy="3799360"/>
              <a:chOff x="866553" y="985239"/>
              <a:chExt cx="5402039" cy="3799360"/>
            </a:xfrm>
          </p:grpSpPr>
          <p:grpSp>
            <p:nvGrpSpPr>
              <p:cNvPr id="31" name="Group 30"/>
              <p:cNvGrpSpPr/>
              <p:nvPr/>
            </p:nvGrpSpPr>
            <p:grpSpPr>
              <a:xfrm rot="2366045">
                <a:off x="866553" y="985239"/>
                <a:ext cx="5224533" cy="3178954"/>
                <a:chOff x="-571779" y="1960936"/>
                <a:chExt cx="7161111" cy="444606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 rot="19454907">
                  <a:off x="2433358" y="1960936"/>
                  <a:ext cx="2617853" cy="2483363"/>
                  <a:chOff x="2219009" y="2232796"/>
                  <a:chExt cx="4994451" cy="5065444"/>
                </a:xfrm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</p:grpSpPr>
              <p:sp>
                <p:nvSpPr>
                  <p:cNvPr id="47" name="Teardrop 46"/>
                  <p:cNvSpPr/>
                  <p:nvPr/>
                </p:nvSpPr>
                <p:spPr>
                  <a:xfrm rot="5400000">
                    <a:off x="2671511" y="2654681"/>
                    <a:ext cx="1680576" cy="1728699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z</a:t>
                    </a:r>
                  </a:p>
                </p:txBody>
              </p:sp>
              <p:sp>
                <p:nvSpPr>
                  <p:cNvPr id="48" name="Teardrop 47"/>
                  <p:cNvSpPr/>
                  <p:nvPr/>
                </p:nvSpPr>
                <p:spPr>
                  <a:xfrm rot="12744077">
                    <a:off x="5532875" y="3501694"/>
                    <a:ext cx="1680585" cy="1728690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dirty="0" err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ul</a:t>
                    </a:r>
                    <a:endParaRPr lang="en-US" sz="135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" name="Teardrop 48"/>
                  <p:cNvSpPr/>
                  <p:nvPr/>
                </p:nvSpPr>
                <p:spPr>
                  <a:xfrm rot="9092091">
                    <a:off x="4378492" y="2232796"/>
                    <a:ext cx="1680590" cy="1728693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</a:t>
                    </a:r>
                  </a:p>
                </p:txBody>
              </p:sp>
              <p:sp>
                <p:nvSpPr>
                  <p:cNvPr id="50" name="Teardrop 49"/>
                  <p:cNvSpPr/>
                  <p:nvPr/>
                </p:nvSpPr>
                <p:spPr>
                  <a:xfrm rot="19790116">
                    <a:off x="3468110" y="5569552"/>
                    <a:ext cx="1680590" cy="1728688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</a:t>
                    </a:r>
                  </a:p>
                </p:txBody>
              </p:sp>
              <p:sp>
                <p:nvSpPr>
                  <p:cNvPr id="51" name="Teardrop 50"/>
                  <p:cNvSpPr/>
                  <p:nvPr/>
                </p:nvSpPr>
                <p:spPr>
                  <a:xfrm rot="1741532">
                    <a:off x="2219009" y="4369009"/>
                    <a:ext cx="1680589" cy="1728685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</a:p>
                </p:txBody>
              </p:sp>
            </p:grpSp>
            <p:sp>
              <p:nvSpPr>
                <p:cNvPr id="45" name="Arc 44"/>
                <p:cNvSpPr/>
                <p:nvPr/>
              </p:nvSpPr>
              <p:spPr>
                <a:xfrm>
                  <a:off x="-561955" y="3109161"/>
                  <a:ext cx="7151287" cy="3242907"/>
                </a:xfrm>
                <a:prstGeom prst="arc">
                  <a:avLst>
                    <a:gd name="adj1" fmla="val 17784267"/>
                    <a:gd name="adj2" fmla="val 0"/>
                  </a:avLst>
                </a:prstGeom>
                <a:ln w="38100">
                  <a:solidFill>
                    <a:srgbClr val="34D43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>
                  <a:off x="-571779" y="3164101"/>
                  <a:ext cx="7151282" cy="3242902"/>
                </a:xfrm>
                <a:prstGeom prst="arc">
                  <a:avLst>
                    <a:gd name="adj1" fmla="val 17784267"/>
                    <a:gd name="adj2" fmla="val 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 rot="21029726">
                <a:off x="5167315" y="2673123"/>
                <a:ext cx="906673" cy="1342045"/>
                <a:chOff x="5158496" y="3042050"/>
                <a:chExt cx="1218494" cy="2078353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5158496" y="3042050"/>
                  <a:ext cx="1117993" cy="1925263"/>
                </a:xfrm>
                <a:prstGeom prst="arc">
                  <a:avLst>
                    <a:gd name="adj1" fmla="val 6774997"/>
                    <a:gd name="adj2" fmla="val 1846400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>
                  <a:off x="5202974" y="3118595"/>
                  <a:ext cx="1117993" cy="1925263"/>
                </a:xfrm>
                <a:prstGeom prst="arc">
                  <a:avLst>
                    <a:gd name="adj1" fmla="val 7539416"/>
                    <a:gd name="adj2" fmla="val 550924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3" name="Arc 42"/>
                <p:cNvSpPr/>
                <p:nvPr/>
              </p:nvSpPr>
              <p:spPr>
                <a:xfrm>
                  <a:off x="5258997" y="3195140"/>
                  <a:ext cx="1117993" cy="1925263"/>
                </a:xfrm>
                <a:prstGeom prst="arc">
                  <a:avLst>
                    <a:gd name="adj1" fmla="val 7842421"/>
                    <a:gd name="adj2" fmla="val 18097995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 rot="580765">
                <a:off x="5361919" y="3135012"/>
                <a:ext cx="906673" cy="1342045"/>
                <a:chOff x="5158496" y="3042050"/>
                <a:chExt cx="1218494" cy="2078353"/>
              </a:xfrm>
            </p:grpSpPr>
            <p:sp>
              <p:nvSpPr>
                <p:cNvPr id="38" name="Arc 37"/>
                <p:cNvSpPr/>
                <p:nvPr/>
              </p:nvSpPr>
              <p:spPr>
                <a:xfrm>
                  <a:off x="5158496" y="3042050"/>
                  <a:ext cx="1117993" cy="1925263"/>
                </a:xfrm>
                <a:prstGeom prst="arc">
                  <a:avLst>
                    <a:gd name="adj1" fmla="val 6774997"/>
                    <a:gd name="adj2" fmla="val 1846400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>
                  <a:off x="5202974" y="3118594"/>
                  <a:ext cx="1117993" cy="1925263"/>
                </a:xfrm>
                <a:prstGeom prst="arc">
                  <a:avLst>
                    <a:gd name="adj1" fmla="val 7833705"/>
                    <a:gd name="adj2" fmla="val 550924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>
                  <a:off x="5258997" y="3195140"/>
                  <a:ext cx="1117993" cy="1925263"/>
                </a:xfrm>
                <a:prstGeom prst="arc">
                  <a:avLst>
                    <a:gd name="adj1" fmla="val 7842421"/>
                    <a:gd name="adj2" fmla="val 18097995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19169747" flipH="1">
                <a:off x="4048678" y="3442554"/>
                <a:ext cx="1440920" cy="1342045"/>
                <a:chOff x="5158496" y="3042050"/>
                <a:chExt cx="1218494" cy="2078353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5158496" y="3042050"/>
                  <a:ext cx="1117993" cy="1925263"/>
                </a:xfrm>
                <a:prstGeom prst="arc">
                  <a:avLst>
                    <a:gd name="adj1" fmla="val 6774997"/>
                    <a:gd name="adj2" fmla="val 1846400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>
                  <a:off x="5202974" y="3118594"/>
                  <a:ext cx="1117993" cy="1925263"/>
                </a:xfrm>
                <a:prstGeom prst="arc">
                  <a:avLst>
                    <a:gd name="adj1" fmla="val 6774997"/>
                    <a:gd name="adj2" fmla="val 550924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5258997" y="3195140"/>
                  <a:ext cx="1117993" cy="1925263"/>
                </a:xfrm>
                <a:prstGeom prst="arc">
                  <a:avLst>
                    <a:gd name="adj1" fmla="val 7842421"/>
                    <a:gd name="adj2" fmla="val 18097995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648393" y="1867716"/>
              <a:ext cx="5402039" cy="3799360"/>
              <a:chOff x="866553" y="985239"/>
              <a:chExt cx="5402039" cy="3799360"/>
            </a:xfrm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grpSp>
            <p:nvGrpSpPr>
              <p:cNvPr id="10" name="Group 9"/>
              <p:cNvGrpSpPr/>
              <p:nvPr/>
            </p:nvGrpSpPr>
            <p:grpSpPr>
              <a:xfrm rot="2366045">
                <a:off x="866553" y="985239"/>
                <a:ext cx="5224533" cy="3178954"/>
                <a:chOff x="-571779" y="1960936"/>
                <a:chExt cx="7161111" cy="4446067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 rot="19454907">
                  <a:off x="2433358" y="1960936"/>
                  <a:ext cx="2617849" cy="2483363"/>
                  <a:chOff x="2219013" y="2232796"/>
                  <a:chExt cx="4994447" cy="5065444"/>
                </a:xfrm>
              </p:grpSpPr>
              <p:sp>
                <p:nvSpPr>
                  <p:cNvPr id="26" name="Teardrop 25"/>
                  <p:cNvSpPr/>
                  <p:nvPr/>
                </p:nvSpPr>
                <p:spPr>
                  <a:xfrm rot="5400000">
                    <a:off x="2671511" y="2654681"/>
                    <a:ext cx="1680576" cy="1728699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27" name="Teardrop 26"/>
                  <p:cNvSpPr/>
                  <p:nvPr/>
                </p:nvSpPr>
                <p:spPr>
                  <a:xfrm rot="12744077">
                    <a:off x="5532875" y="3501694"/>
                    <a:ext cx="1680585" cy="1728690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28" name="Teardrop 27"/>
                  <p:cNvSpPr/>
                  <p:nvPr/>
                </p:nvSpPr>
                <p:spPr>
                  <a:xfrm rot="9092091">
                    <a:off x="4378492" y="2232796"/>
                    <a:ext cx="1680590" cy="1728693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29" name="Teardrop 28"/>
                  <p:cNvSpPr/>
                  <p:nvPr/>
                </p:nvSpPr>
                <p:spPr>
                  <a:xfrm rot="19790116">
                    <a:off x="3468110" y="5569552"/>
                    <a:ext cx="1680590" cy="1728688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30" name="Teardrop 29"/>
                  <p:cNvSpPr/>
                  <p:nvPr/>
                </p:nvSpPr>
                <p:spPr>
                  <a:xfrm rot="1741532">
                    <a:off x="2219013" y="4369013"/>
                    <a:ext cx="1680590" cy="1728685"/>
                  </a:xfrm>
                  <a:prstGeom prst="teardrop">
                    <a:avLst>
                      <a:gd name="adj" fmla="val 145268"/>
                    </a:avLst>
                  </a:prstGeom>
                  <a:gradFill>
                    <a:gsLst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82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24" name="Arc 23"/>
                <p:cNvSpPr/>
                <p:nvPr/>
              </p:nvSpPr>
              <p:spPr>
                <a:xfrm>
                  <a:off x="-561955" y="3109161"/>
                  <a:ext cx="7151287" cy="3242907"/>
                </a:xfrm>
                <a:prstGeom prst="arc">
                  <a:avLst>
                    <a:gd name="adj1" fmla="val 17784267"/>
                    <a:gd name="adj2" fmla="val 0"/>
                  </a:avLst>
                </a:prstGeom>
                <a:ln w="38100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>
                  <a:off x="-571779" y="3164101"/>
                  <a:ext cx="7151282" cy="3242902"/>
                </a:xfrm>
                <a:prstGeom prst="arc">
                  <a:avLst>
                    <a:gd name="adj1" fmla="val 17784267"/>
                    <a:gd name="adj2" fmla="val 0"/>
                  </a:avLst>
                </a:prstGeom>
                <a:ln w="38100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21029726">
                <a:off x="5167315" y="2673123"/>
                <a:ext cx="906673" cy="1342045"/>
                <a:chOff x="5158496" y="3042050"/>
                <a:chExt cx="1218494" cy="2078353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5158496" y="3042050"/>
                  <a:ext cx="1117993" cy="1925263"/>
                </a:xfrm>
                <a:prstGeom prst="arc">
                  <a:avLst>
                    <a:gd name="adj1" fmla="val 6774997"/>
                    <a:gd name="adj2" fmla="val 18464005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>
                  <a:off x="5202974" y="3118595"/>
                  <a:ext cx="1117993" cy="1925263"/>
                </a:xfrm>
                <a:prstGeom prst="arc">
                  <a:avLst>
                    <a:gd name="adj1" fmla="val 7539416"/>
                    <a:gd name="adj2" fmla="val 550924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>
                  <a:off x="5258997" y="3195140"/>
                  <a:ext cx="1117993" cy="1925263"/>
                </a:xfrm>
                <a:prstGeom prst="arc">
                  <a:avLst>
                    <a:gd name="adj1" fmla="val 7842421"/>
                    <a:gd name="adj2" fmla="val 18097995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580765">
                <a:off x="5361919" y="3135012"/>
                <a:ext cx="906673" cy="1342045"/>
                <a:chOff x="5158496" y="3042050"/>
                <a:chExt cx="1218494" cy="2078353"/>
              </a:xfrm>
            </p:grpSpPr>
            <p:sp>
              <p:nvSpPr>
                <p:cNvPr id="17" name="Arc 16"/>
                <p:cNvSpPr/>
                <p:nvPr/>
              </p:nvSpPr>
              <p:spPr>
                <a:xfrm>
                  <a:off x="5158496" y="3042050"/>
                  <a:ext cx="1117993" cy="1925263"/>
                </a:xfrm>
                <a:prstGeom prst="arc">
                  <a:avLst>
                    <a:gd name="adj1" fmla="val 6774997"/>
                    <a:gd name="adj2" fmla="val 18464005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>
                  <a:off x="5202974" y="3118594"/>
                  <a:ext cx="1117993" cy="1925263"/>
                </a:xfrm>
                <a:prstGeom prst="arc">
                  <a:avLst>
                    <a:gd name="adj1" fmla="val 7833705"/>
                    <a:gd name="adj2" fmla="val 550924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>
                  <a:off x="5258997" y="3195140"/>
                  <a:ext cx="1117993" cy="1925263"/>
                </a:xfrm>
                <a:prstGeom prst="arc">
                  <a:avLst>
                    <a:gd name="adj1" fmla="val 7842421"/>
                    <a:gd name="adj2" fmla="val 18097995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9169747" flipH="1">
                <a:off x="4048678" y="3442554"/>
                <a:ext cx="1440920" cy="1342045"/>
                <a:chOff x="5158496" y="3042050"/>
                <a:chExt cx="1218494" cy="2078353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5158496" y="3042050"/>
                  <a:ext cx="1117993" cy="1925263"/>
                </a:xfrm>
                <a:prstGeom prst="arc">
                  <a:avLst>
                    <a:gd name="adj1" fmla="val 6774997"/>
                    <a:gd name="adj2" fmla="val 18464005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5202974" y="3118594"/>
                  <a:ext cx="1117993" cy="1925263"/>
                </a:xfrm>
                <a:prstGeom prst="arc">
                  <a:avLst>
                    <a:gd name="adj1" fmla="val 6774997"/>
                    <a:gd name="adj2" fmla="val 550924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>
                  <a:off x="5258997" y="3195140"/>
                  <a:ext cx="1117993" cy="1925263"/>
                </a:xfrm>
                <a:prstGeom prst="arc">
                  <a:avLst>
                    <a:gd name="adj1" fmla="val 7842421"/>
                    <a:gd name="adj2" fmla="val 18097995"/>
                  </a:avLst>
                </a:prstGeom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115802" y="1619344"/>
            <a:ext cx="8812289" cy="2146742"/>
          </a:xfrm>
          <a:prstGeom prst="rect">
            <a:avLst/>
          </a:prstGeom>
          <a:noFill/>
        </p:spPr>
        <p:txBody>
          <a:bodyPr wrap="square" lIns="68580" rtlCol="0">
            <a:spAutoFit/>
            <a:scene3d>
              <a:camera prst="perspectiveRelaxed">
                <a:rot lat="18573544" lon="21599979" rev="21599989"/>
              </a:camera>
              <a:lightRig rig="sunset" dir="t">
                <a:rot lat="0" lon="0" rev="600000"/>
              </a:lightRig>
            </a:scene3d>
            <a:sp3d z="228600" extrusionH="342900" contourW="25400" prstMaterial="metal">
              <a:bevelT w="196850" h="247650" prst="artDeco"/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1245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245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45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1245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00" dirty="0"/>
          </a:p>
        </p:txBody>
      </p:sp>
      <p:grpSp>
        <p:nvGrpSpPr>
          <p:cNvPr id="53" name="Group 52"/>
          <p:cNvGrpSpPr/>
          <p:nvPr/>
        </p:nvGrpSpPr>
        <p:grpSpPr>
          <a:xfrm flipH="1">
            <a:off x="7699091" y="1271588"/>
            <a:ext cx="1229000" cy="4251222"/>
            <a:chOff x="10687943" y="744298"/>
            <a:chExt cx="1280321" cy="671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4" name="Freeform 53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Freeform 58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 59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801" y="1328738"/>
            <a:ext cx="1434662" cy="4251222"/>
            <a:chOff x="10687943" y="744298"/>
            <a:chExt cx="1280321" cy="671469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2" name="Freeform 61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Freeform 63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Freeform 65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Freeform 67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74974" y="5185100"/>
            <a:ext cx="6602104" cy="531685"/>
            <a:chOff x="3946478" y="3668136"/>
            <a:chExt cx="6271142" cy="708913"/>
          </a:xfrm>
        </p:grpSpPr>
        <p:sp>
          <p:nvSpPr>
            <p:cNvPr id="70" name="Freeform 69"/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7030A0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30829" y="1213546"/>
            <a:ext cx="6602104" cy="531685"/>
            <a:chOff x="3946478" y="3668136"/>
            <a:chExt cx="6271142" cy="708913"/>
          </a:xfrm>
        </p:grpSpPr>
        <p:sp>
          <p:nvSpPr>
            <p:cNvPr id="81" name="Freeform 80"/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7030A0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3.7037E-7 L 8.33333E-7 -0.07222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10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98F124-9FFA-46E0-9282-FF80790B4A6B}"/>
              </a:ext>
            </a:extLst>
          </p:cNvPr>
          <p:cNvSpPr txBox="1"/>
          <p:nvPr/>
        </p:nvSpPr>
        <p:spPr>
          <a:xfrm>
            <a:off x="5494357" y="2491300"/>
            <a:ext cx="5689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  <a:endParaRPr lang="bn-BD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 (১৬.৩)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0" y="2491300"/>
            <a:ext cx="4789824" cy="3800476"/>
            <a:chOff x="650024" y="1928811"/>
            <a:chExt cx="6839775" cy="4357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" t="8542" r="-290" b="-209"/>
            <a:stretch/>
          </p:blipFill>
          <p:spPr>
            <a:xfrm>
              <a:off x="650024" y="1928811"/>
              <a:ext cx="6839775" cy="43576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15917" y="2036572"/>
              <a:ext cx="6307989" cy="355758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bn-BD" sz="32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bn-IN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সাইফুল ইসলাম </a:t>
              </a:r>
              <a:endPara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bn-BD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এম</a:t>
              </a:r>
              <a:r>
                <a: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সি (গণিত</a:t>
              </a:r>
              <a:r>
                <a:rPr lang="bn-BD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bn-BD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বি.এড</a:t>
              </a:r>
              <a:r>
                <a:rPr lang="bn-BD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ফার্স্ট ক্লাস </a:t>
              </a:r>
              <a:r>
                <a:rPr lang="bn-BD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bn-BD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(গণিত) </a:t>
              </a:r>
              <a:endPara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bn-IN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সারমারা নাসির উদ্দিন উচ্চ বিদ্যালয় </a:t>
              </a:r>
              <a:endParaRPr lang="bn-BD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bn-BD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মুঠোফোনঃ </a:t>
              </a:r>
              <a:r>
                <a:rPr lang="bn-IN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০১৭২২৭০৩৭২৭ </a:t>
              </a:r>
              <a:endParaRPr lang="bn-BD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en-US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Email: saifulislambtt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2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821F83-47DB-4697-AAC6-4EFE07AC1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76" y="0"/>
            <a:ext cx="1949824" cy="236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4995DC-CA1C-4021-ACA1-323C978CA575}"/>
              </a:ext>
            </a:extLst>
          </p:cNvPr>
          <p:cNvSpPr txBox="1"/>
          <p:nvPr/>
        </p:nvSpPr>
        <p:spPr>
          <a:xfrm>
            <a:off x="4679706" y="325387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A0F733-AA22-49C3-9C12-F0579DE1D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60"/>
            <a:ext cx="1917327" cy="23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3778" l="800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6" t="7854" r="6687" b="5519"/>
          <a:stretch/>
        </p:blipFill>
        <p:spPr>
          <a:xfrm>
            <a:off x="658641" y="0"/>
            <a:ext cx="2621259" cy="2734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39" y="181962"/>
            <a:ext cx="2290537" cy="2290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6" y="260419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" y="2758437"/>
            <a:ext cx="2723936" cy="2290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78" b="92444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2101" b="8949"/>
          <a:stretch/>
        </p:blipFill>
        <p:spPr>
          <a:xfrm>
            <a:off x="3952437" y="2710870"/>
            <a:ext cx="2499879" cy="2337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43" y="2758437"/>
            <a:ext cx="2613313" cy="229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26609" y="5048767"/>
            <a:ext cx="8595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উপরের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চিত্রগূলো</a:t>
            </a:r>
            <a:r>
              <a:rPr lang="en-US" sz="6600" dirty="0" smtClean="0"/>
              <a:t> </a:t>
            </a:r>
            <a:r>
              <a:rPr lang="en-US" sz="6600" dirty="0" err="1" smtClean="0"/>
              <a:t>কেমন</a:t>
            </a:r>
            <a:r>
              <a:rPr lang="en-US" sz="6600" dirty="0" smtClean="0"/>
              <a:t> </a:t>
            </a:r>
            <a:r>
              <a:rPr lang="en-US" sz="6600" dirty="0" err="1" smtClean="0"/>
              <a:t>আকৃতির</a:t>
            </a:r>
            <a:r>
              <a:rPr lang="en-US" sz="6600" dirty="0" smtClean="0"/>
              <a:t>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382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8656" y="750946"/>
            <a:ext cx="3110345" cy="2837843"/>
            <a:chOff x="2819400" y="914400"/>
            <a:chExt cx="3581399" cy="3236913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24200" y="1295400"/>
              <a:ext cx="2936875" cy="2855913"/>
              <a:chOff x="-336" y="240"/>
              <a:chExt cx="2112" cy="1968"/>
            </a:xfrm>
          </p:grpSpPr>
          <p:graphicFrame>
            <p:nvGraphicFramePr>
              <p:cNvPr id="7" name="Object 20"/>
              <p:cNvGraphicFramePr>
                <a:graphicFrameLocks noChangeAspect="1"/>
              </p:cNvGraphicFramePr>
              <p:nvPr/>
            </p:nvGraphicFramePr>
            <p:xfrm>
              <a:off x="576" y="1104"/>
              <a:ext cx="180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6" name="Equation" r:id="rId3" imgW="114102" imgH="114102" progId="Equation.3">
                      <p:embed/>
                    </p:oleObj>
                  </mc:Choice>
                  <mc:Fallback>
                    <p:oleObj name="Equation" r:id="rId3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104"/>
                            <a:ext cx="180" cy="1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Oval 22"/>
              <p:cNvSpPr>
                <a:spLocks noChangeArrowheads="1"/>
              </p:cNvSpPr>
              <p:nvPr/>
            </p:nvSpPr>
            <p:spPr bwMode="auto">
              <a:xfrm>
                <a:off x="-336" y="240"/>
                <a:ext cx="2112" cy="19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4243388" y="914400"/>
              <a:ext cx="533400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2819400" y="3213100"/>
              <a:ext cx="5334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5867399" y="2895600"/>
              <a:ext cx="533400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5638800" y="4648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3863584" y="3554465"/>
            <a:ext cx="1143000" cy="3810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1932" y="302771"/>
            <a:ext cx="4444482" cy="42319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64890" y="887466"/>
            <a:ext cx="2895367" cy="2581709"/>
            <a:chOff x="2514600" y="1066800"/>
            <a:chExt cx="2971800" cy="2667000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822700" y="2349500"/>
            <a:ext cx="96838" cy="84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Equation" r:id="rId5" imgW="139639" imgH="152334" progId="Equation.3">
                    <p:embed/>
                  </p:oleObj>
                </mc:Choice>
                <mc:Fallback>
                  <p:oleObj name="Equation" r:id="rId5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2700" y="2349500"/>
                          <a:ext cx="96838" cy="84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514600" y="1066800"/>
              <a:ext cx="2724150" cy="2667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3873500" y="2374900"/>
              <a:ext cx="136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5114925" y="1392238"/>
              <a:ext cx="3714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657600" y="2362200"/>
              <a:ext cx="3714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371975" y="2043113"/>
              <a:ext cx="371475" cy="38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8865214" y="715121"/>
            <a:ext cx="1110059" cy="491432"/>
          </a:xfrm>
          <a:prstGeom prst="wedgeEllipseCallout">
            <a:avLst>
              <a:gd name="adj1" fmla="val -72507"/>
              <a:gd name="adj2" fmla="val 59445"/>
            </a:avLst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95014" y="3556000"/>
            <a:ext cx="3238500" cy="2946400"/>
            <a:chOff x="2857500" y="1320800"/>
            <a:chExt cx="3238500" cy="2946400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203700" y="13208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graphicFrame>
          <p:nvGraphicFramePr>
            <p:cNvPr id="22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406900" y="2946400"/>
            <a:ext cx="93663" cy="79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Equation" r:id="rId7" imgW="139639" imgH="152334" progId="Equation.3">
                    <p:embed/>
                  </p:oleObj>
                </mc:Choice>
                <mc:Fallback>
                  <p:oleObj name="Equation" r:id="rId7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900" y="2946400"/>
                          <a:ext cx="93663" cy="79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3124200" y="1752600"/>
              <a:ext cx="2593975" cy="2514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4419600" y="2971800"/>
              <a:ext cx="1296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857500" y="3346450"/>
              <a:ext cx="3540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5743575" y="2795588"/>
              <a:ext cx="3524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4191000" y="2971800"/>
              <a:ext cx="3540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899025" y="2616200"/>
              <a:ext cx="3540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7634910" y="3932040"/>
            <a:ext cx="1383231" cy="812095"/>
          </a:xfrm>
          <a:prstGeom prst="wedgeEllipseCallout">
            <a:avLst>
              <a:gd name="adj1" fmla="val -96546"/>
              <a:gd name="adj2" fmla="val 101527"/>
            </a:avLst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104051" y="72941"/>
            <a:ext cx="5331418" cy="11623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7" y="1199196"/>
            <a:ext cx="7415645" cy="556080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012977" y="1499634"/>
            <a:ext cx="2963848" cy="2726003"/>
            <a:chOff x="413268" y="903888"/>
            <a:chExt cx="2963848" cy="2726003"/>
          </a:xfrm>
        </p:grpSpPr>
        <p:sp>
          <p:nvSpPr>
            <p:cNvPr id="43" name="Oval 42"/>
            <p:cNvSpPr/>
            <p:nvPr/>
          </p:nvSpPr>
          <p:spPr>
            <a:xfrm>
              <a:off x="413268" y="903888"/>
              <a:ext cx="2963848" cy="2726003"/>
            </a:xfrm>
            <a:prstGeom prst="ellips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5" t="21272" r="28222" b="30953"/>
            <a:stretch/>
          </p:blipFill>
          <p:spPr>
            <a:xfrm>
              <a:off x="413268" y="1205223"/>
              <a:ext cx="2611124" cy="21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87261" y="178403"/>
            <a:ext cx="3601329" cy="105778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573" y="1406769"/>
            <a:ext cx="1121195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পরিধি কী তা বলতে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   </a:t>
            </a:r>
            <a:r>
              <a:rPr lang="en-US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বৃত্তের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ব্যাসার্ধ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   </a:t>
            </a:r>
            <a:r>
              <a:rPr lang="en-US" sz="4000" b="1" kern="11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4000" b="1" kern="11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বৃত্তের</a:t>
            </a:r>
            <a:r>
              <a:rPr lang="en-US" sz="4000" b="1" kern="11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পরিধি</a:t>
            </a:r>
            <a:r>
              <a:rPr lang="en-US" sz="4000" b="1" kern="11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4000" b="1" kern="11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b="1" kern="11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কেন্দ্রে উৎপন্ন কোণ নির্ণয় করতে পারবে।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5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বৃত্তকলা বা বৃত্তাংশের ক্ষেত্রফল নির্ণয় করতে পারবে।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648201" y="1295401"/>
            <a:ext cx="2936875" cy="2855913"/>
            <a:chOff x="-336" y="240"/>
            <a:chExt cx="2112" cy="1968"/>
          </a:xfrm>
        </p:grpSpPr>
        <p:graphicFrame>
          <p:nvGraphicFramePr>
            <p:cNvPr id="10" name="Object 20"/>
            <p:cNvGraphicFramePr>
              <a:graphicFrameLocks noChangeAspect="1"/>
            </p:cNvGraphicFramePr>
            <p:nvPr/>
          </p:nvGraphicFramePr>
          <p:xfrm>
            <a:off x="576" y="1104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3" imgW="114102" imgH="114102" progId="Equation.3">
                    <p:embed/>
                  </p:oleObj>
                </mc:Choice>
                <mc:Fallback>
                  <p:oleObj name="Equation" r:id="rId3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104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-336" y="240"/>
              <a:ext cx="2112" cy="19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5767388" y="914401"/>
            <a:ext cx="5334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4343400" y="3213100"/>
            <a:ext cx="533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7391400" y="2895601"/>
            <a:ext cx="5334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5638800" y="4648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solidFill>
                <a:srgbClr val="0033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Oval 42"/>
          <p:cNvSpPr>
            <a:spLocks noChangeArrowheads="1"/>
          </p:cNvSpPr>
          <p:nvPr/>
        </p:nvSpPr>
        <p:spPr bwMode="auto">
          <a:xfrm>
            <a:off x="5545137" y="4227482"/>
            <a:ext cx="1143000" cy="3810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6467227"/>
            <a:ext cx="380999" cy="3907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22B280-5925-449E-8542-1837746FBCB6}"/>
              </a:ext>
            </a:extLst>
          </p:cNvPr>
          <p:cNvSpPr txBox="1"/>
          <p:nvPr/>
        </p:nvSpPr>
        <p:spPr>
          <a:xfrm>
            <a:off x="427182" y="4977597"/>
            <a:ext cx="10969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Circle):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বিন্দু থেকে সমদূরত্ব বজায় রেখে কোন বিন্দু যে আবদ্ধ পথ চিত্রিত করে তাকে বৃত্ত বলে। কেন্দ্র হতে বৃত্তস্থ কোন বিন্দুর দুরত্বকে ব্যাসার্ধ বলে।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5612161">
            <a:off x="957744" y="1072044"/>
            <a:ext cx="4713911" cy="4713911"/>
            <a:chOff x="961678" y="1087824"/>
            <a:chExt cx="4713911" cy="47139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5" t="2551" r="14445" b="1081"/>
            <a:stretch/>
          </p:blipFill>
          <p:spPr>
            <a:xfrm flipH="1">
              <a:off x="1844317" y="1583430"/>
              <a:ext cx="1655626" cy="21057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961678" y="1087824"/>
              <a:ext cx="4713911" cy="471391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919451" y="2033751"/>
            <a:ext cx="2790497" cy="2790497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133600" y="2689412"/>
            <a:ext cx="1181100" cy="73958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43200" y="1344706"/>
            <a:ext cx="1165412" cy="170329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358" y="658736"/>
            <a:ext cx="7498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 হতে বক্ররেখার দুরত্ব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t="22881" r="33537" b="31831"/>
          <a:stretch/>
        </p:blipFill>
        <p:spPr>
          <a:xfrm>
            <a:off x="5530872" y="3428999"/>
            <a:ext cx="1742928" cy="160700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261125" y="1335741"/>
            <a:ext cx="2707342" cy="2707342"/>
            <a:chOff x="6804218" y="645455"/>
            <a:chExt cx="2707342" cy="2707342"/>
          </a:xfrm>
        </p:grpSpPr>
        <p:sp>
          <p:nvSpPr>
            <p:cNvPr id="15" name="Up Arrow 14"/>
            <p:cNvSpPr/>
            <p:nvPr/>
          </p:nvSpPr>
          <p:spPr>
            <a:xfrm flipH="1">
              <a:off x="8040446" y="914400"/>
              <a:ext cx="410672" cy="1066800"/>
            </a:xfrm>
            <a:prstGeom prst="up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804218" y="645455"/>
              <a:ext cx="2707342" cy="27073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7528560" y="1594750"/>
            <a:ext cx="2185147" cy="2185147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963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Cambria Math</vt:lpstr>
      <vt:lpstr>NikoshBAN</vt:lpstr>
      <vt:lpstr>SutonnyMJ</vt:lpstr>
      <vt:lpstr>Times New Roman</vt:lpstr>
      <vt:lpstr>Wingdings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Md Saiful Islam</cp:lastModifiedBy>
  <cp:revision>52</cp:revision>
  <dcterms:created xsi:type="dcterms:W3CDTF">2021-02-10T15:17:16Z</dcterms:created>
  <dcterms:modified xsi:type="dcterms:W3CDTF">2021-09-09T17:17:16Z</dcterms:modified>
</cp:coreProperties>
</file>