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9" r:id="rId3"/>
    <p:sldId id="297" r:id="rId4"/>
    <p:sldId id="278" r:id="rId5"/>
    <p:sldId id="320" r:id="rId6"/>
    <p:sldId id="277" r:id="rId7"/>
    <p:sldId id="316" r:id="rId8"/>
    <p:sldId id="294" r:id="rId9"/>
    <p:sldId id="279" r:id="rId10"/>
    <p:sldId id="305" r:id="rId11"/>
    <p:sldId id="295" r:id="rId12"/>
    <p:sldId id="322" r:id="rId13"/>
    <p:sldId id="303" r:id="rId14"/>
    <p:sldId id="296" r:id="rId15"/>
    <p:sldId id="304" r:id="rId16"/>
    <p:sldId id="314" r:id="rId17"/>
    <p:sldId id="269" r:id="rId18"/>
    <p:sldId id="271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3399"/>
    <a:srgbClr val="66FF99"/>
    <a:srgbClr val="CCFFCC"/>
    <a:srgbClr val="FFCCFF"/>
    <a:srgbClr val="CCFFFF"/>
    <a:srgbClr val="CCECFF"/>
    <a:srgbClr val="99FF99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7" autoAdjust="0"/>
    <p:restoredTop sz="81193" autoAdjust="0"/>
  </p:normalViewPr>
  <p:slideViewPr>
    <p:cSldViewPr>
      <p:cViewPr varScale="1">
        <p:scale>
          <a:sx n="87" d="100"/>
          <a:sy n="87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8087F-10A7-4AD2-BBC4-CB640A9F7C5D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C284E32F-C454-4E75-A507-A7C3D9AB5D64}">
      <dgm:prSet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dirty="0">
              <a:solidFill>
                <a:sysClr val="windowText" lastClr="000000"/>
              </a:solidFill>
            </a:rPr>
            <a:t>আজকের পাঠ</a:t>
          </a:r>
          <a:endParaRPr lang="en-US" dirty="0">
            <a:solidFill>
              <a:sysClr val="windowText" lastClr="000000"/>
            </a:solidFill>
          </a:endParaRPr>
        </a:p>
      </dgm:t>
    </dgm:pt>
    <dgm:pt modelId="{C300995B-69DC-45EB-86D8-DF4A1A69B6FE}" type="parTrans" cxnId="{3F3A0687-0457-4727-BCAB-F41134C7F308}">
      <dgm:prSet/>
      <dgm:spPr/>
      <dgm:t>
        <a:bodyPr/>
        <a:lstStyle/>
        <a:p>
          <a:endParaRPr lang="en-US"/>
        </a:p>
      </dgm:t>
    </dgm:pt>
    <dgm:pt modelId="{C8B9BBDB-927B-42BF-B435-8E2AFC0E1361}" type="sibTrans" cxnId="{3F3A0687-0457-4727-BCAB-F41134C7F308}">
      <dgm:prSet/>
      <dgm:spPr/>
      <dgm:t>
        <a:bodyPr/>
        <a:lstStyle/>
        <a:p>
          <a:endParaRPr lang="en-US"/>
        </a:p>
      </dgm:t>
    </dgm:pt>
    <dgm:pt modelId="{DF8FE4DB-C25F-4E50-8AD9-40105B74D469}" type="pres">
      <dgm:prSet presAssocID="{EBF8087F-10A7-4AD2-BBC4-CB640A9F7C5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C569B-A210-4060-B1AB-56AB07D59164}" type="pres">
      <dgm:prSet presAssocID="{EBF8087F-10A7-4AD2-BBC4-CB640A9F7C5D}" presName="arrow" presStyleLbl="bgShp" presStyleIdx="0" presStyleCnt="1" custLinFactNeighborX="-420" custLinFactNeighborY="2639"/>
      <dgm:spPr>
        <a:solidFill>
          <a:srgbClr val="FFCC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90500" contourW="44450" prstMaterial="matte">
          <a:bevelT w="63500" h="63500" prst="artDeco"/>
          <a:contourClr>
            <a:srgbClr val="FFFFFF"/>
          </a:contourClr>
        </a:sp3d>
      </dgm:spPr>
    </dgm:pt>
    <dgm:pt modelId="{857F6C52-56DC-41BB-8CBE-329F32746AF6}" type="pres">
      <dgm:prSet presAssocID="{EBF8087F-10A7-4AD2-BBC4-CB640A9F7C5D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1F36AF3-AEFF-40D9-A120-91255D20065A}" type="pres">
      <dgm:prSet presAssocID="{C284E32F-C454-4E75-A507-A7C3D9AB5D64}" presName="textNode" presStyleLbl="node1" presStyleIdx="0" presStyleCnt="1" custScaleY="229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53E18-BDE4-47E5-AC32-47D2D332AABF}" type="presOf" srcId="{EBF8087F-10A7-4AD2-BBC4-CB640A9F7C5D}" destId="{DF8FE4DB-C25F-4E50-8AD9-40105B74D469}" srcOrd="0" destOrd="0" presId="urn:microsoft.com/office/officeart/2005/8/layout/hProcess9"/>
    <dgm:cxn modelId="{3F3A0687-0457-4727-BCAB-F41134C7F308}" srcId="{EBF8087F-10A7-4AD2-BBC4-CB640A9F7C5D}" destId="{C284E32F-C454-4E75-A507-A7C3D9AB5D64}" srcOrd="0" destOrd="0" parTransId="{C300995B-69DC-45EB-86D8-DF4A1A69B6FE}" sibTransId="{C8B9BBDB-927B-42BF-B435-8E2AFC0E1361}"/>
    <dgm:cxn modelId="{F270B097-1913-49B4-A532-F1387B47B1C3}" type="presOf" srcId="{C284E32F-C454-4E75-A507-A7C3D9AB5D64}" destId="{21F36AF3-AEFF-40D9-A120-91255D20065A}" srcOrd="0" destOrd="0" presId="urn:microsoft.com/office/officeart/2005/8/layout/hProcess9"/>
    <dgm:cxn modelId="{B58C029D-576B-49A3-B88B-F8BEF03C86D1}" type="presParOf" srcId="{DF8FE4DB-C25F-4E50-8AD9-40105B74D469}" destId="{4DCC569B-A210-4060-B1AB-56AB07D59164}" srcOrd="0" destOrd="0" presId="urn:microsoft.com/office/officeart/2005/8/layout/hProcess9"/>
    <dgm:cxn modelId="{8CC3EF9A-B822-4849-9FC7-AA6817DCDD7C}" type="presParOf" srcId="{DF8FE4DB-C25F-4E50-8AD9-40105B74D469}" destId="{857F6C52-56DC-41BB-8CBE-329F32746AF6}" srcOrd="1" destOrd="0" presId="urn:microsoft.com/office/officeart/2005/8/layout/hProcess9"/>
    <dgm:cxn modelId="{DE2BAF7E-7794-4059-A4B3-461C33CDBC41}" type="presParOf" srcId="{857F6C52-56DC-41BB-8CBE-329F32746AF6}" destId="{21F36AF3-AEFF-40D9-A120-91255D20065A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E954B-CD20-4DB0-ACEE-A9DCD554574C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483454-014A-4A0A-B9F7-B30ADA9CF7DA}">
      <dgm:prSet/>
      <dgm:spPr/>
      <dgm:t>
        <a:bodyPr/>
        <a:lstStyle/>
        <a:p>
          <a:pPr rtl="0"/>
          <a:r>
            <a:rPr lang="bn-IN" dirty="0"/>
            <a:t>সম্প্রদায়</a:t>
          </a:r>
          <a:endParaRPr lang="en-US" dirty="0"/>
        </a:p>
      </dgm:t>
    </dgm:pt>
    <dgm:pt modelId="{0F70240F-D2E1-4A04-9096-0C9E987987EE}" type="parTrans" cxnId="{00A9293E-904A-480B-A29A-1EA40120FC0E}">
      <dgm:prSet/>
      <dgm:spPr/>
      <dgm:t>
        <a:bodyPr/>
        <a:lstStyle/>
        <a:p>
          <a:endParaRPr lang="en-US"/>
        </a:p>
      </dgm:t>
    </dgm:pt>
    <dgm:pt modelId="{0D20B36A-0DA5-43E6-8B60-1F7F47F7CF08}" type="sibTrans" cxnId="{00A9293E-904A-480B-A29A-1EA40120FC0E}">
      <dgm:prSet/>
      <dgm:spPr/>
      <dgm:t>
        <a:bodyPr/>
        <a:lstStyle/>
        <a:p>
          <a:endParaRPr lang="en-US"/>
        </a:p>
      </dgm:t>
    </dgm:pt>
    <dgm:pt modelId="{7D45BB8A-6513-4434-9DFF-66B7C067350D}">
      <dgm:prSet/>
      <dgm:spPr/>
      <dgm:t>
        <a:bodyPr/>
        <a:lstStyle/>
        <a:p>
          <a:pPr rtl="0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Community</a:t>
          </a:r>
        </a:p>
      </dgm:t>
    </dgm:pt>
    <dgm:pt modelId="{B3F39DD6-69C8-4044-A592-6AF2B577AAC2}" type="parTrans" cxnId="{0CBB2131-4C66-40D5-BF89-F99CE002F016}">
      <dgm:prSet/>
      <dgm:spPr/>
      <dgm:t>
        <a:bodyPr/>
        <a:lstStyle/>
        <a:p>
          <a:endParaRPr lang="en-US"/>
        </a:p>
      </dgm:t>
    </dgm:pt>
    <dgm:pt modelId="{C0441519-CC7C-4D58-B295-87FFD9B78676}" type="sibTrans" cxnId="{0CBB2131-4C66-40D5-BF89-F99CE002F016}">
      <dgm:prSet/>
      <dgm:spPr/>
      <dgm:t>
        <a:bodyPr/>
        <a:lstStyle/>
        <a:p>
          <a:endParaRPr lang="en-US"/>
        </a:p>
      </dgm:t>
    </dgm:pt>
    <dgm:pt modelId="{5726642E-F5CF-4F4B-B7DF-9733E553DF96}" type="pres">
      <dgm:prSet presAssocID="{93AE954B-CD20-4DB0-ACEE-A9DCD554574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790CE4-8751-44CD-91E5-7985DEE51149}" type="pres">
      <dgm:prSet presAssocID="{B8483454-014A-4A0A-B9F7-B30ADA9CF7DA}" presName="circle1" presStyleLbl="node1" presStyleIdx="0" presStyleCnt="2"/>
      <dgm:spPr>
        <a:solidFill>
          <a:srgbClr val="0000FF"/>
        </a:solidFill>
      </dgm:spPr>
    </dgm:pt>
    <dgm:pt modelId="{E0654C5C-6BC2-42C5-B369-069C9F5732D3}" type="pres">
      <dgm:prSet presAssocID="{B8483454-014A-4A0A-B9F7-B30ADA9CF7DA}" presName="space" presStyleCnt="0"/>
      <dgm:spPr/>
    </dgm:pt>
    <dgm:pt modelId="{DD90876D-D576-4349-8769-18BD8CA37852}" type="pres">
      <dgm:prSet presAssocID="{B8483454-014A-4A0A-B9F7-B30ADA9CF7DA}" presName="rect1" presStyleLbl="alignAcc1" presStyleIdx="0" presStyleCnt="2" custLinFactNeighborX="8872"/>
      <dgm:spPr/>
      <dgm:t>
        <a:bodyPr/>
        <a:lstStyle/>
        <a:p>
          <a:endParaRPr lang="en-US"/>
        </a:p>
      </dgm:t>
    </dgm:pt>
    <dgm:pt modelId="{4749113D-42AE-432C-91F5-EF50D04BB133}" type="pres">
      <dgm:prSet presAssocID="{7D45BB8A-6513-4434-9DFF-66B7C067350D}" presName="vertSpace2" presStyleLbl="node1" presStyleIdx="0" presStyleCnt="2"/>
      <dgm:spPr/>
    </dgm:pt>
    <dgm:pt modelId="{0BD022FA-9E89-4492-B7ED-FF36A820E246}" type="pres">
      <dgm:prSet presAssocID="{7D45BB8A-6513-4434-9DFF-66B7C067350D}" presName="circle2" presStyleLbl="node1" presStyleIdx="1" presStyleCnt="2"/>
      <dgm:spPr>
        <a:solidFill>
          <a:srgbClr val="66FF99"/>
        </a:solidFill>
      </dgm:spPr>
    </dgm:pt>
    <dgm:pt modelId="{F97DD852-759F-4A11-9536-FD1AF0E0EDDA}" type="pres">
      <dgm:prSet presAssocID="{7D45BB8A-6513-4434-9DFF-66B7C067350D}" presName="rect2" presStyleLbl="alignAcc1" presStyleIdx="1" presStyleCnt="2"/>
      <dgm:spPr/>
      <dgm:t>
        <a:bodyPr/>
        <a:lstStyle/>
        <a:p>
          <a:endParaRPr lang="en-US"/>
        </a:p>
      </dgm:t>
    </dgm:pt>
    <dgm:pt modelId="{F8C17CB9-2A0F-4C0B-AAD8-24A791FE85F0}" type="pres">
      <dgm:prSet presAssocID="{B8483454-014A-4A0A-B9F7-B30ADA9CF7D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A7E35-507E-4EAE-B367-8A5A10E95D2B}" type="pres">
      <dgm:prSet presAssocID="{7D45BB8A-6513-4434-9DFF-66B7C067350D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A9293E-904A-480B-A29A-1EA40120FC0E}" srcId="{93AE954B-CD20-4DB0-ACEE-A9DCD554574C}" destId="{B8483454-014A-4A0A-B9F7-B30ADA9CF7DA}" srcOrd="0" destOrd="0" parTransId="{0F70240F-D2E1-4A04-9096-0C9E987987EE}" sibTransId="{0D20B36A-0DA5-43E6-8B60-1F7F47F7CF08}"/>
    <dgm:cxn modelId="{AF47F251-BCD4-416B-969B-3120A14897DF}" type="presOf" srcId="{B8483454-014A-4A0A-B9F7-B30ADA9CF7DA}" destId="{F8C17CB9-2A0F-4C0B-AAD8-24A791FE85F0}" srcOrd="1" destOrd="0" presId="urn:microsoft.com/office/officeart/2005/8/layout/target3"/>
    <dgm:cxn modelId="{AACD8DAA-39B6-482D-A562-45D4450952A9}" type="presOf" srcId="{7D45BB8A-6513-4434-9DFF-66B7C067350D}" destId="{F97DD852-759F-4A11-9536-FD1AF0E0EDDA}" srcOrd="0" destOrd="0" presId="urn:microsoft.com/office/officeart/2005/8/layout/target3"/>
    <dgm:cxn modelId="{A391FA71-688C-484B-8F10-19A747EF12DE}" type="presOf" srcId="{B8483454-014A-4A0A-B9F7-B30ADA9CF7DA}" destId="{DD90876D-D576-4349-8769-18BD8CA37852}" srcOrd="0" destOrd="0" presId="urn:microsoft.com/office/officeart/2005/8/layout/target3"/>
    <dgm:cxn modelId="{55112719-2BF1-43CC-B947-EF44E26E5D4F}" type="presOf" srcId="{93AE954B-CD20-4DB0-ACEE-A9DCD554574C}" destId="{5726642E-F5CF-4F4B-B7DF-9733E553DF96}" srcOrd="0" destOrd="0" presId="urn:microsoft.com/office/officeart/2005/8/layout/target3"/>
    <dgm:cxn modelId="{0CBB2131-4C66-40D5-BF89-F99CE002F016}" srcId="{93AE954B-CD20-4DB0-ACEE-A9DCD554574C}" destId="{7D45BB8A-6513-4434-9DFF-66B7C067350D}" srcOrd="1" destOrd="0" parTransId="{B3F39DD6-69C8-4044-A592-6AF2B577AAC2}" sibTransId="{C0441519-CC7C-4D58-B295-87FFD9B78676}"/>
    <dgm:cxn modelId="{35F4935D-1B03-4D8B-92EC-BE2314BAB338}" type="presOf" srcId="{7D45BB8A-6513-4434-9DFF-66B7C067350D}" destId="{8C5A7E35-507E-4EAE-B367-8A5A10E95D2B}" srcOrd="1" destOrd="0" presId="urn:microsoft.com/office/officeart/2005/8/layout/target3"/>
    <dgm:cxn modelId="{6B6993A1-9187-45A6-875A-8F226D5C8A14}" type="presParOf" srcId="{5726642E-F5CF-4F4B-B7DF-9733E553DF96}" destId="{A0790CE4-8751-44CD-91E5-7985DEE51149}" srcOrd="0" destOrd="0" presId="urn:microsoft.com/office/officeart/2005/8/layout/target3"/>
    <dgm:cxn modelId="{450FAD8C-26BF-44A0-AA87-E6034965F652}" type="presParOf" srcId="{5726642E-F5CF-4F4B-B7DF-9733E553DF96}" destId="{E0654C5C-6BC2-42C5-B369-069C9F5732D3}" srcOrd="1" destOrd="0" presId="urn:microsoft.com/office/officeart/2005/8/layout/target3"/>
    <dgm:cxn modelId="{6AFEA243-1905-4ADD-85D6-EEE7C23A914D}" type="presParOf" srcId="{5726642E-F5CF-4F4B-B7DF-9733E553DF96}" destId="{DD90876D-D576-4349-8769-18BD8CA37852}" srcOrd="2" destOrd="0" presId="urn:microsoft.com/office/officeart/2005/8/layout/target3"/>
    <dgm:cxn modelId="{27FB77F5-286F-47F6-94E2-DBC59D35D1D7}" type="presParOf" srcId="{5726642E-F5CF-4F4B-B7DF-9733E553DF96}" destId="{4749113D-42AE-432C-91F5-EF50D04BB133}" srcOrd="3" destOrd="0" presId="urn:microsoft.com/office/officeart/2005/8/layout/target3"/>
    <dgm:cxn modelId="{2531E967-A601-4805-8DE2-35528BF21005}" type="presParOf" srcId="{5726642E-F5CF-4F4B-B7DF-9733E553DF96}" destId="{0BD022FA-9E89-4492-B7ED-FF36A820E246}" srcOrd="4" destOrd="0" presId="urn:microsoft.com/office/officeart/2005/8/layout/target3"/>
    <dgm:cxn modelId="{91C04D41-520C-4609-AD92-EB8D32AEED9C}" type="presParOf" srcId="{5726642E-F5CF-4F4B-B7DF-9733E553DF96}" destId="{F97DD852-759F-4A11-9536-FD1AF0E0EDDA}" srcOrd="5" destOrd="0" presId="urn:microsoft.com/office/officeart/2005/8/layout/target3"/>
    <dgm:cxn modelId="{0B073807-A076-43A9-AFB4-2702708A525D}" type="presParOf" srcId="{5726642E-F5CF-4F4B-B7DF-9733E553DF96}" destId="{F8C17CB9-2A0F-4C0B-AAD8-24A791FE85F0}" srcOrd="6" destOrd="0" presId="urn:microsoft.com/office/officeart/2005/8/layout/target3"/>
    <dgm:cxn modelId="{A005D383-94FB-4F9F-8E09-5109986D894F}" type="presParOf" srcId="{5726642E-F5CF-4F4B-B7DF-9733E553DF96}" destId="{8C5A7E35-507E-4EAE-B367-8A5A10E95D2B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2FB4D4-8A51-4600-B29B-7D516EC5B1C1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15DA88E9-8093-4BF5-A893-16F75309F756}">
      <dgm:prSet custT="1"/>
      <dgm:spPr>
        <a:solidFill>
          <a:srgbClr val="92D050"/>
        </a:solidFill>
        <a:ln w="57150">
          <a:solidFill>
            <a:srgbClr val="0000FF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BD" sz="4400" dirty="0">
              <a:solidFill>
                <a:schemeClr val="tx1"/>
              </a:solidFill>
            </a:rPr>
            <a:t>শিখনফল</a:t>
          </a:r>
          <a:r>
            <a:rPr lang="bn-BD" sz="3800" dirty="0">
              <a:solidFill>
                <a:schemeClr val="tx1"/>
              </a:solidFill>
            </a:rPr>
            <a:t> </a:t>
          </a:r>
          <a:endParaRPr lang="en-US" sz="3800" dirty="0">
            <a:solidFill>
              <a:schemeClr val="tx1"/>
            </a:solidFill>
          </a:endParaRPr>
        </a:p>
      </dgm:t>
    </dgm:pt>
    <dgm:pt modelId="{D4823E09-539E-453E-89BA-B414C9801C91}" type="parTrans" cxnId="{AFB2BD7E-CB67-4FF0-924C-F645A9A2EB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ACB6F3-61B4-4DCA-8349-1262E1008A10}" type="sibTrans" cxnId="{AFB2BD7E-CB67-4FF0-924C-F645A9A2EB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33217D-B182-42A6-8EE7-6684EE248C1F}" type="pres">
      <dgm:prSet presAssocID="{882FB4D4-8A51-4600-B29B-7D516EC5B1C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822F4-1C6E-41F9-AFB8-D4EA408C7913}" type="pres">
      <dgm:prSet presAssocID="{882FB4D4-8A51-4600-B29B-7D516EC5B1C1}" presName="arrow" presStyleLbl="bgShp" presStyleIdx="0" presStyleCnt="1"/>
      <dgm:spPr>
        <a:solidFill>
          <a:srgbClr val="FFCC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</dgm:pt>
    <dgm:pt modelId="{7C221BED-2863-4D3F-9CF2-4863F0C1760A}" type="pres">
      <dgm:prSet presAssocID="{882FB4D4-8A51-4600-B29B-7D516EC5B1C1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4B5C95E-7192-44D0-B1EB-D990DE46784B}" type="pres">
      <dgm:prSet presAssocID="{15DA88E9-8093-4BF5-A893-16F75309F756}" presName="textNode" presStyleLbl="node1" presStyleIdx="0" presStyleCnt="1" custScaleX="139456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75100E-F02F-456A-9131-CCCE93C95AD1}" type="presOf" srcId="{882FB4D4-8A51-4600-B29B-7D516EC5B1C1}" destId="{EA33217D-B182-42A6-8EE7-6684EE248C1F}" srcOrd="0" destOrd="0" presId="urn:microsoft.com/office/officeart/2005/8/layout/hProcess9"/>
    <dgm:cxn modelId="{A5C3FEF7-BD18-4D66-9632-A9355F4ABE1B}" type="presOf" srcId="{15DA88E9-8093-4BF5-A893-16F75309F756}" destId="{14B5C95E-7192-44D0-B1EB-D990DE46784B}" srcOrd="0" destOrd="0" presId="urn:microsoft.com/office/officeart/2005/8/layout/hProcess9"/>
    <dgm:cxn modelId="{AFB2BD7E-CB67-4FF0-924C-F645A9A2EBF7}" srcId="{882FB4D4-8A51-4600-B29B-7D516EC5B1C1}" destId="{15DA88E9-8093-4BF5-A893-16F75309F756}" srcOrd="0" destOrd="0" parTransId="{D4823E09-539E-453E-89BA-B414C9801C91}" sibTransId="{2CACB6F3-61B4-4DCA-8349-1262E1008A10}"/>
    <dgm:cxn modelId="{BB0D30B5-79F8-4C88-86BE-8D2029CB32BB}" type="presParOf" srcId="{EA33217D-B182-42A6-8EE7-6684EE248C1F}" destId="{4A7822F4-1C6E-41F9-AFB8-D4EA408C7913}" srcOrd="0" destOrd="0" presId="urn:microsoft.com/office/officeart/2005/8/layout/hProcess9"/>
    <dgm:cxn modelId="{99C05BB4-6E48-42BE-9408-2DEED87615AE}" type="presParOf" srcId="{EA33217D-B182-42A6-8EE7-6684EE248C1F}" destId="{7C221BED-2863-4D3F-9CF2-4863F0C1760A}" srcOrd="1" destOrd="0" presId="urn:microsoft.com/office/officeart/2005/8/layout/hProcess9"/>
    <dgm:cxn modelId="{E72D72DB-F166-4DA0-B4E1-C1065AB2C838}" type="presParOf" srcId="{7C221BED-2863-4D3F-9CF2-4863F0C1760A}" destId="{14B5C95E-7192-44D0-B1EB-D990DE46784B}" srcOrd="0" destOrd="0" presId="urn:microsoft.com/office/officeart/2005/8/layout/hProcess9"/>
  </dgm:cxnLst>
  <dgm:bg>
    <a:solidFill>
      <a:srgbClr val="66FF99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A80291-1342-49BC-AA10-FAA816CF85D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638EF20-EFB7-423C-B609-127DA4E80637}">
      <dgm:prSet/>
      <dgm:spPr>
        <a:ln w="38100">
          <a:solidFill>
            <a:srgbClr val="FFCCFF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bn-IN" dirty="0"/>
            <a:t>এই পাঠ শেষে শিক্ষার্থীরা--------------</a:t>
          </a:r>
          <a:endParaRPr lang="en-US" dirty="0"/>
        </a:p>
      </dgm:t>
    </dgm:pt>
    <dgm:pt modelId="{CD6A736A-5ADD-49B5-9466-2ECD4FA9D358}" type="parTrans" cxnId="{AFF5BB3B-47C8-4717-BC27-B265F04D173B}">
      <dgm:prSet/>
      <dgm:spPr/>
      <dgm:t>
        <a:bodyPr/>
        <a:lstStyle/>
        <a:p>
          <a:endParaRPr lang="en-US"/>
        </a:p>
      </dgm:t>
    </dgm:pt>
    <dgm:pt modelId="{623A1736-6D37-49F3-B172-5F133804FEDA}" type="sibTrans" cxnId="{AFF5BB3B-47C8-4717-BC27-B265F04D173B}">
      <dgm:prSet/>
      <dgm:spPr/>
      <dgm:t>
        <a:bodyPr/>
        <a:lstStyle/>
        <a:p>
          <a:endParaRPr lang="en-US"/>
        </a:p>
      </dgm:t>
    </dgm:pt>
    <dgm:pt modelId="{FC3C247C-FA42-44B1-AD5E-E652B9D20BF7}">
      <dgm:prSet/>
      <dgm:spPr>
        <a:ln w="38100">
          <a:solidFill>
            <a:srgbClr val="FFCCFF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bn-BD" dirty="0"/>
            <a:t>২। </a:t>
          </a:r>
          <a:r>
            <a:rPr lang="bn-IN" dirty="0"/>
            <a:t>সম্প্রদায়ের  বৈশিষ্ট্য </a:t>
          </a:r>
          <a:r>
            <a:rPr lang="bn-BD" dirty="0"/>
            <a:t>ব্যাখ্যা করতে পারবে।</a:t>
          </a:r>
          <a:endParaRPr lang="en-US" dirty="0"/>
        </a:p>
      </dgm:t>
    </dgm:pt>
    <dgm:pt modelId="{F4EB51F4-88B7-46DB-A9F0-0AF448124AF8}" type="parTrans" cxnId="{82E8EB13-4579-4E4C-A944-109A78C5645B}">
      <dgm:prSet/>
      <dgm:spPr/>
      <dgm:t>
        <a:bodyPr/>
        <a:lstStyle/>
        <a:p>
          <a:endParaRPr lang="en-US"/>
        </a:p>
      </dgm:t>
    </dgm:pt>
    <dgm:pt modelId="{3B1F14C1-FD5D-424D-90D6-9BAC81127171}" type="sibTrans" cxnId="{82E8EB13-4579-4E4C-A944-109A78C5645B}">
      <dgm:prSet/>
      <dgm:spPr/>
      <dgm:t>
        <a:bodyPr/>
        <a:lstStyle/>
        <a:p>
          <a:endParaRPr lang="en-US"/>
        </a:p>
      </dgm:t>
    </dgm:pt>
    <dgm:pt modelId="{7792E05E-FE1E-49D7-B0F1-FCAEEC0C654C}">
      <dgm:prSet/>
      <dgm:spPr>
        <a:ln w="38100">
          <a:solidFill>
            <a:srgbClr val="FFCCFF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bn-BD" dirty="0"/>
            <a:t>৩। </a:t>
          </a:r>
          <a:r>
            <a:rPr lang="bn-IN" dirty="0"/>
            <a:t>সমাজ ও সম্প্রদায়ের পার্থক্য নির্ণয় </a:t>
          </a:r>
          <a:r>
            <a:rPr lang="bn-BD" dirty="0"/>
            <a:t>করতে পারবে।</a:t>
          </a:r>
          <a:endParaRPr lang="en-US" dirty="0"/>
        </a:p>
      </dgm:t>
    </dgm:pt>
    <dgm:pt modelId="{D1C7F4A3-B967-47B1-AA07-EB32F24BBEE4}" type="parTrans" cxnId="{5E20C525-D8AC-4FC7-B523-B81B59DFD556}">
      <dgm:prSet/>
      <dgm:spPr/>
      <dgm:t>
        <a:bodyPr/>
        <a:lstStyle/>
        <a:p>
          <a:endParaRPr lang="en-US"/>
        </a:p>
      </dgm:t>
    </dgm:pt>
    <dgm:pt modelId="{2B5EDE2D-27E8-446F-A978-04491487831B}" type="sibTrans" cxnId="{5E20C525-D8AC-4FC7-B523-B81B59DFD556}">
      <dgm:prSet/>
      <dgm:spPr/>
      <dgm:t>
        <a:bodyPr/>
        <a:lstStyle/>
        <a:p>
          <a:endParaRPr lang="en-US"/>
        </a:p>
      </dgm:t>
    </dgm:pt>
    <dgm:pt modelId="{A9AD10BB-9981-4CDC-8FC0-B951BBDB674C}">
      <dgm:prSet/>
      <dgm:spPr>
        <a:ln w="38100">
          <a:solidFill>
            <a:srgbClr val="FFCCFF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bn-BD" dirty="0"/>
            <a:t>১। </a:t>
          </a:r>
          <a:r>
            <a:rPr lang="bn-IN" dirty="0"/>
            <a:t>সম্প্রদায় কী তা বলতে</a:t>
          </a:r>
          <a:r>
            <a:rPr lang="bn-BD" dirty="0"/>
            <a:t> পারবে।</a:t>
          </a:r>
          <a:endParaRPr lang="en-US" dirty="0"/>
        </a:p>
      </dgm:t>
    </dgm:pt>
    <dgm:pt modelId="{C7AD3B66-193B-40C0-9FF7-EEB96B9416C0}" type="parTrans" cxnId="{61DE2CE6-F812-4D59-9A7D-69AD26E769A8}">
      <dgm:prSet/>
      <dgm:spPr/>
      <dgm:t>
        <a:bodyPr/>
        <a:lstStyle/>
        <a:p>
          <a:endParaRPr lang="en-US"/>
        </a:p>
      </dgm:t>
    </dgm:pt>
    <dgm:pt modelId="{2179DECE-595B-4D01-B1AC-409AA8A57CFE}" type="sibTrans" cxnId="{61DE2CE6-F812-4D59-9A7D-69AD26E769A8}">
      <dgm:prSet/>
      <dgm:spPr/>
      <dgm:t>
        <a:bodyPr/>
        <a:lstStyle/>
        <a:p>
          <a:endParaRPr lang="en-US"/>
        </a:p>
      </dgm:t>
    </dgm:pt>
    <dgm:pt modelId="{FD0AA085-35D7-40B7-9860-BCE2DA73A9B9}" type="pres">
      <dgm:prSet presAssocID="{18A80291-1342-49BC-AA10-FAA816CF85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32DEB0-341A-4C5F-B9F1-D9ECA4D1A3B4}" type="pres">
      <dgm:prSet presAssocID="{D638EF20-EFB7-423C-B609-127DA4E8063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5C0DF-B086-4943-87CF-034A8EF7DCB3}" type="pres">
      <dgm:prSet presAssocID="{623A1736-6D37-49F3-B172-5F133804FEDA}" presName="spacer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26E7E9AA-C80C-4F65-A756-D4F261B7355A}" type="pres">
      <dgm:prSet presAssocID="{A9AD10BB-9981-4CDC-8FC0-B951BBDB674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32F80-6785-419A-9CAC-AFB90BFD586E}" type="pres">
      <dgm:prSet presAssocID="{2179DECE-595B-4D01-B1AC-409AA8A57CFE}" presName="spacer" presStyleCnt="0"/>
      <dgm:spPr/>
    </dgm:pt>
    <dgm:pt modelId="{3143C655-2372-4848-A78D-2B6CDAFDE298}" type="pres">
      <dgm:prSet presAssocID="{FC3C247C-FA42-44B1-AD5E-E652B9D20BF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B451-FC02-4142-80AB-50C9BB65DA99}" type="pres">
      <dgm:prSet presAssocID="{3B1F14C1-FD5D-424D-90D6-9BAC81127171}" presName="spacer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228C36E6-EF25-432B-8F76-38A21D773399}" type="pres">
      <dgm:prSet presAssocID="{7792E05E-FE1E-49D7-B0F1-FCAEEC0C654C}" presName="parentText" presStyleLbl="node1" presStyleIdx="3" presStyleCnt="4" custScaleY="846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5BCAAB-2ABD-4331-95AA-77FF6EE6AF74}" type="presOf" srcId="{A9AD10BB-9981-4CDC-8FC0-B951BBDB674C}" destId="{26E7E9AA-C80C-4F65-A756-D4F261B7355A}" srcOrd="0" destOrd="0" presId="urn:microsoft.com/office/officeart/2005/8/layout/vList2"/>
    <dgm:cxn modelId="{94DC841A-E3E3-49EF-ADFD-C79F198F1DFB}" type="presOf" srcId="{D638EF20-EFB7-423C-B609-127DA4E80637}" destId="{0D32DEB0-341A-4C5F-B9F1-D9ECA4D1A3B4}" srcOrd="0" destOrd="0" presId="urn:microsoft.com/office/officeart/2005/8/layout/vList2"/>
    <dgm:cxn modelId="{5E20C525-D8AC-4FC7-B523-B81B59DFD556}" srcId="{18A80291-1342-49BC-AA10-FAA816CF85D4}" destId="{7792E05E-FE1E-49D7-B0F1-FCAEEC0C654C}" srcOrd="3" destOrd="0" parTransId="{D1C7F4A3-B967-47B1-AA07-EB32F24BBEE4}" sibTransId="{2B5EDE2D-27E8-446F-A978-04491487831B}"/>
    <dgm:cxn modelId="{AFF5BB3B-47C8-4717-BC27-B265F04D173B}" srcId="{18A80291-1342-49BC-AA10-FAA816CF85D4}" destId="{D638EF20-EFB7-423C-B609-127DA4E80637}" srcOrd="0" destOrd="0" parTransId="{CD6A736A-5ADD-49B5-9466-2ECD4FA9D358}" sibTransId="{623A1736-6D37-49F3-B172-5F133804FEDA}"/>
    <dgm:cxn modelId="{45701F66-7188-427B-A8B1-497EBE42943A}" type="presOf" srcId="{7792E05E-FE1E-49D7-B0F1-FCAEEC0C654C}" destId="{228C36E6-EF25-432B-8F76-38A21D773399}" srcOrd="0" destOrd="0" presId="urn:microsoft.com/office/officeart/2005/8/layout/vList2"/>
    <dgm:cxn modelId="{500E1B39-BBD4-470C-8B2E-D85FB0CE5049}" type="presOf" srcId="{FC3C247C-FA42-44B1-AD5E-E652B9D20BF7}" destId="{3143C655-2372-4848-A78D-2B6CDAFDE298}" srcOrd="0" destOrd="0" presId="urn:microsoft.com/office/officeart/2005/8/layout/vList2"/>
    <dgm:cxn modelId="{61DE2CE6-F812-4D59-9A7D-69AD26E769A8}" srcId="{18A80291-1342-49BC-AA10-FAA816CF85D4}" destId="{A9AD10BB-9981-4CDC-8FC0-B951BBDB674C}" srcOrd="1" destOrd="0" parTransId="{C7AD3B66-193B-40C0-9FF7-EEB96B9416C0}" sibTransId="{2179DECE-595B-4D01-B1AC-409AA8A57CFE}"/>
    <dgm:cxn modelId="{82E8EB13-4579-4E4C-A944-109A78C5645B}" srcId="{18A80291-1342-49BC-AA10-FAA816CF85D4}" destId="{FC3C247C-FA42-44B1-AD5E-E652B9D20BF7}" srcOrd="2" destOrd="0" parTransId="{F4EB51F4-88B7-46DB-A9F0-0AF448124AF8}" sibTransId="{3B1F14C1-FD5D-424D-90D6-9BAC81127171}"/>
    <dgm:cxn modelId="{7B4E0A56-7ED0-406F-AAC5-412C78090453}" type="presOf" srcId="{18A80291-1342-49BC-AA10-FAA816CF85D4}" destId="{FD0AA085-35D7-40B7-9860-BCE2DA73A9B9}" srcOrd="0" destOrd="0" presId="urn:microsoft.com/office/officeart/2005/8/layout/vList2"/>
    <dgm:cxn modelId="{4C467E9B-8A6E-433C-8565-AEA5FFB03DAA}" type="presParOf" srcId="{FD0AA085-35D7-40B7-9860-BCE2DA73A9B9}" destId="{0D32DEB0-341A-4C5F-B9F1-D9ECA4D1A3B4}" srcOrd="0" destOrd="0" presId="urn:microsoft.com/office/officeart/2005/8/layout/vList2"/>
    <dgm:cxn modelId="{E87D5CD3-F2EF-45E2-A280-F53F9AC5D39B}" type="presParOf" srcId="{FD0AA085-35D7-40B7-9860-BCE2DA73A9B9}" destId="{13E5C0DF-B086-4943-87CF-034A8EF7DCB3}" srcOrd="1" destOrd="0" presId="urn:microsoft.com/office/officeart/2005/8/layout/vList2"/>
    <dgm:cxn modelId="{4B2DF13A-FC36-41C9-94FB-F22C0C2CE15F}" type="presParOf" srcId="{FD0AA085-35D7-40B7-9860-BCE2DA73A9B9}" destId="{26E7E9AA-C80C-4F65-A756-D4F261B7355A}" srcOrd="2" destOrd="0" presId="urn:microsoft.com/office/officeart/2005/8/layout/vList2"/>
    <dgm:cxn modelId="{ED5E2F60-C703-4D4F-9A38-42B976FDE2BF}" type="presParOf" srcId="{FD0AA085-35D7-40B7-9860-BCE2DA73A9B9}" destId="{AA132F80-6785-419A-9CAC-AFB90BFD586E}" srcOrd="3" destOrd="0" presId="urn:microsoft.com/office/officeart/2005/8/layout/vList2"/>
    <dgm:cxn modelId="{DB6F64E9-70B0-4296-8DE8-00F45495DA77}" type="presParOf" srcId="{FD0AA085-35D7-40B7-9860-BCE2DA73A9B9}" destId="{3143C655-2372-4848-A78D-2B6CDAFDE298}" srcOrd="4" destOrd="0" presId="urn:microsoft.com/office/officeart/2005/8/layout/vList2"/>
    <dgm:cxn modelId="{779E60DB-CFC2-4DEC-A2CA-8D31CFDDE686}" type="presParOf" srcId="{FD0AA085-35D7-40B7-9860-BCE2DA73A9B9}" destId="{7A6BB451-FC02-4142-80AB-50C9BB65DA99}" srcOrd="5" destOrd="0" presId="urn:microsoft.com/office/officeart/2005/8/layout/vList2"/>
    <dgm:cxn modelId="{E4708B6D-B304-4D40-AF0E-CEFDB79E58CC}" type="presParOf" srcId="{FD0AA085-35D7-40B7-9860-BCE2DA73A9B9}" destId="{228C36E6-EF25-432B-8F76-38A21D773399}" srcOrd="6" destOrd="0" presId="urn:microsoft.com/office/officeart/2005/8/layout/vList2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C569B-A210-4060-B1AB-56AB07D59164}">
      <dsp:nvSpPr>
        <dsp:cNvPr id="0" name=""/>
        <dsp:cNvSpPr/>
      </dsp:nvSpPr>
      <dsp:spPr>
        <a:xfrm>
          <a:off x="609612" y="0"/>
          <a:ext cx="7254240" cy="1143000"/>
        </a:xfrm>
        <a:prstGeom prst="rightArrow">
          <a:avLst/>
        </a:prstGeom>
        <a:solidFill>
          <a:srgbClr val="FFCC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905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1F36AF3-AEFF-40D9-A120-91255D20065A}">
      <dsp:nvSpPr>
        <dsp:cNvPr id="0" name=""/>
        <dsp:cNvSpPr/>
      </dsp:nvSpPr>
      <dsp:spPr>
        <a:xfrm>
          <a:off x="2893695" y="46037"/>
          <a:ext cx="2747010" cy="105092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solidFill>
                <a:sysClr val="windowText" lastClr="000000"/>
              </a:solidFill>
            </a:rPr>
            <a:t>আজকের পাঠ</a:t>
          </a:r>
          <a:endParaRPr lang="en-US" sz="4400" kern="1200" dirty="0">
            <a:solidFill>
              <a:sysClr val="windowText" lastClr="000000"/>
            </a:solidFill>
          </a:endParaRPr>
        </a:p>
      </dsp:txBody>
      <dsp:txXfrm>
        <a:off x="2944997" y="97339"/>
        <a:ext cx="2644406" cy="948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90CE4-8751-44CD-91E5-7985DEE51149}">
      <dsp:nvSpPr>
        <dsp:cNvPr id="0" name=""/>
        <dsp:cNvSpPr/>
      </dsp:nvSpPr>
      <dsp:spPr>
        <a:xfrm>
          <a:off x="0" y="0"/>
          <a:ext cx="4373563" cy="4373563"/>
        </a:xfrm>
        <a:prstGeom prst="pie">
          <a:avLst>
            <a:gd name="adj1" fmla="val 5400000"/>
            <a:gd name="adj2" fmla="val 16200000"/>
          </a:avLst>
        </a:prstGeom>
        <a:solidFill>
          <a:srgbClr val="0000FF"/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0876D-D576-4349-8769-18BD8CA37852}">
      <dsp:nvSpPr>
        <dsp:cNvPr id="0" name=""/>
        <dsp:cNvSpPr/>
      </dsp:nvSpPr>
      <dsp:spPr>
        <a:xfrm>
          <a:off x="2186781" y="0"/>
          <a:ext cx="6271418" cy="4373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500" kern="1200" dirty="0"/>
            <a:t>সম্প্রদায়</a:t>
          </a:r>
          <a:endParaRPr lang="en-US" sz="6500" kern="1200" dirty="0"/>
        </a:p>
      </dsp:txBody>
      <dsp:txXfrm>
        <a:off x="2186781" y="0"/>
        <a:ext cx="6271418" cy="2077442"/>
      </dsp:txXfrm>
    </dsp:sp>
    <dsp:sp modelId="{0BD022FA-9E89-4492-B7ED-FF36A820E246}">
      <dsp:nvSpPr>
        <dsp:cNvPr id="0" name=""/>
        <dsp:cNvSpPr/>
      </dsp:nvSpPr>
      <dsp:spPr>
        <a:xfrm>
          <a:off x="1148060" y="2077442"/>
          <a:ext cx="2077442" cy="2077442"/>
        </a:xfrm>
        <a:prstGeom prst="pie">
          <a:avLst>
            <a:gd name="adj1" fmla="val 5400000"/>
            <a:gd name="adj2" fmla="val 16200000"/>
          </a:avLst>
        </a:prstGeom>
        <a:solidFill>
          <a:srgbClr val="66FF99"/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7DD852-759F-4A11-9536-FD1AF0E0EDDA}">
      <dsp:nvSpPr>
        <dsp:cNvPr id="0" name=""/>
        <dsp:cNvSpPr/>
      </dsp:nvSpPr>
      <dsp:spPr>
        <a:xfrm>
          <a:off x="2186781" y="2077442"/>
          <a:ext cx="6271418" cy="20774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Community</a:t>
          </a:r>
        </a:p>
      </dsp:txBody>
      <dsp:txXfrm>
        <a:off x="2186781" y="2077442"/>
        <a:ext cx="6271418" cy="2077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822F4-1C6E-41F9-AFB8-D4EA408C7913}">
      <dsp:nvSpPr>
        <dsp:cNvPr id="0" name=""/>
        <dsp:cNvSpPr/>
      </dsp:nvSpPr>
      <dsp:spPr>
        <a:xfrm>
          <a:off x="628649" y="0"/>
          <a:ext cx="7124700" cy="923330"/>
        </a:xfrm>
        <a:prstGeom prst="rightArrow">
          <a:avLst/>
        </a:prstGeom>
        <a:solidFill>
          <a:srgbClr val="FFCCFF"/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5C95E-7192-44D0-B1EB-D990DE46784B}">
      <dsp:nvSpPr>
        <dsp:cNvPr id="0" name=""/>
        <dsp:cNvSpPr/>
      </dsp:nvSpPr>
      <dsp:spPr>
        <a:xfrm>
          <a:off x="2437619" y="0"/>
          <a:ext cx="3506760" cy="923330"/>
        </a:xfrm>
        <a:prstGeom prst="roundRect">
          <a:avLst/>
        </a:prstGeom>
        <a:solidFill>
          <a:srgbClr val="92D050"/>
        </a:solidFill>
        <a:ln w="57150">
          <a:solidFill>
            <a:srgbClr val="0000FF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solidFill>
                <a:schemeClr val="tx1"/>
              </a:solidFill>
            </a:rPr>
            <a:t>শিখনফল</a:t>
          </a:r>
          <a:r>
            <a:rPr lang="bn-BD" sz="3800" kern="1200" dirty="0">
              <a:solidFill>
                <a:schemeClr val="tx1"/>
              </a:solidFill>
            </a:rPr>
            <a:t> 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2482692" y="45073"/>
        <a:ext cx="3416614" cy="833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2DEB0-341A-4C5F-B9F1-D9ECA4D1A3B4}">
      <dsp:nvSpPr>
        <dsp:cNvPr id="0" name=""/>
        <dsp:cNvSpPr/>
      </dsp:nvSpPr>
      <dsp:spPr>
        <a:xfrm>
          <a:off x="0" y="128090"/>
          <a:ext cx="8458200" cy="935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CFF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300" kern="1200" dirty="0"/>
            <a:t>এই পাঠ শেষে শিক্ষার্থীরা--------------</a:t>
          </a:r>
          <a:endParaRPr lang="en-US" sz="3300" kern="1200" dirty="0"/>
        </a:p>
      </dsp:txBody>
      <dsp:txXfrm>
        <a:off x="45663" y="173753"/>
        <a:ext cx="8366874" cy="844089"/>
      </dsp:txXfrm>
    </dsp:sp>
    <dsp:sp modelId="{26E7E9AA-C80C-4F65-A756-D4F261B7355A}">
      <dsp:nvSpPr>
        <dsp:cNvPr id="0" name=""/>
        <dsp:cNvSpPr/>
      </dsp:nvSpPr>
      <dsp:spPr>
        <a:xfrm>
          <a:off x="0" y="1175825"/>
          <a:ext cx="8458200" cy="935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CFF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kern="1200" dirty="0"/>
            <a:t>১। </a:t>
          </a:r>
          <a:r>
            <a:rPr lang="bn-IN" sz="3300" kern="1200" dirty="0"/>
            <a:t>সম্প্রদায় কী তা বলতে</a:t>
          </a:r>
          <a:r>
            <a:rPr lang="bn-BD" sz="3300" kern="1200" dirty="0"/>
            <a:t> পারবে।</a:t>
          </a:r>
          <a:endParaRPr lang="en-US" sz="3300" kern="1200" dirty="0"/>
        </a:p>
      </dsp:txBody>
      <dsp:txXfrm>
        <a:off x="45663" y="1221488"/>
        <a:ext cx="8366874" cy="844089"/>
      </dsp:txXfrm>
    </dsp:sp>
    <dsp:sp modelId="{3143C655-2372-4848-A78D-2B6CDAFDE298}">
      <dsp:nvSpPr>
        <dsp:cNvPr id="0" name=""/>
        <dsp:cNvSpPr/>
      </dsp:nvSpPr>
      <dsp:spPr>
        <a:xfrm>
          <a:off x="0" y="2223560"/>
          <a:ext cx="8458200" cy="935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CFF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kern="1200" dirty="0"/>
            <a:t>২। </a:t>
          </a:r>
          <a:r>
            <a:rPr lang="bn-IN" sz="3300" kern="1200" dirty="0"/>
            <a:t>সম্প্রদায়ের  বৈশিষ্ট্য </a:t>
          </a:r>
          <a:r>
            <a:rPr lang="bn-BD" sz="3300" kern="1200" dirty="0"/>
            <a:t>ব্যাখ্যা করতে পারবে।</a:t>
          </a:r>
          <a:endParaRPr lang="en-US" sz="3300" kern="1200" dirty="0"/>
        </a:p>
      </dsp:txBody>
      <dsp:txXfrm>
        <a:off x="45663" y="2269223"/>
        <a:ext cx="8366874" cy="844089"/>
      </dsp:txXfrm>
    </dsp:sp>
    <dsp:sp modelId="{228C36E6-EF25-432B-8F76-38A21D773399}">
      <dsp:nvSpPr>
        <dsp:cNvPr id="0" name=""/>
        <dsp:cNvSpPr/>
      </dsp:nvSpPr>
      <dsp:spPr>
        <a:xfrm>
          <a:off x="0" y="3271295"/>
          <a:ext cx="8458200" cy="7916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CFF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kern="1200" dirty="0"/>
            <a:t>৩। </a:t>
          </a:r>
          <a:r>
            <a:rPr lang="bn-IN" sz="3300" kern="1200" dirty="0"/>
            <a:t>সমাজ ও সম্প্রদায়ের পার্থক্য নির্ণয় </a:t>
          </a:r>
          <a:r>
            <a:rPr lang="bn-BD" sz="3300" kern="1200" dirty="0"/>
            <a:t>করতে পারবে।</a:t>
          </a:r>
          <a:endParaRPr lang="en-US" sz="3300" kern="1200" dirty="0"/>
        </a:p>
      </dsp:txBody>
      <dsp:txXfrm>
        <a:off x="38643" y="3309938"/>
        <a:ext cx="8380914" cy="714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E699C-92A0-4EE9-8243-573C51743FA7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E62FD-DAB4-4A3C-9FC5-F8D0B42ED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51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E62FD-DAB4-4A3C-9FC5-F8D0B42ED0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53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362" y="6013758"/>
            <a:ext cx="4914900" cy="561975"/>
          </a:xfrm>
          <a:prstGeom prst="rect">
            <a:avLst/>
          </a:prstGeom>
        </p:spPr>
      </p:pic>
      <p:pic>
        <p:nvPicPr>
          <p:cNvPr id="5" name="Content Placeholder 5" descr="flow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381000"/>
            <a:ext cx="8534400" cy="60960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05000" y="1438877"/>
            <a:ext cx="5410200" cy="130432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bn-IN" sz="4000" b="1" dirty="0">
                <a:ln w="19050">
                  <a:noFill/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ক্লাসে</a:t>
            </a:r>
            <a:endParaRPr lang="en-US" sz="4000" b="1" dirty="0">
              <a:ln w="19050">
                <a:noFill/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155" y="3048000"/>
            <a:ext cx="5141890" cy="1524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7" t="9548" r="8301" b="7260"/>
          <a:stretch/>
        </p:blipFill>
        <p:spPr>
          <a:xfrm>
            <a:off x="0" y="0"/>
            <a:ext cx="9150439" cy="6858000"/>
          </a:xfrm>
          <a:prstGeom prst="rect">
            <a:avLst/>
          </a:prstGeom>
        </p:spPr>
      </p:pic>
      <p:pic>
        <p:nvPicPr>
          <p:cNvPr id="12" name="Picture 11" descr="C:\Users\Dilruba Khanom\Desktop\New folder (2)\curtainsb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09800"/>
            <a:ext cx="7543800" cy="1853863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99305"/>
              </a:avLst>
            </a:prstTxWarp>
            <a:spAutoFit/>
          </a:bodyPr>
          <a:lstStyle/>
          <a:p>
            <a:pPr lvl="0" algn="ctr"/>
            <a:r>
              <a:rPr lang="bn-IN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বিষয়বস্তু আলোচনা</a:t>
            </a:r>
            <a:endParaRPr lang="en-US" sz="6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92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676" y="1143000"/>
            <a:ext cx="8491470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Times New Roman" pitchFamily="18" charset="0"/>
                <a:cs typeface="Nikosh" pitchFamily="2" charset="0"/>
              </a:rPr>
              <a:t>	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bn-IN" sz="3200" dirty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bn-IN" sz="2800" dirty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‘</a:t>
            </a:r>
            <a:r>
              <a:rPr lang="en-US" sz="2800" dirty="0">
                <a:solidFill>
                  <a:srgbClr val="0000FF"/>
                </a:solidFill>
              </a:rPr>
              <a:t>community</a:t>
            </a:r>
            <a:r>
              <a:rPr lang="bn-IN" sz="2800" dirty="0">
                <a:solidFill>
                  <a:srgbClr val="0000FF"/>
                </a:solidFill>
              </a:rPr>
              <a:t>’এর </a:t>
            </a:r>
            <a:r>
              <a:rPr lang="bn-IN" sz="3200" dirty="0"/>
              <a:t>বাংলা অর্থ সম্প্রদায়।</a:t>
            </a:r>
            <a:r>
              <a:rPr lang="en-US" sz="3200" dirty="0"/>
              <a:t> </a:t>
            </a:r>
            <a:r>
              <a:rPr lang="bn-IN" sz="3200" dirty="0"/>
              <a:t>সম্প্রদায় হচ্ছে এমন এক জনগোষ্টী যারা একটি নির্দিষ্ট অঞ্চলে বাস করে এবং যাদের ভাষা,সামাজিক রীতি-নীতি, দৃষ্টিভঙ্গী ও জীবনধারা এক ও অভিন্ন।</a:t>
            </a:r>
            <a:r>
              <a:rPr lang="en-US" sz="3200" dirty="0"/>
              <a:t> </a:t>
            </a:r>
            <a:r>
              <a:rPr lang="bn-IN" sz="3200" dirty="0"/>
              <a:t>যেমনঃ গ্রাম,</a:t>
            </a:r>
            <a:r>
              <a:rPr lang="en-US" sz="3200" dirty="0"/>
              <a:t> </a:t>
            </a:r>
            <a:r>
              <a:rPr lang="bn-IN" sz="3200" dirty="0"/>
              <a:t>শহর,</a:t>
            </a:r>
            <a:r>
              <a:rPr lang="en-US" sz="3200" dirty="0"/>
              <a:t> </a:t>
            </a:r>
            <a:r>
              <a:rPr lang="bn-IN" sz="3200" dirty="0"/>
              <a:t>চাকমা,</a:t>
            </a:r>
            <a:r>
              <a:rPr lang="en-US" sz="3200" dirty="0"/>
              <a:t> </a:t>
            </a:r>
            <a:r>
              <a:rPr lang="bn-IN" sz="3200" dirty="0"/>
              <a:t>সাঁওতাল ইত্যাদি। সম্প্রদায়ের সদস্যরা কোন বিশেষ স্বার্থের জন্য নয় বরং জীবনের </a:t>
            </a:r>
            <a:r>
              <a:rPr lang="en-US" sz="3200" dirty="0" err="1"/>
              <a:t>সামগ্রিক</a:t>
            </a:r>
            <a:r>
              <a:rPr lang="bn-IN" sz="3200" dirty="0"/>
              <a:t> প্রয়োজন মিটা</a:t>
            </a:r>
            <a:r>
              <a:rPr lang="en-US" sz="3200" dirty="0" err="1"/>
              <a:t>তে</a:t>
            </a:r>
            <a:r>
              <a:rPr lang="en-US" sz="3200" dirty="0"/>
              <a:t> </a:t>
            </a:r>
            <a:r>
              <a:rPr lang="bn-IN" sz="3200" dirty="0"/>
              <a:t>একত্রে বসবাস করে।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193" y="283154"/>
            <a:ext cx="8460345" cy="707886"/>
          </a:xfrm>
          <a:prstGeom prst="rect">
            <a:avLst/>
          </a:prstGeom>
          <a:solidFill>
            <a:srgbClr val="FFC000"/>
          </a:solidFill>
          <a:ln w="57150">
            <a:solidFill>
              <a:srgbClr val="66FF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/>
              <a:t>সম্প্রদায় </a:t>
            </a:r>
            <a:r>
              <a:rPr lang="en-US" sz="3600" b="1" dirty="0" err="1"/>
              <a:t>কী?</a:t>
            </a:r>
            <a:r>
              <a:rPr lang="en-US" sz="2000" b="1" dirty="0" err="1"/>
              <a:t>What</a:t>
            </a:r>
            <a:r>
              <a:rPr lang="en-US" sz="2400" b="1" dirty="0"/>
              <a:t> is community?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5668" y="4053213"/>
            <a:ext cx="71198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প্রসঙ্গে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R.M.MacIver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and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C.H.Page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Society’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নামক গ্রন্থে বলেন, “সম্প্রদায় হছে এমন এক জনগোষ্টী যারা একটি নির্দিষ্ট অঞ্চলে বাস করে এবং সমজাতীয় জীবন-যাত্রা নির্বাহ করে।”উদাহরণস্বরূপ-গ্রাম্য সম্প্রদায়,শহুরে সম্প্রদায় ইত্যদি।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053213"/>
            <a:ext cx="1371600" cy="1969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602289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R.M.MacIver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28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8194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একই নীতি-আদর্শ ও ধর্মীয় চেতনাবোধে উদ্বুদ্ধ হয়েও সম্প্রদায় সৃষ্টি হতে পারে।যেমন-মুসলিম,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হিন্দু,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খ্রীষ্টান সম্প্রদায় ইত্যাদি।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381000"/>
            <a:ext cx="6781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Robert E. Park and Ernest W.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Bergess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মতে,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 বলতে এমন এক আঞ্চলিক জনগোষ্টীকে বুঝা উচিৎ যাদের ভাষা,সামাজিক রীত-নীতি,ভাবধারা এবং দৃষ্টিভঙ্গি এক ও অভিন্ন।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10" y="381000"/>
            <a:ext cx="171189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992" y="2644703"/>
            <a:ext cx="1700408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510" y="2190690"/>
            <a:ext cx="171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R.E.Park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992" y="4495800"/>
            <a:ext cx="162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E.W.Bergess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992" y="4876800"/>
            <a:ext cx="84060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ঐতিহ্যবাহী সমজাতীয় পেশা ও জীবনযাত্রা নির্ভরেও সম্প্রদায় গড়ে উঠতে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পারে।যেমন-তাঁতী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সম্প্রদায়,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জেলে সম্প্রদায় ইত্যাদি।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3378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2900" y="551289"/>
            <a:ext cx="8458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পরোক্ত আলোচনার প্রেক্ষিতে বলা যায়,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 হচ্ছে এমন এক জনগোষ্টী যারা সংহতিবোধে উদ্বুদ্ধ হয়ে সম্প্রদায়গত মানসিকতা নিয়ে একটি নির্দিষ্ট অঞ্চলে বাস করে এবং যাদের ভাষা,পেশা,ধর্ম,সামাজিক রীতি-নীতি,আচার-ব্যবহার,ভাবধারা এবং দৃষ্টিভঙ্গী এক ও অভিন্ন।</a:t>
            </a:r>
          </a:p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 বৈশিষ্ট্য(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characterstics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</a:p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১।একটি ভৌগোলিক এলাকা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(Area/Locality)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২।স্বজাত্যবোধ/সম্প্রদায়গত মানসিকতা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(Community sentiment)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৩।সম্প্রদায় সমাজের অঙ্গীভূত একটি মানবিক সংগঠন।</a:t>
            </a:r>
          </a:p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৪।অভিন্ন জীবনযাত্রা</a:t>
            </a:r>
          </a:p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৬।সাধারণ স্বার্থ ও মূল্যবোধ</a:t>
            </a:r>
          </a:p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৭।সামাজিক বন্ধন</a:t>
            </a:r>
          </a:p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৮।একতাবোধ</a:t>
            </a:r>
          </a:p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৯।স্বয়ংসম্পূর্ণতা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27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0585" y="381000"/>
            <a:ext cx="6096000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সমাজ ও সম্প্রদায়ের মধ্যে পার্থক্য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485" y="123188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spc="50" dirty="0">
                <a:ln w="9525" cmpd="sng">
                  <a:noFill/>
                  <a:prstDash val="solid"/>
                </a:ln>
                <a:solidFill>
                  <a:srgbClr val="FF0000"/>
                </a:solidFill>
              </a:rPr>
              <a:t>	১।সংজ্ঞাগত পার্থক্যঃ</a:t>
            </a:r>
            <a:r>
              <a:rPr lang="bn-IN" sz="2400" spc="50" dirty="0">
                <a:ln w="9525" cmpd="sng">
                  <a:noFill/>
                  <a:prstDash val="solid"/>
                </a:ln>
              </a:rPr>
              <a:t>সমাজ বলতে এক বা একাধিক উদ্দেশ্য সাধনের জন্য সংগঠিত জনগোষ্টীকে বোঝায় যারাপারস্পারিক সম্পর্ক সূত্রে আবদ্ধ।</a:t>
            </a:r>
            <a:r>
              <a:rPr lang="bn-IN" sz="2400" spc="50" dirty="0">
                <a:ln w="9525" cmpd="sng">
                  <a:noFill/>
                  <a:prstDash val="solid"/>
                </a:ln>
                <a:solidFill>
                  <a:srgbClr val="0000FF"/>
                </a:solidFill>
              </a:rPr>
              <a:t>পক্ষান্তরে,</a:t>
            </a:r>
            <a:r>
              <a:rPr lang="bn-IN" sz="2400" spc="50" dirty="0">
                <a:ln w="9525" cmpd="sng">
                  <a:noFill/>
                  <a:prstDash val="solid"/>
                </a:ln>
              </a:rPr>
              <a:t>সম্প্রদায় বলতে এমন এক জনগোষ্টীকে বোঝায় যারা সংহতিবোধে উদ্বুদ্ধ হয়ে সম্প্রদায়গত মানসিকতা নিয়ে  একটি নির্দিষ্ট অঞ্চলে বাস করে এবং যাদের ভাষা,পেশা,ধর্ম,সামাজিক রীতিনীতি এক ও অভিন্ন। </a:t>
            </a:r>
          </a:p>
          <a:p>
            <a:pPr algn="just"/>
            <a:r>
              <a:rPr lang="bn-IN" sz="2400" dirty="0"/>
              <a:t>	</a:t>
            </a:r>
            <a:r>
              <a:rPr lang="bn-IN" sz="2400" dirty="0">
                <a:solidFill>
                  <a:srgbClr val="FF0000"/>
                </a:solidFill>
              </a:rPr>
              <a:t>২।সীমাবদ্ধতাঃ</a:t>
            </a:r>
            <a:r>
              <a:rPr lang="bn-IN" sz="2400" dirty="0"/>
              <a:t>সমাজের মধ্যে মানুষের সাথে মানুষের পারস্পারিক সম্পর্ক কোন বিশেষ গন্ডী বা অঞ্চলের মধ্যে সীমাবদ্ধ নয়।গোটা বিশ্বের মানুষই হচ্ছে একটি সমাজ।এটা গতিশীল ও পরিবর্তনশীল।</a:t>
            </a:r>
            <a:r>
              <a:rPr lang="bn-IN" sz="2400" dirty="0">
                <a:solidFill>
                  <a:srgbClr val="0000FF"/>
                </a:solidFill>
              </a:rPr>
              <a:t>পক্ষান্তরে,</a:t>
            </a:r>
            <a:r>
              <a:rPr lang="bn-IN" sz="2400" dirty="0"/>
              <a:t>সম্প্রদায়ের সদস্যগণ ভৌগোলিক অঞ্চল ও স্বজাত্যবোধের চেতনায় আবদ্ধ।এখানে মানুষের পারস্পারিক সম্পর্ক একটা বিশেষ গন্ডীর মধ্যে সীমাব</a:t>
            </a:r>
            <a:r>
              <a:rPr lang="en-US" sz="2400" dirty="0" err="1"/>
              <a:t>দ্ধ</a:t>
            </a:r>
            <a:r>
              <a:rPr lang="bn-IN" sz="2400" dirty="0"/>
              <a:t>।</a:t>
            </a:r>
            <a:r>
              <a:rPr lang="en-US" sz="2400" dirty="0"/>
              <a:t> </a:t>
            </a:r>
            <a:r>
              <a:rPr lang="bn-IN" sz="2400" dirty="0"/>
              <a:t>যেমন-গ্রামীন সম্প্রদায় বা বাঙ্গালী সম্প্রদায়।</a:t>
            </a:r>
          </a:p>
          <a:p>
            <a:pPr algn="just"/>
            <a:r>
              <a:rPr lang="bn-IN" sz="2400" dirty="0"/>
              <a:t>	</a:t>
            </a:r>
            <a:r>
              <a:rPr lang="bn-IN" sz="2400" dirty="0">
                <a:solidFill>
                  <a:srgbClr val="C00000"/>
                </a:solidFill>
              </a:rPr>
              <a:t>৩।পরিধিগত পার্থক্যঃ</a:t>
            </a:r>
            <a:r>
              <a:rPr lang="bn-IN" sz="2400" dirty="0"/>
              <a:t>সমাজ হচ্ছে একটা বৃহত্তম মানবীয় সংগঠন।</a:t>
            </a:r>
            <a:r>
              <a:rPr lang="en-US" sz="2400" dirty="0"/>
              <a:t> </a:t>
            </a:r>
            <a:r>
              <a:rPr lang="bn-IN" sz="2400" dirty="0"/>
              <a:t>এটা কোন প্রতিষ্ঠানের অধীনে নয়।যেমন-বুর্জোয়া সমাজ বলতে পৃথিবীর সমস্ত বুর্জোয়াকে বোঝায়।</a:t>
            </a:r>
            <a:r>
              <a:rPr lang="bn-IN" sz="2400" dirty="0">
                <a:solidFill>
                  <a:srgbClr val="0000FF"/>
                </a:solidFill>
              </a:rPr>
              <a:t>পক্ষান্তরে,</a:t>
            </a:r>
            <a:r>
              <a:rPr lang="bn-IN" sz="2400" dirty="0"/>
              <a:t>সম্প্রদায় সমাজের একটি অংশ মাত্র।যেমন-বাঙ্গালী সমাজ হলে সাঁওতাল,চাকমা হলো সম্প্রদায়।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3082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4582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	</a:t>
            </a:r>
            <a:r>
              <a:rPr lang="bn-IN" sz="3200" dirty="0">
                <a:solidFill>
                  <a:srgbClr val="C00000"/>
                </a:solidFill>
              </a:rPr>
              <a:t>৪।মানসিকতার পার্থক্যঃ</a:t>
            </a:r>
            <a:r>
              <a:rPr lang="bn-IN" sz="2400" dirty="0"/>
              <a:t>সমাজের সদস্যদের মধ্যে ‘স্বজাত্যবোধ’নেই।</a:t>
            </a:r>
            <a:r>
              <a:rPr lang="en-US" sz="2400" dirty="0"/>
              <a:t> </a:t>
            </a:r>
            <a:r>
              <a:rPr lang="en-US" sz="2400" dirty="0" err="1"/>
              <a:t>সমাজের</a:t>
            </a:r>
            <a:r>
              <a:rPr lang="en-US" sz="2400" dirty="0"/>
              <a:t> </a:t>
            </a:r>
            <a:r>
              <a:rPr lang="bn-IN" sz="2400" dirty="0"/>
              <a:t>মধ্যে সামাজিক মানসিকতা</a:t>
            </a:r>
            <a:r>
              <a:rPr lang="en-US" sz="2400" dirty="0"/>
              <a:t>  </a:t>
            </a:r>
            <a:r>
              <a:rPr lang="bn-IN" sz="2400" dirty="0"/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sentiment</a:t>
            </a:r>
            <a:r>
              <a:rPr lang="bn-IN" sz="2400" dirty="0"/>
              <a:t>)</a:t>
            </a:r>
            <a:r>
              <a:rPr lang="en-US" sz="2400" dirty="0"/>
              <a:t> </a:t>
            </a:r>
            <a:r>
              <a:rPr lang="bn-IN" sz="2400" dirty="0"/>
              <a:t>কাজ</a:t>
            </a:r>
            <a:r>
              <a:rPr lang="en-US" sz="2400" dirty="0"/>
              <a:t> </a:t>
            </a:r>
            <a:r>
              <a:rPr lang="bn-IN" sz="2400" dirty="0"/>
              <a:t>করে।</a:t>
            </a:r>
            <a:r>
              <a:rPr lang="bn-IN" sz="2800" dirty="0">
                <a:solidFill>
                  <a:srgbClr val="0000FF"/>
                </a:solidFill>
              </a:rPr>
              <a:t>পক্ষান্তরে</a:t>
            </a:r>
            <a:r>
              <a:rPr lang="bn-IN" sz="2400" dirty="0"/>
              <a:t>,সম্প্রদায়ের সদস্যদে মধ্যে ‘স্বজাত্যবোধ(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sentiment</a:t>
            </a:r>
            <a:r>
              <a:rPr lang="bn-IN" sz="2400" dirty="0"/>
              <a:t>)’ খুবই প্রবল।এদের মধ্যে ‘আমরা</a:t>
            </a:r>
            <a:r>
              <a:rPr lang="en-US" sz="2400" dirty="0"/>
              <a:t> </a:t>
            </a:r>
            <a:r>
              <a:rPr lang="bn-IN" sz="2400" dirty="0"/>
              <a:t>অনুভূতি’(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feeling</a:t>
            </a:r>
            <a:r>
              <a:rPr lang="bn-IN" sz="2400" dirty="0"/>
              <a:t>) কাজ করে।</a:t>
            </a:r>
            <a:endParaRPr lang="en-US" sz="2400" dirty="0"/>
          </a:p>
          <a:p>
            <a:pPr algn="just"/>
            <a:r>
              <a:rPr lang="en-US" sz="2400" dirty="0"/>
              <a:t>	</a:t>
            </a:r>
            <a:r>
              <a:rPr lang="en-US" sz="2800" dirty="0">
                <a:solidFill>
                  <a:srgbClr val="C00000"/>
                </a:solidFill>
              </a:rPr>
              <a:t>5</a:t>
            </a:r>
            <a:r>
              <a:rPr lang="bn-IN" sz="2800" dirty="0">
                <a:solidFill>
                  <a:srgbClr val="C00000"/>
                </a:solidFill>
              </a:rPr>
              <a:t>।উদ্দেশ্যগত পার্থক্যঃ</a:t>
            </a:r>
            <a:r>
              <a:rPr lang="bn-IN" sz="2400" dirty="0"/>
              <a:t>একই উদ্দেশ্য সাধনের জন্য সংঘবদ্ধভাবে বসবাস করা সমাজের বৈশিষ্ট্য।</a:t>
            </a:r>
            <a:r>
              <a:rPr lang="bn-IN" sz="2800" dirty="0">
                <a:solidFill>
                  <a:srgbClr val="0000FF"/>
                </a:solidFill>
              </a:rPr>
              <a:t>পক্ষান্তরে,</a:t>
            </a:r>
            <a:r>
              <a:rPr lang="bn-IN" sz="2400" dirty="0"/>
              <a:t>সম্প্রদায় কোন বিশেষ স্বার্থের জন্য নয় বরং জীবনের সামগ্রিক</a:t>
            </a:r>
          </a:p>
          <a:p>
            <a:pPr algn="just"/>
            <a:r>
              <a:rPr lang="bn-IN" sz="2400" dirty="0"/>
              <a:t>প্রয়োজন পূরণের জন্য গড়ে ওঠে।</a:t>
            </a:r>
            <a:endParaRPr lang="en-US" sz="2400" dirty="0"/>
          </a:p>
          <a:p>
            <a:pPr algn="just"/>
            <a:r>
              <a:rPr lang="en-US" sz="2400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৬।বৈচিত্রতার </a:t>
            </a:r>
            <a:r>
              <a:rPr lang="en-US" sz="2800" dirty="0" err="1">
                <a:solidFill>
                  <a:srgbClr val="FF0000"/>
                </a:solidFill>
              </a:rPr>
              <a:t>ক্ষেত্রেঃ</a:t>
            </a:r>
            <a:r>
              <a:rPr lang="en-US" sz="2400" dirty="0" err="1"/>
              <a:t>সমাজ</a:t>
            </a:r>
            <a:r>
              <a:rPr lang="en-US" sz="2400" dirty="0"/>
              <a:t> </a:t>
            </a:r>
            <a:r>
              <a:rPr lang="en-US" sz="2400" dirty="0" err="1"/>
              <a:t>হচ্ছে</a:t>
            </a:r>
            <a:r>
              <a:rPr lang="en-US" sz="2400" dirty="0"/>
              <a:t> </a:t>
            </a:r>
            <a:r>
              <a:rPr lang="en-US" sz="2400" dirty="0" err="1"/>
              <a:t>বৈচিত্রময়।সমাজের</a:t>
            </a:r>
            <a:r>
              <a:rPr lang="en-US" sz="2400" dirty="0"/>
              <a:t> </a:t>
            </a:r>
            <a:r>
              <a:rPr lang="en-US" sz="2400" dirty="0" err="1"/>
              <a:t>মধ্যে</a:t>
            </a:r>
            <a:r>
              <a:rPr lang="en-US" sz="2400" dirty="0"/>
              <a:t> </a:t>
            </a: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জাতি,গোষ্টী</a:t>
            </a:r>
            <a:r>
              <a:rPr lang="en-US" sz="2400" dirty="0"/>
              <a:t>, </a:t>
            </a:r>
            <a:r>
              <a:rPr lang="en-US" sz="2400" dirty="0" err="1"/>
              <a:t>বর্ণ,ভাষা</a:t>
            </a:r>
            <a:r>
              <a:rPr lang="en-US" sz="2400" dirty="0"/>
              <a:t> </a:t>
            </a:r>
            <a:r>
              <a:rPr lang="en-US" sz="2400" dirty="0" err="1"/>
              <a:t>ওধর্ম</a:t>
            </a:r>
            <a:r>
              <a:rPr lang="en-US" sz="2400" dirty="0"/>
              <a:t> </a:t>
            </a:r>
            <a:r>
              <a:rPr lang="en-US" sz="2400" dirty="0" err="1"/>
              <a:t>থাকতে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জীবন</a:t>
            </a:r>
            <a:r>
              <a:rPr lang="en-US" sz="2400" dirty="0"/>
              <a:t> </a:t>
            </a:r>
            <a:r>
              <a:rPr lang="en-US" sz="2400" dirty="0" err="1"/>
              <a:t>পদ্ধতিও</a:t>
            </a:r>
            <a:r>
              <a:rPr lang="en-US" sz="2400" dirty="0"/>
              <a:t> </a:t>
            </a:r>
            <a:r>
              <a:rPr lang="en-US" sz="2400" dirty="0" err="1"/>
              <a:t>ভিন্ন</a:t>
            </a:r>
            <a:r>
              <a:rPr lang="en-US" sz="2400" dirty="0"/>
              <a:t> </a:t>
            </a:r>
            <a:r>
              <a:rPr lang="en-US" sz="2400" dirty="0" err="1"/>
              <a:t>হতে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sz="2400" dirty="0"/>
              <a:t>।</a:t>
            </a:r>
            <a:r>
              <a:rPr lang="bn-IN" sz="2400" dirty="0"/>
              <a:t> </a:t>
            </a:r>
            <a:r>
              <a:rPr lang="en-US" sz="2400" dirty="0" err="1"/>
              <a:t>পক্ষান্তরে,সম্প্রদায়</a:t>
            </a:r>
            <a:r>
              <a:rPr lang="en-US" sz="2400" dirty="0"/>
              <a:t> </a:t>
            </a:r>
            <a:r>
              <a:rPr lang="en-US" sz="2400" dirty="0" err="1"/>
              <a:t>হচ্ছে</a:t>
            </a:r>
            <a:r>
              <a:rPr lang="bn-IN" sz="2400" dirty="0"/>
              <a:t> </a:t>
            </a:r>
            <a:r>
              <a:rPr lang="en-US" sz="2400" dirty="0" err="1"/>
              <a:t>একই</a:t>
            </a:r>
            <a:r>
              <a:rPr lang="en-US" sz="2400" dirty="0"/>
              <a:t> </a:t>
            </a:r>
            <a:r>
              <a:rPr lang="en-US" sz="2400" dirty="0" err="1"/>
              <a:t>ধর্ম,রীতি-নীতি,ভাষা,পেশা</a:t>
            </a:r>
            <a:r>
              <a:rPr lang="en-US" sz="2400" dirty="0"/>
              <a:t> ও </a:t>
            </a:r>
            <a:r>
              <a:rPr lang="en-US" sz="2400" dirty="0" err="1"/>
              <a:t>অন্যান্য</a:t>
            </a:r>
            <a:r>
              <a:rPr lang="en-US" sz="2400" dirty="0"/>
              <a:t> </a:t>
            </a:r>
            <a:r>
              <a:rPr lang="en-US" sz="2400" dirty="0" err="1"/>
              <a:t>সামাজিক</a:t>
            </a:r>
            <a:r>
              <a:rPr lang="en-US" sz="2400" dirty="0"/>
              <a:t> </a:t>
            </a:r>
            <a:r>
              <a:rPr lang="en-US" sz="2400" dirty="0" err="1"/>
              <a:t>বন্ধনে</a:t>
            </a:r>
            <a:r>
              <a:rPr lang="en-US" sz="2400" dirty="0"/>
              <a:t> </a:t>
            </a:r>
            <a:r>
              <a:rPr lang="en-US" sz="2400" dirty="0" err="1"/>
              <a:t>আবদ্ধ</a:t>
            </a:r>
            <a:r>
              <a:rPr lang="en-US" sz="2400" dirty="0"/>
              <a:t> </a:t>
            </a:r>
            <a:r>
              <a:rPr lang="en-US" sz="2400" dirty="0" err="1"/>
              <a:t>জনসমষ্টি</a:t>
            </a:r>
            <a:r>
              <a:rPr lang="en-US" sz="2400" dirty="0"/>
              <a:t>।</a:t>
            </a:r>
            <a:endParaRPr lang="bn-IN" sz="2800" dirty="0"/>
          </a:p>
          <a:p>
            <a:pPr algn="just"/>
            <a:r>
              <a:rPr lang="bn-IN" sz="2800" dirty="0"/>
              <a:t>	</a:t>
            </a:r>
            <a:r>
              <a:rPr lang="bn-IN" sz="2800" dirty="0">
                <a:solidFill>
                  <a:srgbClr val="FF0000"/>
                </a:solidFill>
              </a:rPr>
              <a:t>৭।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বিমূর্ত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অনেকখানি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মূর্ত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৮।পরিবর্তনশীলতাঃ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সমাজ নিয়ত পরিবর্তনশীল এবং এর কোন রূপ নেই।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পক্ষান্তরে,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 অপেক্ষাকৃত স্থায়ী।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15247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5029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44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দলীয় কাজ</a:t>
            </a:r>
            <a:endParaRPr lang="en-US" sz="44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728" y="2352948"/>
            <a:ext cx="12954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dirty="0"/>
              <a:t>ক দলঃ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0999" y="3752165"/>
            <a:ext cx="1295402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dirty="0"/>
              <a:t>খ দলঃ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0998" y="5263967"/>
            <a:ext cx="1295403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dirty="0"/>
              <a:t>গ দলঃ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856701" y="5325523"/>
            <a:ext cx="6813999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F33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200" dirty="0"/>
              <a:t>সমাজ বৈচিত্রময় কিন্তু সম্প্রদায় অভিন্ন-বিশ্লেষণ কর।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888901" y="3598276"/>
            <a:ext cx="6781800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33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dirty="0"/>
              <a:t>স্বাত্যবোধ</a:t>
            </a:r>
            <a:r>
              <a:rPr lang="en-US" sz="2800" dirty="0"/>
              <a:t> </a:t>
            </a:r>
            <a:r>
              <a:rPr lang="bn-IN" sz="2800" dirty="0"/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sentiment</a:t>
            </a:r>
            <a:r>
              <a:rPr lang="bn-IN" sz="2800" dirty="0"/>
              <a:t>) কী?-ব্যাখ্যা কর।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88901" y="2352948"/>
            <a:ext cx="6781800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33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dirty="0"/>
              <a:t>আঞ্চলিকতা সম্প্রদায়ের একটি বড় বৈশিষ্ট্য-ব্যাখ্যা করো।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152900" y="1372673"/>
            <a:ext cx="1295400" cy="523220"/>
          </a:xfrm>
          <a:prstGeom prst="rect">
            <a:avLst/>
          </a:prstGeom>
          <a:noFill/>
          <a:ln w="57150">
            <a:solidFill>
              <a:srgbClr val="CCFF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/>
              <a:t>১৫মিনিট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487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381000"/>
            <a:ext cx="5105400" cy="1447800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bn-BD" sz="8000" b="1" i="1" u="sng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FF33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i="1" u="sng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FF339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8100" y="1367135"/>
            <a:ext cx="1371600" cy="461665"/>
          </a:xfrm>
          <a:prstGeom prst="rect">
            <a:avLst/>
          </a:prstGeom>
          <a:noFill/>
          <a:ln w="3810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/>
              <a:t>৫মিনিট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১)“</a:t>
            </a:r>
            <a:r>
              <a:rPr lang="bn-IN" sz="3200" dirty="0"/>
              <a:t>সম্প্রদায় হছে এমন এক জনগোষ্টী যারা একটি নির্দিষ্ট অঞ্চলে বাস করে </a:t>
            </a:r>
            <a:r>
              <a:rPr lang="en-US" sz="3200" dirty="0"/>
              <a:t>   </a:t>
            </a:r>
            <a:r>
              <a:rPr lang="bn-IN" sz="3200" dirty="0"/>
              <a:t>এবং সমজাতীয় জীবন-যাত্রা নির্বাহ করে।”-উক্তিটি কার?</a:t>
            </a:r>
          </a:p>
          <a:p>
            <a:r>
              <a:rPr lang="en-US" sz="3200" dirty="0"/>
              <a:t>২)</a:t>
            </a:r>
            <a:r>
              <a:rPr lang="bn-IN" sz="3200" dirty="0"/>
              <a:t> “আমরা বোধ(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feeling</a:t>
            </a:r>
            <a:r>
              <a:rPr lang="en-US" sz="3200" dirty="0"/>
              <a:t>)</a:t>
            </a:r>
            <a:r>
              <a:rPr lang="bn-IN" sz="3200" dirty="0"/>
              <a:t>” কী?</a:t>
            </a:r>
          </a:p>
          <a:p>
            <a:r>
              <a:rPr lang="en-US" sz="3200" dirty="0"/>
              <a:t>৩) </a:t>
            </a:r>
            <a:r>
              <a:rPr lang="en-US" sz="3200" dirty="0" err="1"/>
              <a:t>সম্প্রদায়ের</a:t>
            </a:r>
            <a:r>
              <a:rPr lang="en-US" sz="3200" dirty="0"/>
              <a:t> </a:t>
            </a:r>
            <a:r>
              <a:rPr lang="en-US" sz="3200" dirty="0" err="1"/>
              <a:t>মৌলিক</a:t>
            </a:r>
            <a:r>
              <a:rPr lang="en-US" sz="3200" dirty="0"/>
              <a:t> </a:t>
            </a:r>
            <a:r>
              <a:rPr lang="en-US" sz="3200" dirty="0" err="1"/>
              <a:t>ভিত্তি</a:t>
            </a:r>
            <a:r>
              <a:rPr lang="en-US" sz="3200" dirty="0"/>
              <a:t> </a:t>
            </a:r>
            <a:r>
              <a:rPr lang="en-US" sz="3200" dirty="0" err="1"/>
              <a:t>কী</a:t>
            </a:r>
            <a:r>
              <a:rPr lang="en-US" sz="3200" dirty="0"/>
              <a:t>?</a:t>
            </a:r>
          </a:p>
          <a:p>
            <a:r>
              <a:rPr lang="en-US" sz="3200" dirty="0"/>
              <a:t>৪) </a:t>
            </a:r>
            <a:r>
              <a:rPr lang="en-US" sz="3200" dirty="0" err="1"/>
              <a:t>একই</a:t>
            </a:r>
            <a:r>
              <a:rPr lang="en-US" sz="3200" dirty="0"/>
              <a:t> </a:t>
            </a:r>
            <a:r>
              <a:rPr lang="en-US" sz="3200" dirty="0" err="1"/>
              <a:t>নীতি-আদর্শ</a:t>
            </a:r>
            <a:r>
              <a:rPr lang="en-US" sz="3200" dirty="0"/>
              <a:t> ও </a:t>
            </a:r>
            <a:r>
              <a:rPr lang="en-US" sz="3200" dirty="0" err="1"/>
              <a:t>ধর্মীয়</a:t>
            </a:r>
            <a:r>
              <a:rPr lang="en-US" sz="3200" dirty="0"/>
              <a:t> </a:t>
            </a:r>
            <a:r>
              <a:rPr lang="en-US" sz="3200" dirty="0" err="1"/>
              <a:t>চেতনাবোধে</a:t>
            </a:r>
            <a:r>
              <a:rPr lang="en-US" sz="3200" dirty="0"/>
              <a:t> </a:t>
            </a:r>
            <a:r>
              <a:rPr lang="en-US" sz="3200" dirty="0" err="1"/>
              <a:t>উদ্বুদ্ধ</a:t>
            </a:r>
            <a:r>
              <a:rPr lang="en-US" sz="3200" dirty="0"/>
              <a:t> </a:t>
            </a:r>
            <a:r>
              <a:rPr lang="en-US" sz="3200" dirty="0" err="1"/>
              <a:t>হয়ে</a:t>
            </a:r>
            <a:r>
              <a:rPr lang="en-US" sz="3200" dirty="0"/>
              <a:t> </a:t>
            </a:r>
            <a:r>
              <a:rPr lang="en-US" sz="3200" dirty="0" err="1"/>
              <a:t>গঠিত</a:t>
            </a:r>
            <a:r>
              <a:rPr lang="en-US" sz="3200" dirty="0"/>
              <a:t> </a:t>
            </a:r>
            <a:r>
              <a:rPr lang="en-US" sz="3200" dirty="0" err="1"/>
              <a:t>সম্প্রদায়ের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উদাহরণ</a:t>
            </a:r>
            <a:r>
              <a:rPr lang="en-US" sz="3200" dirty="0"/>
              <a:t> </a:t>
            </a:r>
            <a:r>
              <a:rPr lang="en-US" sz="3200" dirty="0" err="1"/>
              <a:t>দাও</a:t>
            </a:r>
            <a:r>
              <a:rPr lang="en-US" sz="3200" dirty="0"/>
              <a:t>।</a:t>
            </a:r>
          </a:p>
          <a:p>
            <a:endParaRPr lang="bn-IN" sz="3200" dirty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724400"/>
            <a:ext cx="838200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FF3399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সম্প্রদায় একটি অনৈচ্ছিক গোষ্টী-ব্যাখ্যা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752600"/>
            <a:ext cx="48006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381000"/>
            <a:ext cx="4572000" cy="137160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4400" b="1" i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99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</a:t>
            </a:r>
            <a:endParaRPr lang="en-US" sz="4400" b="1" i="1" u="sng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3399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610600" cy="624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7950" y="2362200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আবার দেখা হবে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7950" y="304800"/>
            <a:ext cx="37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আজ এ পর্যন্ত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464488"/>
            <a:ext cx="4438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আল্লাহ হাফেজ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82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0683" y="270642"/>
            <a:ext cx="5544518" cy="3042584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ArchUpPour">
              <a:avLst>
                <a:gd name="adj1" fmla="val 9541200"/>
                <a:gd name="adj2" fmla="val 42645"/>
              </a:avLst>
            </a:prstTxWarp>
            <a:spAutoFit/>
          </a:bodyPr>
          <a:lstStyle/>
          <a:p>
            <a:pPr algn="ctr"/>
            <a:r>
              <a:rPr lang="bn-IN" sz="4050" u="sng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50" u="sng" dirty="0">
                <a:ln w="0"/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u="sng" dirty="0">
              <a:ln w="0"/>
              <a:solidFill>
                <a:srgbClr val="FF33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842" y="3637529"/>
            <a:ext cx="8434315" cy="2610871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Stop">
              <a:avLst>
                <a:gd name="adj" fmla="val 2342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95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95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495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495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 err="1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950" b="1" dirty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950" b="1" dirty="0" err="1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bn-IN" sz="4950" b="1" dirty="0">
              <a:ln/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 err="1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495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95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95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ইউনাইটেড</a:t>
            </a:r>
            <a:r>
              <a:rPr lang="en-US" sz="495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আইডিয়াল</a:t>
            </a:r>
            <a:r>
              <a:rPr lang="en-US" sz="495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কলেজ,কালিগঞ্জ</a:t>
            </a:r>
            <a:r>
              <a:rPr lang="en-US" sz="495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950" b="1" dirty="0" err="1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bn-IN" sz="495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95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মোবাইল-০১৭১১০৩৬৯৬৬ </a:t>
            </a:r>
            <a:endParaRPr lang="bn-IN" sz="40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2857" y="2177583"/>
            <a:ext cx="1555277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406" y="2177583"/>
            <a:ext cx="1555277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0A0772-D2D5-440F-AB84-7EBED284F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383556"/>
            <a:ext cx="1910543" cy="1929670"/>
          </a:xfrm>
          <a:prstGeom prst="ellipse">
            <a:avLst/>
          </a:prstGeom>
          <a:ln w="190500" cap="rnd">
            <a:solidFill>
              <a:srgbClr val="FF339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7111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35960" y="477676"/>
            <a:ext cx="5072080" cy="1211213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>
                <a:gd name="adj" fmla="val 78111"/>
              </a:avLst>
            </a:prstTxWarp>
            <a:spAutoFit/>
          </a:bodyPr>
          <a:lstStyle/>
          <a:p>
            <a:pPr algn="ctr"/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405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209800"/>
            <a:ext cx="8414258" cy="4038600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>
                <a:gd name="adj" fmla="val 4245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r>
              <a:rPr lang="bn-IN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শ্রেনীঃ- একাদশ-দ্বাদশ</a:t>
            </a:r>
          </a:p>
          <a:p>
            <a:r>
              <a:rPr lang="bn-IN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বিষয়ঃ- সমাজবিজ্ঞান</a:t>
            </a:r>
          </a:p>
          <a:p>
            <a:r>
              <a:rPr lang="bn-IN" sz="4000" b="1" dirty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অধ্যায়ঃ</a:t>
            </a:r>
            <a:r>
              <a:rPr lang="bn-IN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00" dirty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en-US" sz="2000" dirty="0" err="1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2000" dirty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000" dirty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2000" dirty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40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 </a:t>
            </a:r>
            <a:r>
              <a:rPr lang="en-US" sz="40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bn-IN" sz="40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2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৫০মিনিট</a:t>
            </a:r>
            <a:endParaRPr lang="bn-IN" sz="3200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 </a:t>
            </a:r>
            <a:r>
              <a:rPr lang="en-US" sz="4000" b="1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09</a:t>
            </a:r>
            <a:r>
              <a:rPr lang="en-US" sz="4000" b="1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/09/২০২১</a:t>
            </a:r>
            <a:r>
              <a:rPr lang="bn-IN" sz="400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400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7391400" y="1447800"/>
            <a:ext cx="1452349" cy="2181102"/>
          </a:xfrm>
          <a:prstGeom prst="flowChartProcess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পত্র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3288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228600"/>
            <a:ext cx="85344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CCFF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নিচের ছবিগুলো দেখে অনুমান করার চেষ্টা করো, আজ কোন বিষয় নিয়ে তোমাদের সাথে আলোচনা  করবো?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321917"/>
            <a:ext cx="4648200" cy="4209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5638800"/>
            <a:ext cx="28194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শহর</a:t>
            </a:r>
            <a:r>
              <a:rPr lang="en-US" sz="3600" dirty="0"/>
              <a:t>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r>
              <a:rPr lang="en-US" sz="3600" dirty="0"/>
              <a:t>)</a:t>
            </a:r>
          </a:p>
        </p:txBody>
      </p:sp>
      <p:pic>
        <p:nvPicPr>
          <p:cNvPr id="10" name="Picture 9" descr="74031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3714482" cy="41601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5577244"/>
            <a:ext cx="2819400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/>
              <a:t>গ্রাম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Village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87640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79"/>
          <a:stretch/>
        </p:blipFill>
        <p:spPr>
          <a:xfrm>
            <a:off x="381000" y="533400"/>
            <a:ext cx="4114800" cy="3737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7468" y="573267"/>
            <a:ext cx="4277932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312905"/>
            <a:ext cx="2892380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/>
              <a:t>বৌদ্ধ ধর্মাবলম্বী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0244" y="4312905"/>
            <a:ext cx="2892380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/>
              <a:t>খ্রীষ্টান ধর্মাবলম্বী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92979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4724400"/>
            <a:ext cx="3047999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তাঁতি 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6" name="Content Placeholder 3" descr="khamar_bari_bg_banglanews24_4341778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4114799" cy="4267200"/>
          </a:xfrm>
        </p:spPr>
      </p:pic>
      <p:pic>
        <p:nvPicPr>
          <p:cNvPr id="8" name="Picture 7" descr="605_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1000"/>
            <a:ext cx="4191000" cy="42672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410200" y="4724400"/>
            <a:ext cx="3047999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জেলে 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28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800600"/>
            <a:ext cx="3657600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/>
              <a:t>চাকমা জনগোষ্টী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381000"/>
            <a:ext cx="44958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514600"/>
            <a:ext cx="3804633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921" y="372415"/>
            <a:ext cx="3875467" cy="2142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6516" y="4876800"/>
            <a:ext cx="3657600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/>
              <a:t>সাঁওতাল জনগোষ্টী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46948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945793793"/>
              </p:ext>
            </p:extLst>
          </p:nvPr>
        </p:nvGraphicFramePr>
        <p:xfrm>
          <a:off x="304800" y="274638"/>
          <a:ext cx="8534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2056096"/>
              </p:ext>
            </p:extLst>
          </p:nvPr>
        </p:nvGraphicFramePr>
        <p:xfrm>
          <a:off x="304800" y="1752600"/>
          <a:ext cx="84582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84661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5636736"/>
              </p:ext>
            </p:extLst>
          </p:nvPr>
        </p:nvGraphicFramePr>
        <p:xfrm>
          <a:off x="381000" y="533400"/>
          <a:ext cx="83820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896346446"/>
              </p:ext>
            </p:extLst>
          </p:nvPr>
        </p:nvGraphicFramePr>
        <p:xfrm>
          <a:off x="304800" y="2057400"/>
          <a:ext cx="8458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35616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60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</TotalTime>
  <Words>326</Words>
  <Application>Microsoft Office PowerPoint</Application>
  <PresentationFormat>On-screen Show (4:3)</PresentationFormat>
  <Paragraphs>85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mevB‡K ¯^vMZg</dc:title>
  <dc:creator>MD Enamul Haque</dc:creator>
  <cp:lastModifiedBy>Lab-06</cp:lastModifiedBy>
  <cp:revision>804</cp:revision>
  <dcterms:created xsi:type="dcterms:W3CDTF">2006-08-16T00:00:00Z</dcterms:created>
  <dcterms:modified xsi:type="dcterms:W3CDTF">2021-09-09T08:30:50Z</dcterms:modified>
</cp:coreProperties>
</file>