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6" r:id="rId1"/>
  </p:sldMasterIdLst>
  <p:notesMasterIdLst>
    <p:notesMasterId r:id="rId18"/>
  </p:notesMasterIdLst>
  <p:sldIdLst>
    <p:sldId id="256" r:id="rId2"/>
    <p:sldId id="257" r:id="rId3"/>
    <p:sldId id="280" r:id="rId4"/>
    <p:sldId id="281" r:id="rId5"/>
    <p:sldId id="259" r:id="rId6"/>
    <p:sldId id="260" r:id="rId7"/>
    <p:sldId id="261" r:id="rId8"/>
    <p:sldId id="262" r:id="rId9"/>
    <p:sldId id="263" r:id="rId10"/>
    <p:sldId id="264" r:id="rId11"/>
    <p:sldId id="265" r:id="rId12"/>
    <p:sldId id="266" r:id="rId13"/>
    <p:sldId id="267" r:id="rId14"/>
    <p:sldId id="268" r:id="rId15"/>
    <p:sldId id="269" r:id="rId16"/>
    <p:sldId id="27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63" autoAdjust="0"/>
    <p:restoredTop sz="94660"/>
  </p:normalViewPr>
  <p:slideViewPr>
    <p:cSldViewPr snapToGrid="0">
      <p:cViewPr varScale="1">
        <p:scale>
          <a:sx n="65" d="100"/>
          <a:sy n="65" d="100"/>
        </p:scale>
        <p:origin x="1650"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07780-47DF-4F84-A2FB-628172FA8706}" type="datetimeFigureOut">
              <a:rPr lang="en-US" smtClean="0"/>
              <a:t>09-Sep-21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D7B6B7-1A01-4549-BAA6-A9A7961891C8}" type="slidenum">
              <a:rPr lang="en-US" smtClean="0"/>
              <a:t>‹#›</a:t>
            </a:fld>
            <a:endParaRPr lang="en-US"/>
          </a:p>
        </p:txBody>
      </p:sp>
    </p:spTree>
    <p:extLst>
      <p:ext uri="{BB962C8B-B14F-4D97-AF65-F5344CB8AC3E}">
        <p14:creationId xmlns:p14="http://schemas.microsoft.com/office/powerpoint/2010/main" val="1962888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7B6B7-1A01-4549-BAA6-A9A7961891C8}" type="slidenum">
              <a:rPr lang="en-US" smtClean="0"/>
              <a:t>1</a:t>
            </a:fld>
            <a:endParaRPr lang="en-US"/>
          </a:p>
        </p:txBody>
      </p:sp>
    </p:spTree>
    <p:extLst>
      <p:ext uri="{BB962C8B-B14F-4D97-AF65-F5344CB8AC3E}">
        <p14:creationId xmlns:p14="http://schemas.microsoft.com/office/powerpoint/2010/main" val="92926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0260A3B-79FE-4A27-AE80-EEEA299E40CE}" type="datetime1">
              <a:rPr lang="bn-IN" smtClean="0"/>
              <a:pPr/>
              <a:t>09-09-21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25B724-BF08-4933-A477-E5C9037FE704}"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ADBB57-EEC4-4FF7-B90A-A24AE774C8BD}" type="datetimeFigureOut">
              <a:rPr lang="en-US" smtClean="0"/>
              <a:t>09-Sep-21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7E93F9-8DD2-4948-B82D-9C93748FD9B7}" type="slidenum">
              <a:rPr lang="en-US" smtClean="0"/>
              <a:t>‹#›</a:t>
            </a:fld>
            <a:endParaRPr lang="en-US"/>
          </a:p>
        </p:txBody>
      </p:sp>
    </p:spTree>
    <p:extLst>
      <p:ext uri="{BB962C8B-B14F-4D97-AF65-F5344CB8AC3E}">
        <p14:creationId xmlns:p14="http://schemas.microsoft.com/office/powerpoint/2010/main" val="707701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ADBB57-EEC4-4FF7-B90A-A24AE774C8BD}" type="datetimeFigureOut">
              <a:rPr lang="en-US" smtClean="0"/>
              <a:t>09-Sep-21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7E93F9-8DD2-4948-B82D-9C93748FD9B7}" type="slidenum">
              <a:rPr lang="en-US" smtClean="0"/>
              <a:t>‹#›</a:t>
            </a:fld>
            <a:endParaRPr lang="en-US"/>
          </a:p>
        </p:txBody>
      </p:sp>
    </p:spTree>
    <p:extLst>
      <p:ext uri="{BB962C8B-B14F-4D97-AF65-F5344CB8AC3E}">
        <p14:creationId xmlns:p14="http://schemas.microsoft.com/office/powerpoint/2010/main" val="1657086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3ADBB57-EEC4-4FF7-B90A-A24AE774C8BD}" type="datetimeFigureOut">
              <a:rPr lang="en-US" smtClean="0"/>
              <a:t>09-Sep-21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7E93F9-8DD2-4948-B82D-9C93748FD9B7}" type="slidenum">
              <a:rPr lang="en-US" smtClean="0"/>
              <a:t>‹#›</a:t>
            </a:fld>
            <a:endParaRPr lang="en-US"/>
          </a:p>
        </p:txBody>
      </p:sp>
    </p:spTree>
    <p:extLst>
      <p:ext uri="{BB962C8B-B14F-4D97-AF65-F5344CB8AC3E}">
        <p14:creationId xmlns:p14="http://schemas.microsoft.com/office/powerpoint/2010/main" val="3429505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3ADBB57-EEC4-4FF7-B90A-A24AE774C8BD}" type="datetimeFigureOut">
              <a:rPr lang="en-US" smtClean="0"/>
              <a:t>09-Sep-21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7E93F9-8DD2-4948-B82D-9C93748FD9B7}"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065191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ADBB57-EEC4-4FF7-B90A-A24AE774C8BD}" type="datetimeFigureOut">
              <a:rPr lang="en-US" smtClean="0"/>
              <a:t>09-Sep-21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7E93F9-8DD2-4948-B82D-9C93748FD9B7}" type="slidenum">
              <a:rPr lang="en-US" smtClean="0"/>
              <a:t>‹#›</a:t>
            </a:fld>
            <a:endParaRPr lang="en-US"/>
          </a:p>
        </p:txBody>
      </p:sp>
    </p:spTree>
    <p:extLst>
      <p:ext uri="{BB962C8B-B14F-4D97-AF65-F5344CB8AC3E}">
        <p14:creationId xmlns:p14="http://schemas.microsoft.com/office/powerpoint/2010/main" val="243935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3ADBB57-EEC4-4FF7-B90A-A24AE774C8BD}" type="datetimeFigureOut">
              <a:rPr lang="en-US" smtClean="0"/>
              <a:t>09-Sep-21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7E93F9-8DD2-4948-B82D-9C93748FD9B7}" type="slidenum">
              <a:rPr lang="en-US" smtClean="0"/>
              <a:t>‹#›</a:t>
            </a:fld>
            <a:endParaRPr lang="en-US"/>
          </a:p>
        </p:txBody>
      </p:sp>
    </p:spTree>
    <p:extLst>
      <p:ext uri="{BB962C8B-B14F-4D97-AF65-F5344CB8AC3E}">
        <p14:creationId xmlns:p14="http://schemas.microsoft.com/office/powerpoint/2010/main" val="1756229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3ADBB57-EEC4-4FF7-B90A-A24AE774C8BD}" type="datetimeFigureOut">
              <a:rPr lang="en-US" smtClean="0"/>
              <a:t>09-Sep-21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7E93F9-8DD2-4948-B82D-9C93748FD9B7}" type="slidenum">
              <a:rPr lang="en-US" smtClean="0"/>
              <a:t>‹#›</a:t>
            </a:fld>
            <a:endParaRPr lang="en-US"/>
          </a:p>
        </p:txBody>
      </p:sp>
    </p:spTree>
    <p:extLst>
      <p:ext uri="{BB962C8B-B14F-4D97-AF65-F5344CB8AC3E}">
        <p14:creationId xmlns:p14="http://schemas.microsoft.com/office/powerpoint/2010/main" val="146944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ADBB57-EEC4-4FF7-B90A-A24AE774C8BD}" type="datetimeFigureOut">
              <a:rPr lang="en-US" smtClean="0"/>
              <a:t>09-Sep-21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7E93F9-8DD2-4948-B82D-9C93748FD9B7}" type="slidenum">
              <a:rPr lang="en-US" smtClean="0"/>
              <a:t>‹#›</a:t>
            </a:fld>
            <a:endParaRPr lang="en-US"/>
          </a:p>
        </p:txBody>
      </p:sp>
    </p:spTree>
    <p:extLst>
      <p:ext uri="{BB962C8B-B14F-4D97-AF65-F5344CB8AC3E}">
        <p14:creationId xmlns:p14="http://schemas.microsoft.com/office/powerpoint/2010/main" val="1837496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ADBB57-EEC4-4FF7-B90A-A24AE774C8BD}" type="datetimeFigureOut">
              <a:rPr lang="en-US" smtClean="0"/>
              <a:t>09-Sep-21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7E93F9-8DD2-4948-B82D-9C93748FD9B7}" type="slidenum">
              <a:rPr lang="en-US" smtClean="0"/>
              <a:t>‹#›</a:t>
            </a:fld>
            <a:endParaRPr lang="en-US"/>
          </a:p>
        </p:txBody>
      </p:sp>
    </p:spTree>
    <p:extLst>
      <p:ext uri="{BB962C8B-B14F-4D97-AF65-F5344CB8AC3E}">
        <p14:creationId xmlns:p14="http://schemas.microsoft.com/office/powerpoint/2010/main" val="3179526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3ADBB57-EEC4-4FF7-B90A-A24AE774C8BD}" type="datetimeFigureOut">
              <a:rPr lang="en-US" smtClean="0"/>
              <a:t>09-Sep-21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7E93F9-8DD2-4948-B82D-9C93748FD9B7}" type="slidenum">
              <a:rPr lang="en-US" smtClean="0"/>
              <a:t>‹#›</a:t>
            </a:fld>
            <a:endParaRPr lang="en-US"/>
          </a:p>
        </p:txBody>
      </p:sp>
    </p:spTree>
    <p:extLst>
      <p:ext uri="{BB962C8B-B14F-4D97-AF65-F5344CB8AC3E}">
        <p14:creationId xmlns:p14="http://schemas.microsoft.com/office/powerpoint/2010/main" val="3564327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ADBB57-EEC4-4FF7-B90A-A24AE774C8BD}" type="datetimeFigureOut">
              <a:rPr lang="en-US" smtClean="0"/>
              <a:t>09-Sep-21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7E93F9-8DD2-4948-B82D-9C93748FD9B7}" type="slidenum">
              <a:rPr lang="en-US" smtClean="0"/>
              <a:t>‹#›</a:t>
            </a:fld>
            <a:endParaRPr lang="en-US"/>
          </a:p>
        </p:txBody>
      </p:sp>
    </p:spTree>
    <p:extLst>
      <p:ext uri="{BB962C8B-B14F-4D97-AF65-F5344CB8AC3E}">
        <p14:creationId xmlns:p14="http://schemas.microsoft.com/office/powerpoint/2010/main" val="2281691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ADBB57-EEC4-4FF7-B90A-A24AE774C8BD}" type="datetimeFigureOut">
              <a:rPr lang="en-US" smtClean="0"/>
              <a:t>09-Sep-21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7E93F9-8DD2-4948-B82D-9C93748FD9B7}" type="slidenum">
              <a:rPr lang="en-US" smtClean="0"/>
              <a:t>‹#›</a:t>
            </a:fld>
            <a:endParaRPr lang="en-US"/>
          </a:p>
        </p:txBody>
      </p:sp>
    </p:spTree>
    <p:extLst>
      <p:ext uri="{BB962C8B-B14F-4D97-AF65-F5344CB8AC3E}">
        <p14:creationId xmlns:p14="http://schemas.microsoft.com/office/powerpoint/2010/main" val="2142389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ADBB57-EEC4-4FF7-B90A-A24AE774C8BD}" type="datetimeFigureOut">
              <a:rPr lang="en-US" smtClean="0"/>
              <a:t>09-Sep-21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7E93F9-8DD2-4948-B82D-9C93748FD9B7}" type="slidenum">
              <a:rPr lang="en-US" smtClean="0"/>
              <a:t>‹#›</a:t>
            </a:fld>
            <a:endParaRPr lang="en-US"/>
          </a:p>
        </p:txBody>
      </p:sp>
    </p:spTree>
    <p:extLst>
      <p:ext uri="{BB962C8B-B14F-4D97-AF65-F5344CB8AC3E}">
        <p14:creationId xmlns:p14="http://schemas.microsoft.com/office/powerpoint/2010/main" val="3524834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3ADBB57-EEC4-4FF7-B90A-A24AE774C8BD}" type="datetimeFigureOut">
              <a:rPr lang="en-US" smtClean="0"/>
              <a:t>09-Sep-21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F7E93F9-8DD2-4948-B82D-9C93748FD9B7}" type="slidenum">
              <a:rPr lang="en-US" smtClean="0"/>
              <a:t>‹#›</a:t>
            </a:fld>
            <a:endParaRPr lang="en-US"/>
          </a:p>
        </p:txBody>
      </p:sp>
    </p:spTree>
    <p:extLst>
      <p:ext uri="{BB962C8B-B14F-4D97-AF65-F5344CB8AC3E}">
        <p14:creationId xmlns:p14="http://schemas.microsoft.com/office/powerpoint/2010/main" val="2729640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1600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A3ADBB57-EEC4-4FF7-B90A-A24AE774C8BD}" type="datetimeFigureOut">
              <a:rPr lang="en-US" smtClean="0"/>
              <a:t>09-Sep-21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F7E93F9-8DD2-4948-B82D-9C93748FD9B7}" type="slidenum">
              <a:rPr lang="en-US" smtClean="0"/>
              <a:t>‹#›</a:t>
            </a:fld>
            <a:endParaRPr lang="en-US"/>
          </a:p>
        </p:txBody>
      </p:sp>
    </p:spTree>
    <p:extLst>
      <p:ext uri="{BB962C8B-B14F-4D97-AF65-F5344CB8AC3E}">
        <p14:creationId xmlns:p14="http://schemas.microsoft.com/office/powerpoint/2010/main" val="609519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ADBB57-EEC4-4FF7-B90A-A24AE774C8BD}" type="datetimeFigureOut">
              <a:rPr lang="en-US" smtClean="0"/>
              <a:t>09-Sep-21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7E93F9-8DD2-4948-B82D-9C93748FD9B7}" type="slidenum">
              <a:rPr lang="en-US" smtClean="0"/>
              <a:t>‹#›</a:t>
            </a:fld>
            <a:endParaRPr lang="en-US"/>
          </a:p>
        </p:txBody>
      </p:sp>
    </p:spTree>
    <p:extLst>
      <p:ext uri="{BB962C8B-B14F-4D97-AF65-F5344CB8AC3E}">
        <p14:creationId xmlns:p14="http://schemas.microsoft.com/office/powerpoint/2010/main" val="4255911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ADBB57-EEC4-4FF7-B90A-A24AE774C8BD}" type="datetimeFigureOut">
              <a:rPr lang="en-US" smtClean="0"/>
              <a:t>09-Sep-21</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9F7E93F9-8DD2-4948-B82D-9C93748FD9B7}" type="slidenum">
              <a:rPr lang="en-US" smtClean="0"/>
              <a:t>‹#›</a:t>
            </a:fld>
            <a:endParaRPr lang="en-US"/>
          </a:p>
        </p:txBody>
      </p:sp>
    </p:spTree>
    <p:extLst>
      <p:ext uri="{BB962C8B-B14F-4D97-AF65-F5344CB8AC3E}">
        <p14:creationId xmlns:p14="http://schemas.microsoft.com/office/powerpoint/2010/main" val="2115262080"/>
      </p:ext>
    </p:extLst>
  </p:cSld>
  <p:clrMap bg1="dk1" tx1="lt1" bg2="dk2" tx2="lt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 id="2147483863"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4FDAB0-98BF-43EA-BA70-093A470A4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71735051"/>
      </p:ext>
    </p:extLst>
  </p:cSld>
  <p:clrMapOvr>
    <a:masterClrMapping/>
  </p:clrMapOvr>
  <p:transition spd="slow" advClick="0" advTm="1000">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7DC73E-2045-4ABC-A22C-C431DD1ADF22}"/>
              </a:ext>
            </a:extLst>
          </p:cNvPr>
          <p:cNvSpPr/>
          <p:nvPr/>
        </p:nvSpPr>
        <p:spPr>
          <a:xfrm>
            <a:off x="494434" y="1682121"/>
            <a:ext cx="8155132" cy="463203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AE" sz="2700" dirty="0">
                <a:latin typeface="NikoshBAN" panose="02000000000000000000" pitchFamily="2" charset="0"/>
                <a:cs typeface="Arabic Typesetting" panose="03020402040406030203" pitchFamily="66" charset="-78"/>
              </a:rPr>
              <a:t>يَا أَيُّهَا الَّذِينَ آمَنُواْ لاَ تَقْرَبُواْ الصَّلاَةَ وَأَنتُمْ سُكَارَى حَتَّىَ تَعْلَمُواْ مَا تَقُولُونَ وَلاَ جُنُبًا إِلاَّ عَابِرِي سَبِيلٍ حَتَّىَ تَغْتَسِلُواْ وَإِن كُنتُم مَّرْضَى أَوْ عَلَى سَفَرٍ أَوْ جَاء أَحَدٌ مِّنكُم مِّن الْغَآئِطِ أَوْ لاَمَسْتُمُ النِّسَاء فَلَمْ تَجِدُواْ مَاء فَتَيَمَّمُواْ صَعِيدًا طَيِّبًا فَامْسَحُواْ بِوُجُوهِكُمْ وَأَيْدِيكُمْ إِنَّ اللّهَ كَانَ عَفُوًّا غَفُورًا</a:t>
            </a:r>
            <a:endParaRPr lang="bn-IN" dirty="0">
              <a:latin typeface="NikoshBAN" panose="02000000000000000000" pitchFamily="2" charset="0"/>
              <a:cs typeface="NikoshBAN" panose="02000000000000000000" pitchFamily="2" charset="0"/>
            </a:endParaRPr>
          </a:p>
          <a:p>
            <a:pPr algn="ctr"/>
            <a:endParaRPr lang="ar-AE" dirty="0">
              <a:latin typeface="NikoshBAN" panose="02000000000000000000" pitchFamily="2" charset="0"/>
            </a:endParaRPr>
          </a:p>
          <a:p>
            <a:r>
              <a:rPr lang="as-IN" sz="2800" dirty="0">
                <a:solidFill>
                  <a:srgbClr val="FFC000"/>
                </a:solidFill>
                <a:latin typeface="NikoshBAN" panose="02000000000000000000" pitchFamily="2" charset="0"/>
                <a:cs typeface="NikoshBAN" panose="02000000000000000000" pitchFamily="2" charset="0"/>
              </a:rPr>
              <a:t>হে ঈমাণদারগণ! তোমরা যখন নেশাগ্রস্ত থাক, তখন নামাযের ধারে-কাছেও যেওনা, যতক্ষণ না বুঝতে সক্ষম হও যা কিছু তোমরা বলছ, আর (নামাযের কাছে যেও না) ফরয গোসলের আবস্থায়ও যতক্ষণ না গোসল করে নাও। কিন্তু মুসাফির অবস্থার কথা স্বতন্ত্র আর যদি তোমরা অসুস্থ হয়ে থাক কিংবা সফরে থাক অথবা তোমাদের মধ্য থেকে কেউ যদি প্রস্রাব-পায়খানা থেকে এসে থাকে কিংবা নারী গমন করে থাকে, কিন্তু পরে যদি পানিপ্রাপ্তি সম্ভব না হয়, তবে পাক-পবিত্র মাটির দ্বারা </a:t>
            </a:r>
          </a:p>
        </p:txBody>
      </p:sp>
    </p:spTree>
    <p:extLst>
      <p:ext uri="{BB962C8B-B14F-4D97-AF65-F5344CB8AC3E}">
        <p14:creationId xmlns:p14="http://schemas.microsoft.com/office/powerpoint/2010/main" val="14549626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5C0EBDA-CECB-4E9C-A051-6BDAEC11D08E}"/>
              </a:ext>
            </a:extLst>
          </p:cNvPr>
          <p:cNvSpPr/>
          <p:nvPr/>
        </p:nvSpPr>
        <p:spPr>
          <a:xfrm>
            <a:off x="250723" y="496090"/>
            <a:ext cx="8642553" cy="255454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t"/>
            <a:r>
              <a:rPr lang="ar-AE" sz="3200" dirty="0">
                <a:latin typeface="NikoshBAN" pitchFamily="2" charset="0"/>
                <a:cs typeface="Arial" pitchFamily="34" charset="0"/>
              </a:rPr>
              <a:t>أ</a:t>
            </a:r>
            <a:r>
              <a:rPr lang="ar-AE" sz="3200" dirty="0">
                <a:latin typeface="Arabic Typesetting" panose="03020402040406030203" pitchFamily="66" charset="-78"/>
                <a:cs typeface="Arabic Typesetting" panose="03020402040406030203" pitchFamily="66" charset="-78"/>
              </a:rPr>
              <a:t>لَمْ تَرَ إِلَى الَّذِينَ أُوتُواْ نَصِيبًا مِّنَ الْكِتَابِ يَشْتَرُونَ الضَّلاَلَةَ وَيُرِيدُونَ أَن تَضِلُّواْ السَّبِيلَ</a:t>
            </a:r>
            <a:endParaRPr lang="bn-IN" sz="3200" dirty="0">
              <a:latin typeface="NikoshBAN" pitchFamily="2" charset="0"/>
              <a:cs typeface="NikoshBAN" pitchFamily="2" charset="0"/>
            </a:endParaRPr>
          </a:p>
          <a:p>
            <a:pPr algn="ctr"/>
            <a:endParaRPr lang="ar-AE" sz="3200" dirty="0">
              <a:latin typeface="NikoshBAN" pitchFamily="2" charset="0"/>
            </a:endParaRPr>
          </a:p>
          <a:p>
            <a:r>
              <a:rPr lang="as-IN" sz="3200" dirty="0">
                <a:solidFill>
                  <a:srgbClr val="FFC000"/>
                </a:solidFill>
                <a:latin typeface="NikoshBAN" panose="02000000000000000000" pitchFamily="2" charset="0"/>
                <a:cs typeface="NikoshBAN" panose="02000000000000000000" pitchFamily="2" charset="0"/>
              </a:rPr>
              <a:t>তুমি কি ওদের দেখনি, যারা কিতাবের কিছু অংশ প্রাপ্ত হয়েছে, (অথচ) তারা পথভ্রষ্টতা খরিদ করে এবং কামনা করে, যাতে তোমরাও আল্লাহর পথ থেকে বিভ্রান্ত হয়ে যাও</a:t>
            </a:r>
          </a:p>
        </p:txBody>
      </p:sp>
      <p:sp>
        <p:nvSpPr>
          <p:cNvPr id="9" name="Rectangle 8">
            <a:extLst>
              <a:ext uri="{FF2B5EF4-FFF2-40B4-BE49-F238E27FC236}">
                <a16:creationId xmlns:a16="http://schemas.microsoft.com/office/drawing/2014/main" id="{0D18B2C2-49C9-409B-8B37-B7852AE7F825}"/>
              </a:ext>
            </a:extLst>
          </p:cNvPr>
          <p:cNvSpPr/>
          <p:nvPr/>
        </p:nvSpPr>
        <p:spPr>
          <a:xfrm>
            <a:off x="404993" y="4171688"/>
            <a:ext cx="8317644" cy="255454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AE" sz="3200" dirty="0">
                <a:latin typeface="NikoshBAN" pitchFamily="2" charset="0"/>
                <a:cs typeface="Arial" pitchFamily="34" charset="0"/>
              </a:rPr>
              <a:t>و</a:t>
            </a:r>
            <a:r>
              <a:rPr lang="ar-AE" sz="3200" dirty="0">
                <a:latin typeface="Arabic Typesetting" panose="03020402040406030203" pitchFamily="66" charset="-78"/>
                <a:cs typeface="Arabic Typesetting" panose="03020402040406030203" pitchFamily="66" charset="-78"/>
              </a:rPr>
              <a:t>اللّهُ أَعْلَمُ بِأَعْدَائِكُمْ وَكَفَى بِاللّهِ وَلِيًّا وَكَفَى بِاللّهِ نَصِيرًا</a:t>
            </a:r>
            <a:endParaRPr lang="bn-IN" sz="3200" dirty="0">
              <a:latin typeface="NikoshBAN" pitchFamily="2" charset="0"/>
              <a:cs typeface="NikoshBAN" pitchFamily="2" charset="0"/>
            </a:endParaRPr>
          </a:p>
          <a:p>
            <a:pPr algn="ctr"/>
            <a:endParaRPr lang="ar-AE" sz="3200" dirty="0">
              <a:latin typeface="NikoshBAN" pitchFamily="2" charset="0"/>
            </a:endParaRPr>
          </a:p>
          <a:p>
            <a:pPr algn="ctr"/>
            <a:r>
              <a:rPr lang="as-IN" sz="3200" dirty="0">
                <a:solidFill>
                  <a:srgbClr val="FFC000"/>
                </a:solidFill>
                <a:latin typeface="NikoshBAN" panose="02000000000000000000" pitchFamily="2" charset="0"/>
                <a:cs typeface="NikoshBAN" panose="02000000000000000000" pitchFamily="2" charset="0"/>
              </a:rPr>
              <a:t>অথচ আল্লাহ তোমাদের শত্রুদেরকে যথার্থই জানেন। আর অভিভাবক হিসাবে আল্লাহই যথেষ্ট এবং সাহায্যকারী হিসাবেও আল্লাহই যথেষ্ট</a:t>
            </a:r>
          </a:p>
        </p:txBody>
      </p:sp>
    </p:spTree>
    <p:extLst>
      <p:ext uri="{BB962C8B-B14F-4D97-AF65-F5344CB8AC3E}">
        <p14:creationId xmlns:p14="http://schemas.microsoft.com/office/powerpoint/2010/main" val="143923878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C589789-F17A-4633-9D51-D9C29F2A7881}"/>
              </a:ext>
            </a:extLst>
          </p:cNvPr>
          <p:cNvSpPr/>
          <p:nvPr/>
        </p:nvSpPr>
        <p:spPr>
          <a:xfrm>
            <a:off x="3088428" y="2520675"/>
            <a:ext cx="2512093" cy="1874948"/>
          </a:xfrm>
          <a:custGeom>
            <a:avLst/>
            <a:gdLst>
              <a:gd name="connsiteX0" fmla="*/ 0 w 2194103"/>
              <a:gd name="connsiteY0" fmla="*/ 594149 h 1188297"/>
              <a:gd name="connsiteX1" fmla="*/ 1097052 w 2194103"/>
              <a:gd name="connsiteY1" fmla="*/ 0 h 1188297"/>
              <a:gd name="connsiteX2" fmla="*/ 2194104 w 2194103"/>
              <a:gd name="connsiteY2" fmla="*/ 594149 h 1188297"/>
              <a:gd name="connsiteX3" fmla="*/ 1097052 w 2194103"/>
              <a:gd name="connsiteY3" fmla="*/ 1188298 h 1188297"/>
              <a:gd name="connsiteX4" fmla="*/ 0 w 2194103"/>
              <a:gd name="connsiteY4" fmla="*/ 594149 h 1188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103" h="1188297">
                <a:moveTo>
                  <a:pt x="0" y="594149"/>
                </a:moveTo>
                <a:cubicBezTo>
                  <a:pt x="0" y="266010"/>
                  <a:pt x="491167" y="0"/>
                  <a:pt x="1097052" y="0"/>
                </a:cubicBezTo>
                <a:cubicBezTo>
                  <a:pt x="1702937" y="0"/>
                  <a:pt x="2194104" y="266010"/>
                  <a:pt x="2194104" y="594149"/>
                </a:cubicBezTo>
                <a:cubicBezTo>
                  <a:pt x="2194104" y="922288"/>
                  <a:pt x="1702937" y="1188298"/>
                  <a:pt x="1097052" y="1188298"/>
                </a:cubicBezTo>
                <a:cubicBezTo>
                  <a:pt x="491167" y="1188298"/>
                  <a:pt x="0" y="922288"/>
                  <a:pt x="0" y="594149"/>
                </a:cubicBezTo>
                <a:close/>
              </a:path>
            </a:pathLst>
          </a:cu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1943" tIns="141470" rIns="251943" bIns="141470" numCol="1" spcCol="1270" anchor="ctr" anchorCtr="0">
            <a:noAutofit/>
          </a:bodyPr>
          <a:lstStyle/>
          <a:p>
            <a:pPr algn="ctr" defTabSz="766763">
              <a:lnSpc>
                <a:spcPct val="90000"/>
              </a:lnSpc>
              <a:spcBef>
                <a:spcPct val="0"/>
              </a:spcBef>
              <a:spcAft>
                <a:spcPct val="35000"/>
              </a:spcAft>
            </a:pPr>
            <a:r>
              <a:rPr lang="bn-IN" sz="2700" dirty="0">
                <a:ln w="12700" cmpd="sng">
                  <a:solidFill>
                    <a:schemeClr val="accent4"/>
                  </a:solidFill>
                  <a:prstDash val="solid"/>
                </a:ln>
                <a:solidFill>
                  <a:schemeClr val="tx1"/>
                </a:solidFill>
                <a:latin typeface="NikoshBAN" panose="02000000000000000000" pitchFamily="2" charset="0"/>
                <a:cs typeface="NikoshBAN" panose="02000000000000000000" pitchFamily="2" charset="0"/>
              </a:rPr>
              <a:t>নামাযের নিষিদ্ধ অবস্থা   </a:t>
            </a:r>
            <a:endParaRPr lang="en-US" sz="2700" dirty="0">
              <a:ln w="12700" cmpd="sng">
                <a:solidFill>
                  <a:schemeClr val="accent4"/>
                </a:solidFill>
                <a:prstDash val="solid"/>
              </a:ln>
              <a:solidFill>
                <a:schemeClr val="tx1"/>
              </a:solidFill>
              <a:latin typeface="NikoshBAN" panose="02000000000000000000" pitchFamily="2" charset="0"/>
              <a:cs typeface="NikoshBAN" panose="02000000000000000000" pitchFamily="2" charset="0"/>
            </a:endParaRPr>
          </a:p>
        </p:txBody>
      </p:sp>
      <p:sp>
        <p:nvSpPr>
          <p:cNvPr id="10" name="Freeform: Shape 9">
            <a:extLst>
              <a:ext uri="{FF2B5EF4-FFF2-40B4-BE49-F238E27FC236}">
                <a16:creationId xmlns:a16="http://schemas.microsoft.com/office/drawing/2014/main" id="{05AB7D68-FD87-427E-A34D-298E468C57DC}"/>
              </a:ext>
            </a:extLst>
          </p:cNvPr>
          <p:cNvSpPr/>
          <p:nvPr/>
        </p:nvSpPr>
        <p:spPr>
          <a:xfrm rot="645937">
            <a:off x="3147399" y="2884222"/>
            <a:ext cx="295701" cy="26227"/>
          </a:xfrm>
          <a:custGeom>
            <a:avLst/>
            <a:gdLst>
              <a:gd name="connsiteX0" fmla="*/ 0 w 394267"/>
              <a:gd name="connsiteY0" fmla="*/ 17484 h 34968"/>
              <a:gd name="connsiteX1" fmla="*/ 394267 w 394267"/>
              <a:gd name="connsiteY1" fmla="*/ 17484 h 34968"/>
            </a:gdLst>
            <a:ahLst/>
            <a:cxnLst>
              <a:cxn ang="0">
                <a:pos x="connsiteX0" y="connsiteY0"/>
              </a:cxn>
              <a:cxn ang="0">
                <a:pos x="connsiteX1" y="connsiteY1"/>
              </a:cxn>
            </a:cxnLst>
            <a:rect l="l" t="t" r="r" b="b"/>
            <a:pathLst>
              <a:path w="394267" h="34968">
                <a:moveTo>
                  <a:pt x="394267" y="17484"/>
                </a:moveTo>
                <a:lnTo>
                  <a:pt x="0" y="1748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49983" tIns="5721" rIns="149983" bIns="5720" numCol="1" spcCol="1270" anchor="ctr" anchorCtr="0">
            <a:noAutofit/>
          </a:bodyPr>
          <a:lstStyle/>
          <a:p>
            <a:pPr algn="ctr" defTabSz="166688">
              <a:lnSpc>
                <a:spcPct val="90000"/>
              </a:lnSpc>
              <a:spcBef>
                <a:spcPct val="0"/>
              </a:spcBef>
              <a:spcAft>
                <a:spcPct val="35000"/>
              </a:spcAft>
            </a:pPr>
            <a:endParaRPr lang="en-US" sz="45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11" name="Freeform: Shape 10">
            <a:extLst>
              <a:ext uri="{FF2B5EF4-FFF2-40B4-BE49-F238E27FC236}">
                <a16:creationId xmlns:a16="http://schemas.microsoft.com/office/drawing/2014/main" id="{A88B7A5B-BBF6-4BA4-8E64-14C92B64A89B}"/>
              </a:ext>
            </a:extLst>
          </p:cNvPr>
          <p:cNvSpPr/>
          <p:nvPr/>
        </p:nvSpPr>
        <p:spPr>
          <a:xfrm>
            <a:off x="332949" y="365409"/>
            <a:ext cx="1850620" cy="1977975"/>
          </a:xfrm>
          <a:custGeom>
            <a:avLst/>
            <a:gdLst>
              <a:gd name="connsiteX0" fmla="*/ 0 w 2467493"/>
              <a:gd name="connsiteY0" fmla="*/ 1318650 h 2637300"/>
              <a:gd name="connsiteX1" fmla="*/ 1233747 w 2467493"/>
              <a:gd name="connsiteY1" fmla="*/ 0 h 2637300"/>
              <a:gd name="connsiteX2" fmla="*/ 2467494 w 2467493"/>
              <a:gd name="connsiteY2" fmla="*/ 1318650 h 2637300"/>
              <a:gd name="connsiteX3" fmla="*/ 1233747 w 2467493"/>
              <a:gd name="connsiteY3" fmla="*/ 2637300 h 2637300"/>
              <a:gd name="connsiteX4" fmla="*/ 0 w 2467493"/>
              <a:gd name="connsiteY4" fmla="*/ 1318650 h 2637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7493" h="2637300">
                <a:moveTo>
                  <a:pt x="0" y="1318650"/>
                </a:moveTo>
                <a:cubicBezTo>
                  <a:pt x="0" y="590380"/>
                  <a:pt x="552367" y="0"/>
                  <a:pt x="1233747" y="0"/>
                </a:cubicBezTo>
                <a:cubicBezTo>
                  <a:pt x="1915127" y="0"/>
                  <a:pt x="2467494" y="590380"/>
                  <a:pt x="2467494" y="1318650"/>
                </a:cubicBezTo>
                <a:cubicBezTo>
                  <a:pt x="2467494" y="2046920"/>
                  <a:pt x="1915127" y="2637300"/>
                  <a:pt x="1233747" y="2637300"/>
                </a:cubicBezTo>
                <a:cubicBezTo>
                  <a:pt x="552367" y="2637300"/>
                  <a:pt x="0" y="2046920"/>
                  <a:pt x="0" y="1318650"/>
                </a:cubicBezTo>
                <a:close/>
              </a:path>
            </a:pathLst>
          </a:custGeom>
          <a:blipFill rotWithShape="0">
            <a:blip r:embed="rId2"/>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1973" tIns="320624" rIns="301973" bIns="320624" numCol="1" spcCol="1270" anchor="ctr" anchorCtr="0">
            <a:noAutofit/>
          </a:bodyPr>
          <a:lstStyle/>
          <a:p>
            <a:pPr algn="ctr" defTabSz="2166938">
              <a:lnSpc>
                <a:spcPct val="90000"/>
              </a:lnSpc>
              <a:spcBef>
                <a:spcPct val="0"/>
              </a:spcBef>
              <a:spcAft>
                <a:spcPct val="35000"/>
              </a:spcAft>
            </a:pPr>
            <a:endParaRPr lang="en-US" sz="495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12" name="Freeform: Shape 11">
            <a:extLst>
              <a:ext uri="{FF2B5EF4-FFF2-40B4-BE49-F238E27FC236}">
                <a16:creationId xmlns:a16="http://schemas.microsoft.com/office/drawing/2014/main" id="{21376D57-44D8-4DA3-9521-BD302B8E6D77}"/>
              </a:ext>
            </a:extLst>
          </p:cNvPr>
          <p:cNvSpPr/>
          <p:nvPr/>
        </p:nvSpPr>
        <p:spPr>
          <a:xfrm rot="20775641">
            <a:off x="4997330" y="2891631"/>
            <a:ext cx="276505" cy="26226"/>
          </a:xfrm>
          <a:custGeom>
            <a:avLst/>
            <a:gdLst>
              <a:gd name="connsiteX0" fmla="*/ 0 w 368673"/>
              <a:gd name="connsiteY0" fmla="*/ 17484 h 34968"/>
              <a:gd name="connsiteX1" fmla="*/ 368673 w 368673"/>
              <a:gd name="connsiteY1" fmla="*/ 17484 h 34968"/>
            </a:gdLst>
            <a:ahLst/>
            <a:cxnLst>
              <a:cxn ang="0">
                <a:pos x="connsiteX0" y="connsiteY0"/>
              </a:cxn>
              <a:cxn ang="0">
                <a:pos x="connsiteX1" y="connsiteY1"/>
              </a:cxn>
            </a:cxnLst>
            <a:rect l="l" t="t" r="r" b="b"/>
            <a:pathLst>
              <a:path w="368673" h="34968">
                <a:moveTo>
                  <a:pt x="0" y="17484"/>
                </a:moveTo>
                <a:lnTo>
                  <a:pt x="368673" y="1748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40864" tIns="6200" rIns="140865" bIns="6201" numCol="1" spcCol="1270" anchor="ctr" anchorCtr="0">
            <a:noAutofit/>
          </a:bodyPr>
          <a:lstStyle/>
          <a:p>
            <a:pPr algn="ctr" defTabSz="166688">
              <a:lnSpc>
                <a:spcPct val="90000"/>
              </a:lnSpc>
              <a:spcBef>
                <a:spcPct val="0"/>
              </a:spcBef>
              <a:spcAft>
                <a:spcPct val="35000"/>
              </a:spcAft>
            </a:pPr>
            <a:endParaRPr lang="en-US" sz="45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13" name="Freeform: Shape 12">
            <a:extLst>
              <a:ext uri="{FF2B5EF4-FFF2-40B4-BE49-F238E27FC236}">
                <a16:creationId xmlns:a16="http://schemas.microsoft.com/office/drawing/2014/main" id="{C849810F-0634-4DBB-A10A-9DFDD9907670}"/>
              </a:ext>
            </a:extLst>
          </p:cNvPr>
          <p:cNvSpPr/>
          <p:nvPr/>
        </p:nvSpPr>
        <p:spPr>
          <a:xfrm>
            <a:off x="6836425" y="1282856"/>
            <a:ext cx="1913092" cy="1874948"/>
          </a:xfrm>
          <a:custGeom>
            <a:avLst/>
            <a:gdLst>
              <a:gd name="connsiteX0" fmla="*/ 0 w 2550789"/>
              <a:gd name="connsiteY0" fmla="*/ 1249965 h 2499930"/>
              <a:gd name="connsiteX1" fmla="*/ 1275395 w 2550789"/>
              <a:gd name="connsiteY1" fmla="*/ 0 h 2499930"/>
              <a:gd name="connsiteX2" fmla="*/ 2550790 w 2550789"/>
              <a:gd name="connsiteY2" fmla="*/ 1249965 h 2499930"/>
              <a:gd name="connsiteX3" fmla="*/ 1275395 w 2550789"/>
              <a:gd name="connsiteY3" fmla="*/ 2499930 h 2499930"/>
              <a:gd name="connsiteX4" fmla="*/ 0 w 2550789"/>
              <a:gd name="connsiteY4" fmla="*/ 1249965 h 2499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789" h="2499930">
                <a:moveTo>
                  <a:pt x="0" y="1249965"/>
                </a:moveTo>
                <a:cubicBezTo>
                  <a:pt x="0" y="559628"/>
                  <a:pt x="571014" y="0"/>
                  <a:pt x="1275395" y="0"/>
                </a:cubicBezTo>
                <a:cubicBezTo>
                  <a:pt x="1979776" y="0"/>
                  <a:pt x="2550790" y="559628"/>
                  <a:pt x="2550790" y="1249965"/>
                </a:cubicBezTo>
                <a:cubicBezTo>
                  <a:pt x="2550790" y="1940302"/>
                  <a:pt x="1979776" y="2499930"/>
                  <a:pt x="1275395" y="2499930"/>
                </a:cubicBezTo>
                <a:cubicBezTo>
                  <a:pt x="571014" y="2499930"/>
                  <a:pt x="0" y="1940302"/>
                  <a:pt x="0" y="1249965"/>
                </a:cubicBezTo>
                <a:close/>
              </a:path>
            </a:pathLst>
          </a:custGeom>
          <a:blipFill rotWithShape="0">
            <a:blip r:embed="rId3"/>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1122" tIns="305536" rIns="311122" bIns="305536" numCol="1" spcCol="1270" anchor="ctr" anchorCtr="0">
            <a:noAutofit/>
          </a:bodyPr>
          <a:lstStyle/>
          <a:p>
            <a:pPr algn="ctr" defTabSz="2166938">
              <a:lnSpc>
                <a:spcPct val="90000"/>
              </a:lnSpc>
              <a:spcBef>
                <a:spcPct val="0"/>
              </a:spcBef>
              <a:spcAft>
                <a:spcPct val="35000"/>
              </a:spcAft>
            </a:pPr>
            <a:endParaRPr lang="en-US" sz="495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7" name="TextBox 4">
            <a:extLst>
              <a:ext uri="{FF2B5EF4-FFF2-40B4-BE49-F238E27FC236}">
                <a16:creationId xmlns:a16="http://schemas.microsoft.com/office/drawing/2014/main" id="{F389492E-7CC9-4095-838F-D1DFAA575E23}"/>
              </a:ext>
            </a:extLst>
          </p:cNvPr>
          <p:cNvSpPr txBox="1"/>
          <p:nvPr/>
        </p:nvSpPr>
        <p:spPr>
          <a:xfrm>
            <a:off x="494495" y="2442486"/>
            <a:ext cx="1543050"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000" dirty="0">
                <a:ln w="0"/>
                <a:solidFill>
                  <a:srgbClr val="FFC00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নেশাগ্রস্থ অবস্থা</a:t>
            </a:r>
          </a:p>
        </p:txBody>
      </p:sp>
      <p:sp>
        <p:nvSpPr>
          <p:cNvPr id="8" name="TextBox 5">
            <a:extLst>
              <a:ext uri="{FF2B5EF4-FFF2-40B4-BE49-F238E27FC236}">
                <a16:creationId xmlns:a16="http://schemas.microsoft.com/office/drawing/2014/main" id="{F2568AA4-EA36-4D4D-BF08-0E772F0E8CDB}"/>
              </a:ext>
            </a:extLst>
          </p:cNvPr>
          <p:cNvSpPr txBox="1"/>
          <p:nvPr/>
        </p:nvSpPr>
        <p:spPr>
          <a:xfrm>
            <a:off x="7021446" y="3300249"/>
            <a:ext cx="1543050"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000" dirty="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অপবিত্র অবস্থা </a:t>
            </a:r>
            <a:endParaRPr lang="en-US" sz="3000" dirty="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5647888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ircle(in)">
                                      <p:cBhvr>
                                        <p:cTn id="14" dur="2000"/>
                                        <p:tgtEl>
                                          <p:spTgt spid="10"/>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heel(1)">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E8FEFE0-4AF2-41A6-87D1-0CAFB5732C1C}"/>
              </a:ext>
            </a:extLst>
          </p:cNvPr>
          <p:cNvSpPr/>
          <p:nvPr/>
        </p:nvSpPr>
        <p:spPr>
          <a:xfrm>
            <a:off x="3130735" y="2771719"/>
            <a:ext cx="2632499" cy="1314193"/>
          </a:xfrm>
          <a:custGeom>
            <a:avLst/>
            <a:gdLst>
              <a:gd name="connsiteX0" fmla="*/ 0 w 3509999"/>
              <a:gd name="connsiteY0" fmla="*/ 876129 h 1752257"/>
              <a:gd name="connsiteX1" fmla="*/ 1755000 w 3509999"/>
              <a:gd name="connsiteY1" fmla="*/ 0 h 1752257"/>
              <a:gd name="connsiteX2" fmla="*/ 3510000 w 3509999"/>
              <a:gd name="connsiteY2" fmla="*/ 876129 h 1752257"/>
              <a:gd name="connsiteX3" fmla="*/ 1755000 w 3509999"/>
              <a:gd name="connsiteY3" fmla="*/ 1752258 h 1752257"/>
              <a:gd name="connsiteX4" fmla="*/ 0 w 3509999"/>
              <a:gd name="connsiteY4" fmla="*/ 876129 h 1752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9999" h="1752257">
                <a:moveTo>
                  <a:pt x="0" y="876129"/>
                </a:moveTo>
                <a:cubicBezTo>
                  <a:pt x="0" y="392256"/>
                  <a:pt x="785740" y="0"/>
                  <a:pt x="1755000" y="0"/>
                </a:cubicBezTo>
                <a:cubicBezTo>
                  <a:pt x="2724260" y="0"/>
                  <a:pt x="3510000" y="392256"/>
                  <a:pt x="3510000" y="876129"/>
                </a:cubicBezTo>
                <a:cubicBezTo>
                  <a:pt x="3510000" y="1360002"/>
                  <a:pt x="2724260" y="1752258"/>
                  <a:pt x="1755000" y="1752258"/>
                </a:cubicBezTo>
                <a:cubicBezTo>
                  <a:pt x="785740" y="1752258"/>
                  <a:pt x="0" y="1360002"/>
                  <a:pt x="0" y="876129"/>
                </a:cubicBezTo>
                <a:close/>
              </a:path>
            </a:pathLst>
          </a:cu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00284" tIns="207223" rIns="400284" bIns="207223" numCol="1" spcCol="1270" anchor="ctr" anchorCtr="0">
            <a:noAutofit/>
          </a:bodyPr>
          <a:lstStyle/>
          <a:p>
            <a:pPr algn="ctr" defTabSz="1033463">
              <a:lnSpc>
                <a:spcPct val="90000"/>
              </a:lnSpc>
              <a:spcBef>
                <a:spcPct val="0"/>
              </a:spcBef>
              <a:spcAft>
                <a:spcPct val="35000"/>
              </a:spcAft>
            </a:pPr>
            <a:r>
              <a:rPr lang="bn-IN" sz="2800" dirty="0">
                <a:latin typeface="NikoshBAN" panose="02000000000000000000" pitchFamily="2" charset="0"/>
                <a:cs typeface="NikoshBAN" panose="02000000000000000000" pitchFamily="2" charset="0"/>
              </a:rPr>
              <a:t>তায়াম্মুম করার হালত/অবস্থা </a:t>
            </a:r>
            <a:endParaRPr lang="en-US" sz="2800" dirty="0">
              <a:latin typeface="NikoshBAN" panose="02000000000000000000" pitchFamily="2" charset="0"/>
              <a:cs typeface="NikoshBAN" panose="02000000000000000000" pitchFamily="2" charset="0"/>
            </a:endParaRPr>
          </a:p>
        </p:txBody>
      </p:sp>
      <p:sp>
        <p:nvSpPr>
          <p:cNvPr id="13" name="Freeform: Shape 12">
            <a:extLst>
              <a:ext uri="{FF2B5EF4-FFF2-40B4-BE49-F238E27FC236}">
                <a16:creationId xmlns:a16="http://schemas.microsoft.com/office/drawing/2014/main" id="{857382AB-5EB2-4CC9-BEFC-0C8ABFDE69B3}"/>
              </a:ext>
            </a:extLst>
          </p:cNvPr>
          <p:cNvSpPr/>
          <p:nvPr/>
        </p:nvSpPr>
        <p:spPr>
          <a:xfrm>
            <a:off x="7775097" y="3428052"/>
            <a:ext cx="1368903" cy="1313457"/>
          </a:xfrm>
          <a:custGeom>
            <a:avLst/>
            <a:gdLst>
              <a:gd name="connsiteX0" fmla="*/ 0 w 1825204"/>
              <a:gd name="connsiteY0" fmla="*/ 875638 h 1751276"/>
              <a:gd name="connsiteX1" fmla="*/ 912602 w 1825204"/>
              <a:gd name="connsiteY1" fmla="*/ 0 h 1751276"/>
              <a:gd name="connsiteX2" fmla="*/ 1825204 w 1825204"/>
              <a:gd name="connsiteY2" fmla="*/ 875638 h 1751276"/>
              <a:gd name="connsiteX3" fmla="*/ 912602 w 1825204"/>
              <a:gd name="connsiteY3" fmla="*/ 1751276 h 1751276"/>
              <a:gd name="connsiteX4" fmla="*/ 0 w 1825204"/>
              <a:gd name="connsiteY4" fmla="*/ 875638 h 1751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5204" h="1751276">
                <a:moveTo>
                  <a:pt x="0" y="875638"/>
                </a:moveTo>
                <a:cubicBezTo>
                  <a:pt x="0" y="392036"/>
                  <a:pt x="408586" y="0"/>
                  <a:pt x="912602" y="0"/>
                </a:cubicBezTo>
                <a:cubicBezTo>
                  <a:pt x="1416618" y="0"/>
                  <a:pt x="1825204" y="392036"/>
                  <a:pt x="1825204" y="875638"/>
                </a:cubicBezTo>
                <a:cubicBezTo>
                  <a:pt x="1825204" y="1359240"/>
                  <a:pt x="1416618" y="1751276"/>
                  <a:pt x="912602" y="1751276"/>
                </a:cubicBezTo>
                <a:cubicBezTo>
                  <a:pt x="408586" y="1751276"/>
                  <a:pt x="0" y="1359240"/>
                  <a:pt x="0" y="875638"/>
                </a:cubicBezTo>
                <a:close/>
              </a:path>
            </a:pathLst>
          </a:custGeom>
          <a:blipFill rotWithShape="0">
            <a:blip r:embed="rId2"/>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1428" tIns="223307" rIns="231428" bIns="223307" numCol="1" spcCol="1270" anchor="ctr" anchorCtr="0">
            <a:noAutofit/>
          </a:bodyPr>
          <a:lstStyle/>
          <a:p>
            <a:pPr algn="ctr" defTabSz="2166938">
              <a:lnSpc>
                <a:spcPct val="90000"/>
              </a:lnSpc>
              <a:spcBef>
                <a:spcPct val="0"/>
              </a:spcBef>
              <a:spcAft>
                <a:spcPct val="35000"/>
              </a:spcAft>
            </a:pPr>
            <a:endParaRPr lang="en-US" sz="4875" dirty="0"/>
          </a:p>
        </p:txBody>
      </p:sp>
      <p:sp>
        <p:nvSpPr>
          <p:cNvPr id="15" name="Freeform: Shape 14">
            <a:extLst>
              <a:ext uri="{FF2B5EF4-FFF2-40B4-BE49-F238E27FC236}">
                <a16:creationId xmlns:a16="http://schemas.microsoft.com/office/drawing/2014/main" id="{AB9AB2D6-3422-4A45-85F9-819EE571251B}"/>
              </a:ext>
            </a:extLst>
          </p:cNvPr>
          <p:cNvSpPr/>
          <p:nvPr/>
        </p:nvSpPr>
        <p:spPr>
          <a:xfrm>
            <a:off x="7500664" y="37370"/>
            <a:ext cx="1314193" cy="1314193"/>
          </a:xfrm>
          <a:custGeom>
            <a:avLst/>
            <a:gdLst>
              <a:gd name="connsiteX0" fmla="*/ 0 w 1752257"/>
              <a:gd name="connsiteY0" fmla="*/ 876129 h 1752257"/>
              <a:gd name="connsiteX1" fmla="*/ 876129 w 1752257"/>
              <a:gd name="connsiteY1" fmla="*/ 0 h 1752257"/>
              <a:gd name="connsiteX2" fmla="*/ 1752258 w 1752257"/>
              <a:gd name="connsiteY2" fmla="*/ 876129 h 1752257"/>
              <a:gd name="connsiteX3" fmla="*/ 876129 w 1752257"/>
              <a:gd name="connsiteY3" fmla="*/ 1752258 h 1752257"/>
              <a:gd name="connsiteX4" fmla="*/ 0 w 1752257"/>
              <a:gd name="connsiteY4" fmla="*/ 876129 h 1752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257" h="1752257">
                <a:moveTo>
                  <a:pt x="0" y="876129"/>
                </a:moveTo>
                <a:cubicBezTo>
                  <a:pt x="0" y="392256"/>
                  <a:pt x="392256" y="0"/>
                  <a:pt x="876129" y="0"/>
                </a:cubicBezTo>
                <a:cubicBezTo>
                  <a:pt x="1360002" y="0"/>
                  <a:pt x="1752258" y="392256"/>
                  <a:pt x="1752258" y="876129"/>
                </a:cubicBezTo>
                <a:cubicBezTo>
                  <a:pt x="1752258" y="1360002"/>
                  <a:pt x="1360002" y="1752258"/>
                  <a:pt x="876129" y="1752258"/>
                </a:cubicBezTo>
                <a:cubicBezTo>
                  <a:pt x="392256" y="1752258"/>
                  <a:pt x="0" y="1360002"/>
                  <a:pt x="0" y="876129"/>
                </a:cubicBezTo>
                <a:close/>
              </a:path>
            </a:pathLst>
          </a:custGeom>
          <a:blipFill rotWithShape="0">
            <a:blip r:embed="rId3"/>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3415" tIns="223415" rIns="223415" bIns="223415" numCol="1" spcCol="1270" anchor="ctr" anchorCtr="0">
            <a:noAutofit/>
          </a:bodyPr>
          <a:lstStyle/>
          <a:p>
            <a:pPr algn="ctr" defTabSz="2166938">
              <a:lnSpc>
                <a:spcPct val="90000"/>
              </a:lnSpc>
              <a:spcBef>
                <a:spcPct val="0"/>
              </a:spcBef>
              <a:spcAft>
                <a:spcPct val="35000"/>
              </a:spcAft>
            </a:pPr>
            <a:endParaRPr lang="en-US" sz="4875" dirty="0"/>
          </a:p>
        </p:txBody>
      </p:sp>
      <p:sp>
        <p:nvSpPr>
          <p:cNvPr id="17" name="Freeform: Shape 16">
            <a:extLst>
              <a:ext uri="{FF2B5EF4-FFF2-40B4-BE49-F238E27FC236}">
                <a16:creationId xmlns:a16="http://schemas.microsoft.com/office/drawing/2014/main" id="{C3360F69-1CBC-4622-88CC-84BA92A09BFF}"/>
              </a:ext>
            </a:extLst>
          </p:cNvPr>
          <p:cNvSpPr/>
          <p:nvPr/>
        </p:nvSpPr>
        <p:spPr>
          <a:xfrm>
            <a:off x="127088" y="3643934"/>
            <a:ext cx="1314193" cy="1314193"/>
          </a:xfrm>
          <a:custGeom>
            <a:avLst/>
            <a:gdLst>
              <a:gd name="connsiteX0" fmla="*/ 0 w 1752257"/>
              <a:gd name="connsiteY0" fmla="*/ 876129 h 1752257"/>
              <a:gd name="connsiteX1" fmla="*/ 876129 w 1752257"/>
              <a:gd name="connsiteY1" fmla="*/ 0 h 1752257"/>
              <a:gd name="connsiteX2" fmla="*/ 1752258 w 1752257"/>
              <a:gd name="connsiteY2" fmla="*/ 876129 h 1752257"/>
              <a:gd name="connsiteX3" fmla="*/ 876129 w 1752257"/>
              <a:gd name="connsiteY3" fmla="*/ 1752258 h 1752257"/>
              <a:gd name="connsiteX4" fmla="*/ 0 w 1752257"/>
              <a:gd name="connsiteY4" fmla="*/ 876129 h 1752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257" h="1752257">
                <a:moveTo>
                  <a:pt x="0" y="876129"/>
                </a:moveTo>
                <a:cubicBezTo>
                  <a:pt x="0" y="392256"/>
                  <a:pt x="392256" y="0"/>
                  <a:pt x="876129" y="0"/>
                </a:cubicBezTo>
                <a:cubicBezTo>
                  <a:pt x="1360002" y="0"/>
                  <a:pt x="1752258" y="392256"/>
                  <a:pt x="1752258" y="876129"/>
                </a:cubicBezTo>
                <a:cubicBezTo>
                  <a:pt x="1752258" y="1360002"/>
                  <a:pt x="1360002" y="1752258"/>
                  <a:pt x="876129" y="1752258"/>
                </a:cubicBezTo>
                <a:cubicBezTo>
                  <a:pt x="392256" y="1752258"/>
                  <a:pt x="0" y="1360002"/>
                  <a:pt x="0" y="876129"/>
                </a:cubicBezTo>
                <a:close/>
              </a:path>
            </a:pathLst>
          </a:custGeom>
          <a:blipFill rotWithShape="0">
            <a:blip r:embed="rId4"/>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3415" tIns="223415" rIns="223415" bIns="223415" numCol="1" spcCol="1270" anchor="ctr" anchorCtr="0">
            <a:noAutofit/>
          </a:bodyPr>
          <a:lstStyle/>
          <a:p>
            <a:pPr algn="ctr" defTabSz="2166938">
              <a:lnSpc>
                <a:spcPct val="90000"/>
              </a:lnSpc>
              <a:spcBef>
                <a:spcPct val="0"/>
              </a:spcBef>
              <a:spcAft>
                <a:spcPct val="35000"/>
              </a:spcAft>
            </a:pPr>
            <a:endParaRPr lang="en-US" sz="4875" dirty="0"/>
          </a:p>
        </p:txBody>
      </p:sp>
      <p:sp>
        <p:nvSpPr>
          <p:cNvPr id="19" name="Freeform: Shape 18">
            <a:extLst>
              <a:ext uri="{FF2B5EF4-FFF2-40B4-BE49-F238E27FC236}">
                <a16:creationId xmlns:a16="http://schemas.microsoft.com/office/drawing/2014/main" id="{18862C93-CD8A-4EA8-A6A5-E31C95C5C293}"/>
              </a:ext>
            </a:extLst>
          </p:cNvPr>
          <p:cNvSpPr/>
          <p:nvPr/>
        </p:nvSpPr>
        <p:spPr>
          <a:xfrm>
            <a:off x="127088" y="403365"/>
            <a:ext cx="1314193" cy="1314193"/>
          </a:xfrm>
          <a:custGeom>
            <a:avLst/>
            <a:gdLst>
              <a:gd name="connsiteX0" fmla="*/ 0 w 1752257"/>
              <a:gd name="connsiteY0" fmla="*/ 876129 h 1752257"/>
              <a:gd name="connsiteX1" fmla="*/ 876129 w 1752257"/>
              <a:gd name="connsiteY1" fmla="*/ 0 h 1752257"/>
              <a:gd name="connsiteX2" fmla="*/ 1752258 w 1752257"/>
              <a:gd name="connsiteY2" fmla="*/ 876129 h 1752257"/>
              <a:gd name="connsiteX3" fmla="*/ 876129 w 1752257"/>
              <a:gd name="connsiteY3" fmla="*/ 1752258 h 1752257"/>
              <a:gd name="connsiteX4" fmla="*/ 0 w 1752257"/>
              <a:gd name="connsiteY4" fmla="*/ 876129 h 1752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257" h="1752257">
                <a:moveTo>
                  <a:pt x="0" y="876129"/>
                </a:moveTo>
                <a:cubicBezTo>
                  <a:pt x="0" y="392256"/>
                  <a:pt x="392256" y="0"/>
                  <a:pt x="876129" y="0"/>
                </a:cubicBezTo>
                <a:cubicBezTo>
                  <a:pt x="1360002" y="0"/>
                  <a:pt x="1752258" y="392256"/>
                  <a:pt x="1752258" y="876129"/>
                </a:cubicBezTo>
                <a:cubicBezTo>
                  <a:pt x="1752258" y="1360002"/>
                  <a:pt x="1360002" y="1752258"/>
                  <a:pt x="876129" y="1752258"/>
                </a:cubicBezTo>
                <a:cubicBezTo>
                  <a:pt x="392256" y="1752258"/>
                  <a:pt x="0" y="1360002"/>
                  <a:pt x="0" y="876129"/>
                </a:cubicBezTo>
                <a:close/>
              </a:path>
            </a:pathLst>
          </a:custGeom>
          <a:blipFill rotWithShape="0">
            <a:blip r:embed="rId5"/>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3415" tIns="223415" rIns="223415" bIns="223415" numCol="1" spcCol="1270" anchor="ctr" anchorCtr="0">
            <a:noAutofit/>
          </a:bodyPr>
          <a:lstStyle/>
          <a:p>
            <a:pPr algn="ctr" defTabSz="2166938">
              <a:lnSpc>
                <a:spcPct val="90000"/>
              </a:lnSpc>
              <a:spcBef>
                <a:spcPct val="0"/>
              </a:spcBef>
              <a:spcAft>
                <a:spcPct val="35000"/>
              </a:spcAft>
            </a:pPr>
            <a:endParaRPr lang="en-US" sz="4875" dirty="0"/>
          </a:p>
        </p:txBody>
      </p:sp>
      <p:sp>
        <p:nvSpPr>
          <p:cNvPr id="6" name="TextBox 3">
            <a:extLst>
              <a:ext uri="{FF2B5EF4-FFF2-40B4-BE49-F238E27FC236}">
                <a16:creationId xmlns:a16="http://schemas.microsoft.com/office/drawing/2014/main" id="{94971A35-4687-4431-9164-D1FED6CEDC1E}"/>
              </a:ext>
            </a:extLst>
          </p:cNvPr>
          <p:cNvSpPr txBox="1"/>
          <p:nvPr/>
        </p:nvSpPr>
        <p:spPr>
          <a:xfrm>
            <a:off x="-130843" y="5165266"/>
            <a:ext cx="2933037"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s-IN" sz="2800" dirty="0">
                <a:latin typeface="NikoshBAN" panose="02000000000000000000" pitchFamily="2" charset="0"/>
                <a:cs typeface="NikoshBAN" panose="02000000000000000000" pitchFamily="2" charset="0"/>
              </a:rPr>
              <a:t>প্রস্রাব-পায়খানা</a:t>
            </a:r>
            <a:r>
              <a:rPr lang="bn-IN" sz="2800" dirty="0">
                <a:latin typeface="NikoshBAN" panose="02000000000000000000" pitchFamily="2" charset="0"/>
                <a:cs typeface="NikoshBAN" panose="02000000000000000000" pitchFamily="2" charset="0"/>
              </a:rPr>
              <a:t>র</a:t>
            </a:r>
            <a:r>
              <a:rPr lang="as-IN"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পরে পানি না পাওয়া </a:t>
            </a:r>
            <a:endParaRPr lang="en-US" sz="2800" dirty="0">
              <a:latin typeface="NikoshBAN" panose="02000000000000000000" pitchFamily="2" charset="0"/>
              <a:cs typeface="NikoshBAN" panose="02000000000000000000" pitchFamily="2" charset="0"/>
            </a:endParaRPr>
          </a:p>
        </p:txBody>
      </p:sp>
      <p:sp>
        <p:nvSpPr>
          <p:cNvPr id="7" name="TextBox 4">
            <a:extLst>
              <a:ext uri="{FF2B5EF4-FFF2-40B4-BE49-F238E27FC236}">
                <a16:creationId xmlns:a16="http://schemas.microsoft.com/office/drawing/2014/main" id="{81F75BE6-752E-4B2F-AE5D-7E510D69D72C}"/>
              </a:ext>
            </a:extLst>
          </p:cNvPr>
          <p:cNvSpPr txBox="1"/>
          <p:nvPr/>
        </p:nvSpPr>
        <p:spPr>
          <a:xfrm>
            <a:off x="5300070" y="5024685"/>
            <a:ext cx="3843930"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2800" dirty="0">
                <a:latin typeface="NikoshBAN" panose="02000000000000000000" pitchFamily="2" charset="0"/>
                <a:cs typeface="NikoshBAN" panose="02000000000000000000" pitchFamily="2" charset="0"/>
              </a:rPr>
              <a:t>অসুস্থতার কারণে পানি ব্যাবহারে নিষেধ থাকা  </a:t>
            </a:r>
            <a:endParaRPr lang="en-US" sz="2800" dirty="0">
              <a:latin typeface="NikoshBAN" panose="02000000000000000000" pitchFamily="2" charset="0"/>
              <a:cs typeface="NikoshBAN" panose="02000000000000000000" pitchFamily="2" charset="0"/>
            </a:endParaRPr>
          </a:p>
        </p:txBody>
      </p:sp>
      <p:sp>
        <p:nvSpPr>
          <p:cNvPr id="8" name="TextBox 6">
            <a:extLst>
              <a:ext uri="{FF2B5EF4-FFF2-40B4-BE49-F238E27FC236}">
                <a16:creationId xmlns:a16="http://schemas.microsoft.com/office/drawing/2014/main" id="{17BC196C-EB98-4BAD-BEC0-B418F4B2FFD1}"/>
              </a:ext>
            </a:extLst>
          </p:cNvPr>
          <p:cNvSpPr txBox="1"/>
          <p:nvPr/>
        </p:nvSpPr>
        <p:spPr>
          <a:xfrm>
            <a:off x="6184610" y="1436729"/>
            <a:ext cx="3180973"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2800" dirty="0">
                <a:latin typeface="NikoshBAN" panose="02000000000000000000" pitchFamily="2" charset="0"/>
                <a:cs typeface="NikoshBAN" panose="02000000000000000000" pitchFamily="2" charset="0"/>
              </a:rPr>
              <a:t>সফর অবস্থায় পানি না পাওয়া</a:t>
            </a:r>
            <a:endParaRPr lang="en-US" sz="2800" dirty="0">
              <a:latin typeface="NikoshBAN" panose="02000000000000000000" pitchFamily="2" charset="0"/>
              <a:cs typeface="NikoshBAN" panose="02000000000000000000" pitchFamily="2" charset="0"/>
            </a:endParaRPr>
          </a:p>
        </p:txBody>
      </p:sp>
      <p:sp>
        <p:nvSpPr>
          <p:cNvPr id="9" name="TextBox 7">
            <a:extLst>
              <a:ext uri="{FF2B5EF4-FFF2-40B4-BE49-F238E27FC236}">
                <a16:creationId xmlns:a16="http://schemas.microsoft.com/office/drawing/2014/main" id="{830EEF14-B263-417F-AF9E-F9904D258591}"/>
              </a:ext>
            </a:extLst>
          </p:cNvPr>
          <p:cNvSpPr txBox="1"/>
          <p:nvPr/>
        </p:nvSpPr>
        <p:spPr>
          <a:xfrm>
            <a:off x="-248830" y="1817612"/>
            <a:ext cx="3596714"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2800" dirty="0">
                <a:latin typeface="NikoshBAN" panose="02000000000000000000" pitchFamily="2" charset="0"/>
                <a:cs typeface="NikoshBAN" panose="02000000000000000000" pitchFamily="2" charset="0"/>
              </a:rPr>
              <a:t>স্ত্রী সহবাসের পর পানি না পাওয়া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47616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righ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arn(inVertical)">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up)">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0A591DB9-E176-4C55-BB83-6CDCE0A80A96}"/>
              </a:ext>
            </a:extLst>
          </p:cNvPr>
          <p:cNvSpPr txBox="1"/>
          <p:nvPr/>
        </p:nvSpPr>
        <p:spPr>
          <a:xfrm>
            <a:off x="1696321" y="410877"/>
            <a:ext cx="5001813"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400" dirty="0">
                <a:solidFill>
                  <a:srgbClr val="FFC000"/>
                </a:solidFill>
                <a:latin typeface="NikoshBAN" panose="02000000000000000000" pitchFamily="2" charset="0"/>
                <a:cs typeface="NikoshBAN" panose="02000000000000000000" pitchFamily="2" charset="0"/>
              </a:rPr>
              <a:t>তাহকীক(শব্দ বিশ্লেষণ) </a:t>
            </a:r>
            <a:endParaRPr lang="en-US" sz="4400" dirty="0">
              <a:solidFill>
                <a:srgbClr val="FFC000"/>
              </a:solidFill>
              <a:latin typeface="NikoshBAN" panose="02000000000000000000" pitchFamily="2" charset="0"/>
              <a:cs typeface="NikoshBAN" panose="02000000000000000000" pitchFamily="2" charset="0"/>
            </a:endParaRPr>
          </a:p>
        </p:txBody>
      </p:sp>
      <p:sp>
        <p:nvSpPr>
          <p:cNvPr id="7" name="TextBox 4">
            <a:extLst>
              <a:ext uri="{FF2B5EF4-FFF2-40B4-BE49-F238E27FC236}">
                <a16:creationId xmlns:a16="http://schemas.microsoft.com/office/drawing/2014/main" id="{272130D1-4107-4FC0-BDBD-1410287D751F}"/>
              </a:ext>
            </a:extLst>
          </p:cNvPr>
          <p:cNvSpPr txBox="1"/>
          <p:nvPr/>
        </p:nvSpPr>
        <p:spPr>
          <a:xfrm>
            <a:off x="2943225" y="2898085"/>
            <a:ext cx="1195754"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AE" sz="3000" dirty="0">
                <a:latin typeface="Arabic Typesetting" panose="03020402040406030203" pitchFamily="66" charset="-78"/>
                <a:cs typeface="Arabic Typesetting" panose="03020402040406030203" pitchFamily="66" charset="-78"/>
              </a:rPr>
              <a:t>لاَ تَقْرَبُواْ</a:t>
            </a:r>
            <a:endParaRPr lang="en-US" sz="3000" dirty="0">
              <a:latin typeface="Arabic Typesetting" panose="03020402040406030203" pitchFamily="66" charset="-78"/>
              <a:cs typeface="Arabic Typesetting" panose="03020402040406030203" pitchFamily="66" charset="-78"/>
            </a:endParaRPr>
          </a:p>
        </p:txBody>
      </p:sp>
      <p:sp>
        <p:nvSpPr>
          <p:cNvPr id="8" name="TextBox 5">
            <a:extLst>
              <a:ext uri="{FF2B5EF4-FFF2-40B4-BE49-F238E27FC236}">
                <a16:creationId xmlns:a16="http://schemas.microsoft.com/office/drawing/2014/main" id="{2F9297CB-9F4D-4A42-86B1-5A8943C25F95}"/>
              </a:ext>
            </a:extLst>
          </p:cNvPr>
          <p:cNvSpPr txBox="1"/>
          <p:nvPr/>
        </p:nvSpPr>
        <p:spPr>
          <a:xfrm>
            <a:off x="3943350" y="2897527"/>
            <a:ext cx="971550"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AE" sz="3000" dirty="0">
                <a:latin typeface="Arabic Typesetting" panose="03020402040406030203" pitchFamily="66" charset="-78"/>
                <a:cs typeface="Arabic Typesetting" panose="03020402040406030203" pitchFamily="66" charset="-78"/>
              </a:rPr>
              <a:t>مَّرْضَى</a:t>
            </a:r>
            <a:endParaRPr lang="en-US" sz="3000" dirty="0">
              <a:latin typeface="Arabic Typesetting" panose="03020402040406030203" pitchFamily="66" charset="-78"/>
              <a:cs typeface="Arabic Typesetting" panose="03020402040406030203" pitchFamily="66" charset="-78"/>
            </a:endParaRPr>
          </a:p>
        </p:txBody>
      </p:sp>
      <p:sp>
        <p:nvSpPr>
          <p:cNvPr id="9" name="TextBox 6">
            <a:extLst>
              <a:ext uri="{FF2B5EF4-FFF2-40B4-BE49-F238E27FC236}">
                <a16:creationId xmlns:a16="http://schemas.microsoft.com/office/drawing/2014/main" id="{3D03B344-C36B-4CC3-AF84-8B473A3C0221}"/>
              </a:ext>
            </a:extLst>
          </p:cNvPr>
          <p:cNvSpPr txBox="1"/>
          <p:nvPr/>
        </p:nvSpPr>
        <p:spPr>
          <a:xfrm>
            <a:off x="4000500" y="3339279"/>
            <a:ext cx="971550" cy="553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AE" sz="3000" dirty="0">
                <a:latin typeface="Arabic Typesetting" panose="03020402040406030203" pitchFamily="66" charset="-78"/>
                <a:cs typeface="Arabic Typesetting" panose="03020402040406030203" pitchFamily="66" charset="-78"/>
              </a:rPr>
              <a:t>لاَمَسْتُم</a:t>
            </a:r>
            <a:endParaRPr lang="en-US" sz="3000" dirty="0">
              <a:latin typeface="Arabic Typesetting" panose="03020402040406030203" pitchFamily="66" charset="-78"/>
              <a:cs typeface="Arabic Typesetting" panose="03020402040406030203" pitchFamily="66" charset="-78"/>
            </a:endParaRPr>
          </a:p>
        </p:txBody>
      </p:sp>
      <p:sp>
        <p:nvSpPr>
          <p:cNvPr id="11" name="TextBox 8">
            <a:extLst>
              <a:ext uri="{FF2B5EF4-FFF2-40B4-BE49-F238E27FC236}">
                <a16:creationId xmlns:a16="http://schemas.microsoft.com/office/drawing/2014/main" id="{FD05407A-1C65-47E7-A531-C61B6D10EA09}"/>
              </a:ext>
            </a:extLst>
          </p:cNvPr>
          <p:cNvSpPr txBox="1"/>
          <p:nvPr/>
        </p:nvSpPr>
        <p:spPr>
          <a:xfrm>
            <a:off x="3171825" y="3334903"/>
            <a:ext cx="89681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AE" sz="3000" dirty="0">
                <a:latin typeface="Arabic Typesetting" panose="03020402040406030203" pitchFamily="66" charset="-78"/>
                <a:cs typeface="Arabic Typesetting" panose="03020402040406030203" pitchFamily="66" charset="-78"/>
              </a:rPr>
              <a:t>تَيَمَّمُواْ</a:t>
            </a:r>
            <a:endParaRPr lang="en-US" sz="3000" dirty="0">
              <a:latin typeface="Arabic Typesetting" panose="03020402040406030203" pitchFamily="66" charset="-78"/>
              <a:cs typeface="Arabic Typesetting" panose="03020402040406030203" pitchFamily="66" charset="-78"/>
            </a:endParaRPr>
          </a:p>
        </p:txBody>
      </p:sp>
      <p:sp>
        <p:nvSpPr>
          <p:cNvPr id="12" name="TextBox 9">
            <a:extLst>
              <a:ext uri="{FF2B5EF4-FFF2-40B4-BE49-F238E27FC236}">
                <a16:creationId xmlns:a16="http://schemas.microsoft.com/office/drawing/2014/main" id="{7B6E57B4-647D-4DAB-97FF-9BCF1A8FCFB8}"/>
              </a:ext>
            </a:extLst>
          </p:cNvPr>
          <p:cNvSpPr txBox="1"/>
          <p:nvPr/>
        </p:nvSpPr>
        <p:spPr>
          <a:xfrm>
            <a:off x="3914775" y="3737699"/>
            <a:ext cx="1121019" cy="553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AE" sz="3000" dirty="0">
                <a:latin typeface="Arabic Typesetting" panose="03020402040406030203" pitchFamily="66" charset="-78"/>
                <a:cs typeface="Arabic Typesetting" panose="03020402040406030203" pitchFamily="66" charset="-78"/>
              </a:rPr>
              <a:t>امْسَحُوا</a:t>
            </a:r>
            <a:endParaRPr lang="en-US" sz="3000" dirty="0">
              <a:latin typeface="Arabic Typesetting" panose="03020402040406030203" pitchFamily="66" charset="-78"/>
              <a:cs typeface="Arabic Typesetting" panose="03020402040406030203" pitchFamily="66" charset="-78"/>
            </a:endParaRPr>
          </a:p>
        </p:txBody>
      </p:sp>
      <p:sp>
        <p:nvSpPr>
          <p:cNvPr id="13" name="TextBox 10">
            <a:extLst>
              <a:ext uri="{FF2B5EF4-FFF2-40B4-BE49-F238E27FC236}">
                <a16:creationId xmlns:a16="http://schemas.microsoft.com/office/drawing/2014/main" id="{8327BDB7-B674-48A9-9004-F01E4740CD9B}"/>
              </a:ext>
            </a:extLst>
          </p:cNvPr>
          <p:cNvSpPr txBox="1"/>
          <p:nvPr/>
        </p:nvSpPr>
        <p:spPr>
          <a:xfrm>
            <a:off x="3300412" y="3710755"/>
            <a:ext cx="89681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AE" sz="3000" dirty="0">
                <a:latin typeface="Arabic Typesetting" panose="03020402040406030203" pitchFamily="66" charset="-78"/>
                <a:cs typeface="Arabic Typesetting" panose="03020402040406030203" pitchFamily="66" charset="-78"/>
              </a:rPr>
              <a:t>يَشْتَرُونَ </a:t>
            </a:r>
            <a:endParaRPr lang="en-US" sz="3000" dirty="0">
              <a:latin typeface="Arabic Typesetting" panose="03020402040406030203" pitchFamily="66" charset="-78"/>
              <a:cs typeface="Arabic Typesetting" panose="03020402040406030203" pitchFamily="66" charset="-78"/>
            </a:endParaRPr>
          </a:p>
        </p:txBody>
      </p:sp>
      <p:sp>
        <p:nvSpPr>
          <p:cNvPr id="14" name="TextBox 11">
            <a:extLst>
              <a:ext uri="{FF2B5EF4-FFF2-40B4-BE49-F238E27FC236}">
                <a16:creationId xmlns:a16="http://schemas.microsoft.com/office/drawing/2014/main" id="{7F8BF4CF-1801-418D-B11A-568201513E10}"/>
              </a:ext>
            </a:extLst>
          </p:cNvPr>
          <p:cNvSpPr txBox="1"/>
          <p:nvPr/>
        </p:nvSpPr>
        <p:spPr>
          <a:xfrm>
            <a:off x="3711453" y="4151948"/>
            <a:ext cx="971550" cy="14773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AE" sz="3000" dirty="0">
                <a:latin typeface="Arabic Typesetting" panose="03020402040406030203" pitchFamily="66" charset="-78"/>
                <a:cs typeface="Arabic Typesetting" panose="03020402040406030203" pitchFamily="66" charset="-78"/>
              </a:rPr>
              <a:t>أَن تَضِلُّواْ </a:t>
            </a:r>
            <a:endParaRPr lang="en-US" sz="30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19113208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a:extLst>
              <a:ext uri="{FF2B5EF4-FFF2-40B4-BE49-F238E27FC236}">
                <a16:creationId xmlns:a16="http://schemas.microsoft.com/office/drawing/2014/main" id="{FFB533C2-51B8-4BF6-8C56-71DD1401429C}"/>
              </a:ext>
            </a:extLst>
          </p:cNvPr>
          <p:cNvSpPr txBox="1"/>
          <p:nvPr/>
        </p:nvSpPr>
        <p:spPr>
          <a:xfrm>
            <a:off x="3237871" y="264141"/>
            <a:ext cx="2225345"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000" dirty="0">
                <a:solidFill>
                  <a:srgbClr val="FFC000"/>
                </a:solidFill>
                <a:latin typeface="NikoshBAN" panose="02000000000000000000" pitchFamily="2" charset="0"/>
                <a:cs typeface="NikoshBAN" panose="02000000000000000000" pitchFamily="2" charset="0"/>
              </a:rPr>
              <a:t>একক কাজ</a:t>
            </a:r>
            <a:endParaRPr lang="en-US" sz="4000" dirty="0">
              <a:solidFill>
                <a:srgbClr val="FFC000"/>
              </a:solidFill>
              <a:latin typeface="NikoshBAN" panose="02000000000000000000" pitchFamily="2" charset="0"/>
              <a:cs typeface="NikoshBAN" panose="02000000000000000000" pitchFamily="2" charset="0"/>
            </a:endParaRPr>
          </a:p>
        </p:txBody>
      </p:sp>
      <p:sp>
        <p:nvSpPr>
          <p:cNvPr id="8" name="TextBox 4">
            <a:extLst>
              <a:ext uri="{FF2B5EF4-FFF2-40B4-BE49-F238E27FC236}">
                <a16:creationId xmlns:a16="http://schemas.microsoft.com/office/drawing/2014/main" id="{D7333E60-9929-4983-87B1-16FAE2EA3937}"/>
              </a:ext>
            </a:extLst>
          </p:cNvPr>
          <p:cNvSpPr txBox="1"/>
          <p:nvPr/>
        </p:nvSpPr>
        <p:spPr>
          <a:xfrm>
            <a:off x="1568053" y="1196199"/>
            <a:ext cx="4536281"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2400" dirty="0">
                <a:latin typeface="NikoshBAN" panose="02000000000000000000" pitchFamily="2" charset="0"/>
                <a:cs typeface="NikoshBAN" panose="02000000000000000000" pitchFamily="2" charset="0"/>
              </a:rPr>
              <a:t>১। আয়াতের তেলাওয়াত শুদ্ধ কর</a:t>
            </a:r>
          </a:p>
          <a:p>
            <a:r>
              <a:rPr lang="bn-IN" sz="2400" dirty="0">
                <a:latin typeface="NikoshBAN" panose="02000000000000000000" pitchFamily="2" charset="0"/>
                <a:cs typeface="NikoshBAN" panose="02000000000000000000" pitchFamily="2" charset="0"/>
              </a:rPr>
              <a:t>২। আয়াতের অনুবাদ ঠিক কর  </a:t>
            </a:r>
            <a:endParaRPr lang="en-US" sz="2400"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E52F49B6-E646-4527-B5C4-6799B8153C4F}"/>
              </a:ext>
            </a:extLst>
          </p:cNvPr>
          <p:cNvSpPr txBox="1"/>
          <p:nvPr/>
        </p:nvSpPr>
        <p:spPr>
          <a:xfrm>
            <a:off x="769911" y="4225640"/>
            <a:ext cx="7604177" cy="20774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2400" dirty="0">
                <a:latin typeface="NikoshBAN" panose="02000000000000000000" pitchFamily="2" charset="0"/>
                <a:cs typeface="NikoshBAN" panose="02000000000000000000" pitchFamily="2" charset="0"/>
              </a:rPr>
              <a:t>১। আলোচ্য আয়াত অনুযায়ী নামাযের নিষিদ্ধ অবস্থা কয়টি ও কী কী?</a:t>
            </a:r>
          </a:p>
          <a:p>
            <a:r>
              <a:rPr lang="bn-IN" sz="2400" dirty="0">
                <a:latin typeface="NikoshBAN" panose="02000000000000000000" pitchFamily="2" charset="0"/>
                <a:cs typeface="NikoshBAN" panose="02000000000000000000" pitchFamily="2" charset="0"/>
              </a:rPr>
              <a:t>২। আলোচ্য আয়াত অনুযায়ী তায়াম্মুম করার হালত/অবস্থা কয়টি ও কী কী?</a:t>
            </a:r>
          </a:p>
          <a:p>
            <a:r>
              <a:rPr lang="bn-IN" sz="2400" dirty="0">
                <a:latin typeface="NikoshBAN" panose="02000000000000000000" pitchFamily="2" charset="0"/>
                <a:cs typeface="NikoshBAN" panose="02000000000000000000" pitchFamily="2" charset="0"/>
              </a:rPr>
              <a:t>৩। তাহকীক করঃ </a:t>
            </a:r>
            <a:r>
              <a:rPr lang="ar-AE" sz="3300" dirty="0">
                <a:latin typeface="NikoshBAN" panose="02000000000000000000" pitchFamily="2" charset="0"/>
                <a:cs typeface="Arabic Typesetting" panose="03020402040406030203" pitchFamily="66" charset="-78"/>
              </a:rPr>
              <a:t>تَيَمَّمُو</a:t>
            </a:r>
            <a:r>
              <a:rPr lang="bn-IN" sz="3300" dirty="0">
                <a:latin typeface="NikoshBAN" panose="02000000000000000000" pitchFamily="2" charset="0"/>
                <a:cs typeface="NikoshBAN" panose="02000000000000000000" pitchFamily="2" charset="0"/>
              </a:rPr>
              <a:t> - </a:t>
            </a:r>
            <a:r>
              <a:rPr lang="ar-AE" sz="3300" dirty="0">
                <a:latin typeface="NikoshBAN" panose="02000000000000000000" pitchFamily="2" charset="0"/>
                <a:cs typeface="Arabic Typesetting" panose="03020402040406030203" pitchFamily="66" charset="-78"/>
              </a:rPr>
              <a:t>امْسَحُوا</a:t>
            </a:r>
            <a:r>
              <a:rPr lang="bn-IN" sz="3300" dirty="0">
                <a:latin typeface="NikoshBAN" panose="02000000000000000000" pitchFamily="2" charset="0"/>
                <a:cs typeface="NikoshBAN" panose="02000000000000000000" pitchFamily="2" charset="0"/>
              </a:rPr>
              <a:t> - </a:t>
            </a:r>
            <a:r>
              <a:rPr lang="ar-AE" sz="3300" dirty="0">
                <a:latin typeface="NikoshBAN" panose="02000000000000000000" pitchFamily="2" charset="0"/>
                <a:cs typeface="Arabic Typesetting" panose="03020402040406030203" pitchFamily="66" charset="-78"/>
              </a:rPr>
              <a:t>يَشْتَرُونَ</a:t>
            </a:r>
            <a:endParaRPr lang="en-US" sz="3300" dirty="0">
              <a:latin typeface="NikoshBAN" panose="02000000000000000000" pitchFamily="2" charset="0"/>
              <a:cs typeface="NikoshBAN" panose="02000000000000000000" pitchFamily="2" charset="0"/>
            </a:endParaRPr>
          </a:p>
          <a:p>
            <a:endParaRPr lang="bn-IN" sz="2400" dirty="0">
              <a:latin typeface="NikoshBAN" panose="02000000000000000000" pitchFamily="2" charset="0"/>
              <a:cs typeface="NikoshBAN" panose="02000000000000000000" pitchFamily="2" charset="0"/>
            </a:endParaRPr>
          </a:p>
          <a:p>
            <a:endParaRPr lang="en-US" sz="2400"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E0089656-EEE6-4E1C-B153-6EC5D018EF61}"/>
              </a:ext>
            </a:extLst>
          </p:cNvPr>
          <p:cNvSpPr txBox="1"/>
          <p:nvPr/>
        </p:nvSpPr>
        <p:spPr>
          <a:xfrm>
            <a:off x="3623125" y="3198167"/>
            <a:ext cx="1840091"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000" dirty="0">
                <a:solidFill>
                  <a:srgbClr val="FFC000"/>
                </a:solidFill>
                <a:latin typeface="NikoshBAN" panose="02000000000000000000" pitchFamily="2" charset="0"/>
                <a:cs typeface="NikoshBAN" panose="02000000000000000000" pitchFamily="2" charset="0"/>
              </a:rPr>
              <a:t>মূল্যায়ন</a:t>
            </a:r>
            <a:endParaRPr lang="en-US" sz="4000" dirty="0">
              <a:solidFill>
                <a:srgbClr val="FFC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2679709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FAE135-E49C-4827-9F12-F353D3DC88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2244" y="326512"/>
            <a:ext cx="3689216" cy="2213530"/>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sp>
        <p:nvSpPr>
          <p:cNvPr id="4" name="Title 1">
            <a:extLst>
              <a:ext uri="{FF2B5EF4-FFF2-40B4-BE49-F238E27FC236}">
                <a16:creationId xmlns:a16="http://schemas.microsoft.com/office/drawing/2014/main" id="{E0A984C9-004C-42AE-9569-215D6765FED5}"/>
              </a:ext>
            </a:extLst>
          </p:cNvPr>
          <p:cNvSpPr txBox="1">
            <a:spLocks/>
          </p:cNvSpPr>
          <p:nvPr/>
        </p:nvSpPr>
        <p:spPr>
          <a:xfrm>
            <a:off x="-656303" y="2540042"/>
            <a:ext cx="10456606" cy="114300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noAutofit/>
          </a:bodyPr>
          <a:lstStyle>
            <a:lvl1pPr algn="l" defTabSz="457207" rtl="0" eaLnBrk="1" latinLnBrk="0" hangingPunct="1">
              <a:spcBef>
                <a:spcPct val="0"/>
              </a:spcBef>
              <a:buNone/>
              <a:defRPr sz="4200" b="0" i="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bn-IN" sz="28700" b="1">
                <a:solidFill>
                  <a:schemeClr val="tx1"/>
                </a:solidFill>
                <a:latin typeface="NikoshBAN" panose="02000000000000000000" pitchFamily="2" charset="0"/>
                <a:cs typeface="NikoshBAN" panose="02000000000000000000" pitchFamily="2" charset="0"/>
              </a:rPr>
              <a:t>ধন্যবাদ</a:t>
            </a:r>
            <a:endParaRPr lang="en-US" sz="287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25351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8DE60C-D7FE-4278-89E0-8D0AC65EC90F}"/>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725824" y="738206"/>
            <a:ext cx="8034718" cy="1968507"/>
          </a:xfrm>
          <a:prstGeom prst="rect">
            <a:avLst/>
          </a:prstGeom>
        </p:spPr>
      </p:pic>
      <p:sp>
        <p:nvSpPr>
          <p:cNvPr id="3" name="TextBox 2">
            <a:extLst>
              <a:ext uri="{FF2B5EF4-FFF2-40B4-BE49-F238E27FC236}">
                <a16:creationId xmlns:a16="http://schemas.microsoft.com/office/drawing/2014/main" id="{8D78F6F0-93D1-4C62-BB2A-10ACDCFCFDFA}"/>
              </a:ext>
            </a:extLst>
          </p:cNvPr>
          <p:cNvSpPr txBox="1"/>
          <p:nvPr/>
        </p:nvSpPr>
        <p:spPr>
          <a:xfrm>
            <a:off x="1374754" y="3827782"/>
            <a:ext cx="6677866" cy="2008242"/>
          </a:xfrm>
          <a:prstGeom prst="rect">
            <a:avLst/>
          </a:prstGeom>
          <a:noFill/>
        </p:spPr>
        <p:txBody>
          <a:bodyPr wrap="square" rtlCol="0">
            <a:spAutoFit/>
          </a:bodyPr>
          <a:lstStyle/>
          <a:p>
            <a:pPr algn="ctr"/>
            <a:r>
              <a:rPr lang="ar-SA" sz="12450" dirty="0">
                <a:effectLst>
                  <a:innerShdw blurRad="63500" dist="50800">
                    <a:prstClr val="black">
                      <a:alpha val="50000"/>
                    </a:prstClr>
                  </a:innerShdw>
                </a:effectLst>
                <a:latin typeface="Arabic Typesetting" panose="03020402040406030203" pitchFamily="66" charset="-78"/>
                <a:cs typeface="Arabic Typesetting" panose="03020402040406030203" pitchFamily="66" charset="-78"/>
              </a:rPr>
              <a:t>اهلا وسهلا</a:t>
            </a:r>
            <a:endParaRPr lang="en-US" sz="12450" dirty="0">
              <a:effectLst>
                <a:innerShdw blurRad="63500" dist="50800">
                  <a:prstClr val="black">
                    <a:alpha val="50000"/>
                  </a:prstClr>
                </a:innerShdw>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3201853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351" y="37266"/>
            <a:ext cx="4946394" cy="1298573"/>
          </a:xfrm>
          <a:solidFill>
            <a:srgbClr val="C00000"/>
          </a:solidFill>
          <a:ln>
            <a:noFill/>
          </a:ln>
          <a:scene3d>
            <a:camera prst="orthographicFront"/>
            <a:lightRig rig="threePt" dir="t"/>
          </a:scene3d>
          <a:sp3d>
            <a:bevelT prst="convex"/>
          </a:sp3d>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l"/>
            <a:r>
              <a:rPr lang="bn-IN" dirty="0">
                <a:latin typeface="NikoshBAN" pitchFamily="2" charset="0"/>
                <a:cs typeface="NikoshBAN" pitchFamily="2" charset="0"/>
              </a:rPr>
              <a:t>			</a:t>
            </a:r>
            <a:r>
              <a:rPr lang="bn-IN" sz="8000" dirty="0">
                <a:latin typeface="NikoshBAN" pitchFamily="2" charset="0"/>
                <a:cs typeface="NikoshBAN" pitchFamily="2" charset="0"/>
              </a:rPr>
              <a:t>পরিচিতি	 </a:t>
            </a:r>
            <a:endParaRPr lang="en-US" sz="8000" dirty="0">
              <a:latin typeface="NikoshBAN" pitchFamily="2" charset="0"/>
              <a:cs typeface="NikoshBAN" pitchFamily="2" charset="0"/>
            </a:endParaRPr>
          </a:p>
        </p:txBody>
      </p:sp>
      <p:sp>
        <p:nvSpPr>
          <p:cNvPr id="14" name="Rectangle 13">
            <a:extLst>
              <a:ext uri="{FF2B5EF4-FFF2-40B4-BE49-F238E27FC236}">
                <a16:creationId xmlns:a16="http://schemas.microsoft.com/office/drawing/2014/main" id="{B35A1302-925F-4578-A39E-A8FF42E86A5B}"/>
              </a:ext>
            </a:extLst>
          </p:cNvPr>
          <p:cNvSpPr/>
          <p:nvPr/>
        </p:nvSpPr>
        <p:spPr>
          <a:xfrm>
            <a:off x="3259394" y="2077216"/>
            <a:ext cx="5781367" cy="4743517"/>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buNone/>
            </a:pPr>
            <a:r>
              <a:rPr lang="as-IN" sz="4800" dirty="0">
                <a:solidFill>
                  <a:schemeClr val="tx1"/>
                </a:solidFill>
                <a:latin typeface="NikoshBAN" panose="02000000000000000000" pitchFamily="2" charset="0"/>
                <a:cs typeface="NikoshBAN" pitchFamily="2" charset="0"/>
              </a:rPr>
              <a:t>ম</a:t>
            </a:r>
            <a:r>
              <a:rPr lang="en-US" sz="4800" dirty="0">
                <a:solidFill>
                  <a:schemeClr val="tx1"/>
                </a:solidFill>
                <a:latin typeface="NikoshBAN" panose="02000000000000000000" pitchFamily="2" charset="0"/>
                <a:cs typeface="NikoshBAN" pitchFamily="2" charset="0"/>
              </a:rPr>
              <a:t>ো</a:t>
            </a:r>
            <a:r>
              <a:rPr lang="as-IN" sz="4800" dirty="0">
                <a:solidFill>
                  <a:schemeClr val="tx1"/>
                </a:solidFill>
                <a:latin typeface="NikoshBAN" panose="02000000000000000000" pitchFamily="2" charset="0"/>
                <a:cs typeface="NikoshBAN" pitchFamily="2" charset="0"/>
              </a:rPr>
              <a:t>ঃ</a:t>
            </a:r>
            <a:r>
              <a:rPr lang="en-US" sz="4800" dirty="0">
                <a:solidFill>
                  <a:schemeClr val="tx1"/>
                </a:solidFill>
                <a:latin typeface="NikoshBAN" panose="02000000000000000000" pitchFamily="2" charset="0"/>
                <a:cs typeface="NikoshBAN" pitchFamily="2" charset="0"/>
              </a:rPr>
              <a:t> ত</a:t>
            </a:r>
            <a:r>
              <a:rPr lang="as-IN" sz="4800" dirty="0">
                <a:solidFill>
                  <a:schemeClr val="tx1"/>
                </a:solidFill>
                <a:latin typeface="NikoshBAN" panose="02000000000000000000" pitchFamily="2" charset="0"/>
                <a:cs typeface="NikoshBAN" pitchFamily="2" charset="0"/>
              </a:rPr>
              <a:t>ো</a:t>
            </a:r>
            <a:r>
              <a:rPr lang="en-US" sz="4800" dirty="0">
                <a:solidFill>
                  <a:schemeClr val="tx1"/>
                </a:solidFill>
                <a:latin typeface="NikoshBAN" panose="02000000000000000000" pitchFamily="2" charset="0"/>
                <a:cs typeface="NikoshBAN" pitchFamily="2" charset="0"/>
              </a:rPr>
              <a:t>ফ</a:t>
            </a:r>
            <a:r>
              <a:rPr lang="as-IN" sz="4800" dirty="0">
                <a:solidFill>
                  <a:schemeClr val="tx1"/>
                </a:solidFill>
                <a:latin typeface="NikoshBAN" panose="02000000000000000000" pitchFamily="2" charset="0"/>
                <a:cs typeface="NikoshBAN" pitchFamily="2" charset="0"/>
              </a:rPr>
              <a:t>া</a:t>
            </a:r>
            <a:r>
              <a:rPr lang="en-US" sz="4800" dirty="0">
                <a:solidFill>
                  <a:schemeClr val="tx1"/>
                </a:solidFill>
                <a:latin typeface="NikoshBAN" panose="02000000000000000000" pitchFamily="2" charset="0"/>
                <a:cs typeface="NikoshBAN" pitchFamily="2" charset="0"/>
              </a:rPr>
              <a:t>জ</a:t>
            </a:r>
            <a:r>
              <a:rPr lang="as-IN" sz="4800" dirty="0">
                <a:solidFill>
                  <a:schemeClr val="tx1"/>
                </a:solidFill>
                <a:latin typeface="NikoshBAN" panose="02000000000000000000" pitchFamily="2" charset="0"/>
                <a:cs typeface="NikoshBAN" pitchFamily="2" charset="0"/>
              </a:rPr>
              <a:t>্</a:t>
            </a:r>
            <a:r>
              <a:rPr lang="en-US" sz="4800" dirty="0">
                <a:solidFill>
                  <a:schemeClr val="tx1"/>
                </a:solidFill>
                <a:latin typeface="NikoshBAN" panose="02000000000000000000" pitchFamily="2" charset="0"/>
                <a:cs typeface="NikoshBAN" pitchFamily="2" charset="0"/>
              </a:rPr>
              <a:t>জ</a:t>
            </a:r>
            <a:r>
              <a:rPr lang="as-IN" sz="4800" dirty="0">
                <a:solidFill>
                  <a:schemeClr val="tx1"/>
                </a:solidFill>
                <a:latin typeface="NikoshBAN" panose="02000000000000000000" pitchFamily="2" charset="0"/>
                <a:cs typeface="NikoshBAN" pitchFamily="2" charset="0"/>
              </a:rPr>
              <a:t>ু</a:t>
            </a:r>
            <a:r>
              <a:rPr lang="en-US" sz="4800" dirty="0">
                <a:solidFill>
                  <a:schemeClr val="tx1"/>
                </a:solidFill>
                <a:latin typeface="NikoshBAN" panose="02000000000000000000" pitchFamily="2" charset="0"/>
                <a:cs typeface="NikoshBAN" pitchFamily="2" charset="0"/>
              </a:rPr>
              <a:t>ল </a:t>
            </a:r>
            <a:r>
              <a:rPr lang="as-IN" sz="4800" dirty="0">
                <a:solidFill>
                  <a:schemeClr val="tx1"/>
                </a:solidFill>
                <a:latin typeface="NikoshBAN" panose="02000000000000000000" pitchFamily="2" charset="0"/>
                <a:cs typeface="NikoshBAN" pitchFamily="2" charset="0"/>
              </a:rPr>
              <a:t>হ</a:t>
            </a:r>
            <a:r>
              <a:rPr lang="en-US" sz="4800" dirty="0">
                <a:solidFill>
                  <a:schemeClr val="tx1"/>
                </a:solidFill>
                <a:latin typeface="NikoshBAN" panose="02000000000000000000" pitchFamily="2" charset="0"/>
                <a:cs typeface="NikoshBAN" pitchFamily="2" charset="0"/>
              </a:rPr>
              <a:t>ক </a:t>
            </a:r>
            <a:r>
              <a:rPr lang="as-IN" sz="4800" dirty="0">
                <a:solidFill>
                  <a:schemeClr val="tx1"/>
                </a:solidFill>
                <a:latin typeface="NikoshBAN" panose="02000000000000000000" pitchFamily="2" charset="0"/>
                <a:cs typeface="NikoshBAN" pitchFamily="2" charset="0"/>
              </a:rPr>
              <a:t>আ</a:t>
            </a:r>
            <a:r>
              <a:rPr lang="en-US" sz="4800" dirty="0">
                <a:solidFill>
                  <a:schemeClr val="tx1"/>
                </a:solidFill>
                <a:latin typeface="NikoshBAN" panose="02000000000000000000" pitchFamily="2" charset="0"/>
                <a:cs typeface="NikoshBAN" pitchFamily="2" charset="0"/>
              </a:rPr>
              <a:t>ন</a:t>
            </a:r>
            <a:r>
              <a:rPr lang="as-IN" sz="4800" dirty="0">
                <a:solidFill>
                  <a:schemeClr val="tx1"/>
                </a:solidFill>
                <a:latin typeface="NikoshBAN" panose="02000000000000000000" pitchFamily="2" charset="0"/>
                <a:cs typeface="NikoshBAN" pitchFamily="2" charset="0"/>
              </a:rPr>
              <a:t>স</a:t>
            </a:r>
            <a:r>
              <a:rPr lang="en-US" sz="4800" dirty="0">
                <a:solidFill>
                  <a:schemeClr val="tx1"/>
                </a:solidFill>
                <a:latin typeface="NikoshBAN" panose="02000000000000000000" pitchFamily="2" charset="0"/>
                <a:cs typeface="NikoshBAN" pitchFamily="2" charset="0"/>
              </a:rPr>
              <a:t>া</a:t>
            </a:r>
            <a:r>
              <a:rPr lang="as-IN" sz="4800" dirty="0">
                <a:solidFill>
                  <a:schemeClr val="tx1"/>
                </a:solidFill>
                <a:latin typeface="NikoshBAN" panose="02000000000000000000" pitchFamily="2" charset="0"/>
                <a:cs typeface="NikoshBAN" pitchFamily="2" charset="0"/>
              </a:rPr>
              <a:t>র</a:t>
            </a:r>
            <a:r>
              <a:rPr lang="en-US" sz="4800" dirty="0">
                <a:solidFill>
                  <a:schemeClr val="tx1"/>
                </a:solidFill>
                <a:latin typeface="NikoshBAN" panose="02000000000000000000" pitchFamily="2" charset="0"/>
                <a:cs typeface="NikoshBAN" pitchFamily="2" charset="0"/>
              </a:rPr>
              <a:t>ী</a:t>
            </a:r>
          </a:p>
          <a:p>
            <a:pPr>
              <a:buNone/>
            </a:pPr>
            <a:r>
              <a:rPr lang="en-US" sz="4800" dirty="0" err="1">
                <a:solidFill>
                  <a:schemeClr val="tx1"/>
                </a:solidFill>
                <a:latin typeface="NikoshBAN" panose="02000000000000000000" pitchFamily="2" charset="0"/>
                <a:cs typeface="NikoshBAN" pitchFamily="2" charset="0"/>
              </a:rPr>
              <a:t>সহকারী</a:t>
            </a:r>
            <a:r>
              <a:rPr lang="en-US" sz="4800" dirty="0">
                <a:solidFill>
                  <a:schemeClr val="tx1"/>
                </a:solidFill>
                <a:latin typeface="NikoshBAN" panose="02000000000000000000" pitchFamily="2" charset="0"/>
                <a:cs typeface="NikoshBAN" pitchFamily="2" charset="0"/>
              </a:rPr>
              <a:t> </a:t>
            </a:r>
            <a:r>
              <a:rPr lang="en-US" sz="4800" dirty="0" err="1">
                <a:solidFill>
                  <a:schemeClr val="tx1"/>
                </a:solidFill>
                <a:latin typeface="NikoshBAN" panose="02000000000000000000" pitchFamily="2" charset="0"/>
                <a:cs typeface="NikoshBAN" pitchFamily="2" charset="0"/>
              </a:rPr>
              <a:t>মৌলভী</a:t>
            </a:r>
            <a:r>
              <a:rPr lang="en-US" sz="4800" dirty="0">
                <a:solidFill>
                  <a:schemeClr val="tx1"/>
                </a:solidFill>
                <a:latin typeface="NikoshBAN" panose="02000000000000000000" pitchFamily="2" charset="0"/>
                <a:cs typeface="NikoshBAN" pitchFamily="2" charset="0"/>
              </a:rPr>
              <a:t> </a:t>
            </a:r>
          </a:p>
          <a:p>
            <a:pPr>
              <a:buNone/>
            </a:pPr>
            <a:r>
              <a:rPr lang="en-US" sz="4800" dirty="0" err="1">
                <a:solidFill>
                  <a:schemeClr val="tx1"/>
                </a:solidFill>
                <a:latin typeface="NikoshBAN" panose="02000000000000000000" pitchFamily="2" charset="0"/>
                <a:cs typeface="NikoshBAN" pitchFamily="2" charset="0"/>
              </a:rPr>
              <a:t>হাফিজপ</a:t>
            </a:r>
            <a:r>
              <a:rPr lang="as-IN" sz="4800" dirty="0">
                <a:solidFill>
                  <a:schemeClr val="tx1"/>
                </a:solidFill>
                <a:latin typeface="NikoshBAN" panose="02000000000000000000" pitchFamily="2" charset="0"/>
                <a:cs typeface="NikoshBAN" pitchFamily="2" charset="0"/>
              </a:rPr>
              <a:t>ু</a:t>
            </a:r>
            <a:r>
              <a:rPr lang="en-US" sz="4800" dirty="0">
                <a:solidFill>
                  <a:schemeClr val="tx1"/>
                </a:solidFill>
                <a:latin typeface="NikoshBAN" panose="02000000000000000000" pitchFamily="2" charset="0"/>
                <a:cs typeface="NikoshBAN" pitchFamily="2" charset="0"/>
              </a:rPr>
              <a:t>র </a:t>
            </a:r>
            <a:r>
              <a:rPr lang="as-IN" sz="4800" dirty="0">
                <a:solidFill>
                  <a:schemeClr val="tx1"/>
                </a:solidFill>
                <a:latin typeface="NikoshBAN" panose="02000000000000000000" pitchFamily="2" charset="0"/>
                <a:cs typeface="NikoshBAN" pitchFamily="2" charset="0"/>
              </a:rPr>
              <a:t>ম</a:t>
            </a:r>
            <a:r>
              <a:rPr lang="en-US" sz="4800" dirty="0">
                <a:solidFill>
                  <a:schemeClr val="tx1"/>
                </a:solidFill>
                <a:latin typeface="NikoshBAN" panose="02000000000000000000" pitchFamily="2" charset="0"/>
                <a:cs typeface="NikoshBAN" pitchFamily="2" charset="0"/>
              </a:rPr>
              <a:t>হ</a:t>
            </a:r>
            <a:r>
              <a:rPr lang="as-IN" sz="4800" dirty="0">
                <a:solidFill>
                  <a:schemeClr val="tx1"/>
                </a:solidFill>
                <a:latin typeface="NikoshBAN" panose="02000000000000000000" pitchFamily="2" charset="0"/>
                <a:cs typeface="NikoshBAN" pitchFamily="2" charset="0"/>
              </a:rPr>
              <a:t>ি</a:t>
            </a:r>
            <a:r>
              <a:rPr lang="en-US" sz="4800" dirty="0">
                <a:solidFill>
                  <a:schemeClr val="tx1"/>
                </a:solidFill>
                <a:latin typeface="NikoshBAN" panose="02000000000000000000" pitchFamily="2" charset="0"/>
                <a:cs typeface="NikoshBAN" pitchFamily="2" charset="0"/>
              </a:rPr>
              <a:t>ল</a:t>
            </a:r>
            <a:r>
              <a:rPr lang="as-IN" sz="4800" dirty="0">
                <a:solidFill>
                  <a:schemeClr val="tx1"/>
                </a:solidFill>
                <a:latin typeface="NikoshBAN" panose="02000000000000000000" pitchFamily="2" charset="0"/>
                <a:cs typeface="NikoshBAN" pitchFamily="2" charset="0"/>
              </a:rPr>
              <a:t>া</a:t>
            </a:r>
            <a:r>
              <a:rPr lang="en-US" sz="4800" dirty="0">
                <a:solidFill>
                  <a:schemeClr val="tx1"/>
                </a:solidFill>
                <a:latin typeface="NikoshBAN" panose="02000000000000000000" pitchFamily="2" charset="0"/>
                <a:cs typeface="NikoshBAN" pitchFamily="2" charset="0"/>
              </a:rPr>
              <a:t> </a:t>
            </a:r>
            <a:r>
              <a:rPr lang="bn-IN" sz="4800" dirty="0">
                <a:solidFill>
                  <a:schemeClr val="tx1"/>
                </a:solidFill>
                <a:latin typeface="NikoshBAN" panose="02000000000000000000" pitchFamily="2" charset="0"/>
                <a:cs typeface="NikoshBAN" pitchFamily="2" charset="0"/>
              </a:rPr>
              <a:t>দাখিল মাদ্রাসা</a:t>
            </a:r>
            <a:r>
              <a:rPr lang="en-US" sz="4800" dirty="0">
                <a:solidFill>
                  <a:schemeClr val="tx1"/>
                </a:solidFill>
                <a:latin typeface="NikoshBAN" panose="02000000000000000000" pitchFamily="2" charset="0"/>
                <a:cs typeface="NikoshBAN" pitchFamily="2" charset="0"/>
              </a:rPr>
              <a:t>। </a:t>
            </a:r>
          </a:p>
          <a:p>
            <a:pPr>
              <a:buNone/>
            </a:pPr>
            <a:r>
              <a:rPr lang="bn-IN" sz="4800" dirty="0">
                <a:solidFill>
                  <a:schemeClr val="tx1"/>
                </a:solidFill>
                <a:latin typeface="NikoshBAN" panose="02000000000000000000" pitchFamily="2" charset="0"/>
                <a:cs typeface="NikoshBAN" pitchFamily="2" charset="0"/>
              </a:rPr>
              <a:t>মোবাইল	</a:t>
            </a:r>
            <a:r>
              <a:rPr lang="en-US" sz="4800" dirty="0">
                <a:solidFill>
                  <a:schemeClr val="tx1"/>
                </a:solidFill>
                <a:latin typeface="NikoshBAN" panose="02000000000000000000" pitchFamily="2" charset="0"/>
                <a:cs typeface="NikoshBAN" pitchFamily="2" charset="0"/>
              </a:rPr>
              <a:t>: ০১৭১৪৭৫৩১৩৫</a:t>
            </a:r>
          </a:p>
        </p:txBody>
      </p:sp>
      <p:pic>
        <p:nvPicPr>
          <p:cNvPr id="16" name="Picture 15">
            <a:extLst>
              <a:ext uri="{FF2B5EF4-FFF2-40B4-BE49-F238E27FC236}">
                <a16:creationId xmlns:a16="http://schemas.microsoft.com/office/drawing/2014/main" id="{72D234CC-D8DB-47CD-8B52-EC885068EFB9}"/>
              </a:ext>
            </a:extLst>
          </p:cNvPr>
          <p:cNvPicPr>
            <a:picLocks noChangeAspect="1"/>
          </p:cNvPicPr>
          <p:nvPr/>
        </p:nvPicPr>
        <p:blipFill rotWithShape="1">
          <a:blip r:embed="rId2">
            <a:extLst>
              <a:ext uri="{28A0092B-C50C-407E-A947-70E740481C1C}">
                <a14:useLocalDpi xmlns:a14="http://schemas.microsoft.com/office/drawing/2010/main" val="0"/>
              </a:ext>
            </a:extLst>
          </a:blip>
          <a:srcRect t="19411"/>
          <a:stretch/>
        </p:blipFill>
        <p:spPr>
          <a:xfrm>
            <a:off x="103239" y="1504335"/>
            <a:ext cx="3070822" cy="531639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250" autoRev="1" fill="hold">
                                          <p:stCondLst>
                                            <p:cond delay="0"/>
                                          </p:stCondLst>
                                        </p:cTn>
                                        <p:tgtEl>
                                          <p:spTgt spid="2"/>
                                        </p:tgtEl>
                                        <p:attrNameLst>
                                          <p:attrName>ppt_w</p:attrName>
                                        </p:attrNameLst>
                                      </p:cBhvr>
                                    </p:anim>
                                    <p:anim by="(#ppt_w*0.50)" calcmode="lin" valueType="num">
                                      <p:cBhvr>
                                        <p:cTn id="8" dur="250" decel="50000" autoRev="1" fill="hold">
                                          <p:stCondLst>
                                            <p:cond delay="0"/>
                                          </p:stCondLst>
                                        </p:cTn>
                                        <p:tgtEl>
                                          <p:spTgt spid="2"/>
                                        </p:tgtEl>
                                        <p:attrNameLst>
                                          <p:attrName>ppt_x</p:attrName>
                                        </p:attrNameLst>
                                      </p:cBhvr>
                                    </p:anim>
                                    <p:anim from="(-#ppt_h/2)" to="(#ppt_y)" calcmode="lin" valueType="num">
                                      <p:cBhvr>
                                        <p:cTn id="9" dur="500" fill="hold">
                                          <p:stCondLst>
                                            <p:cond delay="0"/>
                                          </p:stCondLst>
                                        </p:cTn>
                                        <p:tgtEl>
                                          <p:spTgt spid="2"/>
                                        </p:tgtEl>
                                        <p:attrNameLst>
                                          <p:attrName>ppt_y</p:attrName>
                                        </p:attrNameLst>
                                      </p:cBhvr>
                                    </p:anim>
                                    <p:animRot by="21600000">
                                      <p:cBhvr>
                                        <p:cTn id="10" dur="5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heel(1)">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wipe(down)">
                                      <p:cBhvr>
                                        <p:cTn id="27" dur="580">
                                          <p:stCondLst>
                                            <p:cond delay="0"/>
                                          </p:stCondLst>
                                        </p:cTn>
                                        <p:tgtEl>
                                          <p:spTgt spid="14">
                                            <p:txEl>
                                              <p:pRg st="0" end="0"/>
                                            </p:txEl>
                                          </p:spTgt>
                                        </p:tgtEl>
                                      </p:cBhvr>
                                    </p:animEffect>
                                    <p:anim calcmode="lin" valueType="num">
                                      <p:cBhvr>
                                        <p:cTn id="28" dur="1822" tmFilter="0,0; 0.14,0.36; 0.43,0.73; 0.71,0.91; 1.0,1.0">
                                          <p:stCondLst>
                                            <p:cond delay="0"/>
                                          </p:stCondLst>
                                        </p:cTn>
                                        <p:tgtEl>
                                          <p:spTgt spid="14">
                                            <p:txEl>
                                              <p:pRg st="0" end="0"/>
                                            </p:txEl>
                                          </p:spTgt>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
                                            <p:txEl>
                                              <p:pRg st="0" end="0"/>
                                            </p:txEl>
                                          </p:spTgt>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
                                            <p:txEl>
                                              <p:pRg st="0" end="0"/>
                                            </p:txEl>
                                          </p:spTgt>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
                                            <p:txEl>
                                              <p:pRg st="0" end="0"/>
                                            </p:txEl>
                                          </p:spTgt>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
                                            <p:txEl>
                                              <p:pRg st="0" end="0"/>
                                            </p:txEl>
                                          </p:spTgt>
                                        </p:tgtEl>
                                        <p:attrNameLst>
                                          <p:attrName>ppt_y</p:attrName>
                                        </p:attrNameLst>
                                      </p:cBhvr>
                                      <p:tavLst>
                                        <p:tav tm="0" fmla="#ppt_y-sin(pi*$)/81">
                                          <p:val>
                                            <p:fltVal val="0"/>
                                          </p:val>
                                        </p:tav>
                                        <p:tav tm="100000">
                                          <p:val>
                                            <p:fltVal val="1"/>
                                          </p:val>
                                        </p:tav>
                                      </p:tavLst>
                                    </p:anim>
                                    <p:animScale>
                                      <p:cBhvr>
                                        <p:cTn id="33" dur="26">
                                          <p:stCondLst>
                                            <p:cond delay="650"/>
                                          </p:stCondLst>
                                        </p:cTn>
                                        <p:tgtEl>
                                          <p:spTgt spid="14">
                                            <p:txEl>
                                              <p:pRg st="0" end="0"/>
                                            </p:txEl>
                                          </p:spTgt>
                                        </p:tgtEl>
                                      </p:cBhvr>
                                      <p:to x="100000" y="60000"/>
                                    </p:animScale>
                                    <p:animScale>
                                      <p:cBhvr>
                                        <p:cTn id="34" dur="166" decel="50000">
                                          <p:stCondLst>
                                            <p:cond delay="676"/>
                                          </p:stCondLst>
                                        </p:cTn>
                                        <p:tgtEl>
                                          <p:spTgt spid="14">
                                            <p:txEl>
                                              <p:pRg st="0" end="0"/>
                                            </p:txEl>
                                          </p:spTgt>
                                        </p:tgtEl>
                                      </p:cBhvr>
                                      <p:to x="100000" y="100000"/>
                                    </p:animScale>
                                    <p:animScale>
                                      <p:cBhvr>
                                        <p:cTn id="35" dur="26">
                                          <p:stCondLst>
                                            <p:cond delay="1312"/>
                                          </p:stCondLst>
                                        </p:cTn>
                                        <p:tgtEl>
                                          <p:spTgt spid="14">
                                            <p:txEl>
                                              <p:pRg st="0" end="0"/>
                                            </p:txEl>
                                          </p:spTgt>
                                        </p:tgtEl>
                                      </p:cBhvr>
                                      <p:to x="100000" y="80000"/>
                                    </p:animScale>
                                    <p:animScale>
                                      <p:cBhvr>
                                        <p:cTn id="36" dur="166" decel="50000">
                                          <p:stCondLst>
                                            <p:cond delay="1338"/>
                                          </p:stCondLst>
                                        </p:cTn>
                                        <p:tgtEl>
                                          <p:spTgt spid="14">
                                            <p:txEl>
                                              <p:pRg st="0" end="0"/>
                                            </p:txEl>
                                          </p:spTgt>
                                        </p:tgtEl>
                                      </p:cBhvr>
                                      <p:to x="100000" y="100000"/>
                                    </p:animScale>
                                    <p:animScale>
                                      <p:cBhvr>
                                        <p:cTn id="37" dur="26">
                                          <p:stCondLst>
                                            <p:cond delay="1642"/>
                                          </p:stCondLst>
                                        </p:cTn>
                                        <p:tgtEl>
                                          <p:spTgt spid="14">
                                            <p:txEl>
                                              <p:pRg st="0" end="0"/>
                                            </p:txEl>
                                          </p:spTgt>
                                        </p:tgtEl>
                                      </p:cBhvr>
                                      <p:to x="100000" y="90000"/>
                                    </p:animScale>
                                    <p:animScale>
                                      <p:cBhvr>
                                        <p:cTn id="38" dur="166" decel="50000">
                                          <p:stCondLst>
                                            <p:cond delay="1668"/>
                                          </p:stCondLst>
                                        </p:cTn>
                                        <p:tgtEl>
                                          <p:spTgt spid="14">
                                            <p:txEl>
                                              <p:pRg st="0" end="0"/>
                                            </p:txEl>
                                          </p:spTgt>
                                        </p:tgtEl>
                                      </p:cBhvr>
                                      <p:to x="100000" y="100000"/>
                                    </p:animScale>
                                    <p:animScale>
                                      <p:cBhvr>
                                        <p:cTn id="39" dur="26">
                                          <p:stCondLst>
                                            <p:cond delay="1808"/>
                                          </p:stCondLst>
                                        </p:cTn>
                                        <p:tgtEl>
                                          <p:spTgt spid="14">
                                            <p:txEl>
                                              <p:pRg st="0" end="0"/>
                                            </p:txEl>
                                          </p:spTgt>
                                        </p:tgtEl>
                                      </p:cBhvr>
                                      <p:to x="100000" y="95000"/>
                                    </p:animScale>
                                    <p:animScale>
                                      <p:cBhvr>
                                        <p:cTn id="40" dur="166" decel="50000">
                                          <p:stCondLst>
                                            <p:cond delay="1834"/>
                                          </p:stCondLst>
                                        </p:cTn>
                                        <p:tgtEl>
                                          <p:spTgt spid="14">
                                            <p:txEl>
                                              <p:pRg st="0" end="0"/>
                                            </p:txEl>
                                          </p:spTgt>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14">
                                            <p:txEl>
                                              <p:pRg st="1" end="1"/>
                                            </p:txEl>
                                          </p:spTgt>
                                        </p:tgtEl>
                                        <p:attrNameLst>
                                          <p:attrName>style.visibility</p:attrName>
                                        </p:attrNameLst>
                                      </p:cBhvr>
                                      <p:to>
                                        <p:strVal val="visible"/>
                                      </p:to>
                                    </p:set>
                                    <p:animEffect transition="in" filter="wipe(down)">
                                      <p:cBhvr>
                                        <p:cTn id="45" dur="580">
                                          <p:stCondLst>
                                            <p:cond delay="0"/>
                                          </p:stCondLst>
                                        </p:cTn>
                                        <p:tgtEl>
                                          <p:spTgt spid="14">
                                            <p:txEl>
                                              <p:pRg st="1" end="1"/>
                                            </p:txEl>
                                          </p:spTgt>
                                        </p:tgtEl>
                                      </p:cBhvr>
                                    </p:animEffect>
                                    <p:anim calcmode="lin" valueType="num">
                                      <p:cBhvr>
                                        <p:cTn id="46" dur="1822" tmFilter="0,0; 0.14,0.36; 0.43,0.73; 0.71,0.91; 1.0,1.0">
                                          <p:stCondLst>
                                            <p:cond delay="0"/>
                                          </p:stCondLst>
                                        </p:cTn>
                                        <p:tgtEl>
                                          <p:spTgt spid="14">
                                            <p:txEl>
                                              <p:pRg st="1" end="1"/>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4">
                                            <p:txEl>
                                              <p:pRg st="1" end="1"/>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4">
                                            <p:txEl>
                                              <p:pRg st="1" end="1"/>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4">
                                            <p:txEl>
                                              <p:pRg st="1" end="1"/>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4">
                                            <p:txEl>
                                              <p:pRg st="1" end="1"/>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14">
                                            <p:txEl>
                                              <p:pRg st="1" end="1"/>
                                            </p:txEl>
                                          </p:spTgt>
                                        </p:tgtEl>
                                      </p:cBhvr>
                                      <p:to x="100000" y="60000"/>
                                    </p:animScale>
                                    <p:animScale>
                                      <p:cBhvr>
                                        <p:cTn id="52" dur="166" decel="50000">
                                          <p:stCondLst>
                                            <p:cond delay="676"/>
                                          </p:stCondLst>
                                        </p:cTn>
                                        <p:tgtEl>
                                          <p:spTgt spid="14">
                                            <p:txEl>
                                              <p:pRg st="1" end="1"/>
                                            </p:txEl>
                                          </p:spTgt>
                                        </p:tgtEl>
                                      </p:cBhvr>
                                      <p:to x="100000" y="100000"/>
                                    </p:animScale>
                                    <p:animScale>
                                      <p:cBhvr>
                                        <p:cTn id="53" dur="26">
                                          <p:stCondLst>
                                            <p:cond delay="1312"/>
                                          </p:stCondLst>
                                        </p:cTn>
                                        <p:tgtEl>
                                          <p:spTgt spid="14">
                                            <p:txEl>
                                              <p:pRg st="1" end="1"/>
                                            </p:txEl>
                                          </p:spTgt>
                                        </p:tgtEl>
                                      </p:cBhvr>
                                      <p:to x="100000" y="80000"/>
                                    </p:animScale>
                                    <p:animScale>
                                      <p:cBhvr>
                                        <p:cTn id="54" dur="166" decel="50000">
                                          <p:stCondLst>
                                            <p:cond delay="1338"/>
                                          </p:stCondLst>
                                        </p:cTn>
                                        <p:tgtEl>
                                          <p:spTgt spid="14">
                                            <p:txEl>
                                              <p:pRg st="1" end="1"/>
                                            </p:txEl>
                                          </p:spTgt>
                                        </p:tgtEl>
                                      </p:cBhvr>
                                      <p:to x="100000" y="100000"/>
                                    </p:animScale>
                                    <p:animScale>
                                      <p:cBhvr>
                                        <p:cTn id="55" dur="26">
                                          <p:stCondLst>
                                            <p:cond delay="1642"/>
                                          </p:stCondLst>
                                        </p:cTn>
                                        <p:tgtEl>
                                          <p:spTgt spid="14">
                                            <p:txEl>
                                              <p:pRg st="1" end="1"/>
                                            </p:txEl>
                                          </p:spTgt>
                                        </p:tgtEl>
                                      </p:cBhvr>
                                      <p:to x="100000" y="90000"/>
                                    </p:animScale>
                                    <p:animScale>
                                      <p:cBhvr>
                                        <p:cTn id="56" dur="166" decel="50000">
                                          <p:stCondLst>
                                            <p:cond delay="1668"/>
                                          </p:stCondLst>
                                        </p:cTn>
                                        <p:tgtEl>
                                          <p:spTgt spid="14">
                                            <p:txEl>
                                              <p:pRg st="1" end="1"/>
                                            </p:txEl>
                                          </p:spTgt>
                                        </p:tgtEl>
                                      </p:cBhvr>
                                      <p:to x="100000" y="100000"/>
                                    </p:animScale>
                                    <p:animScale>
                                      <p:cBhvr>
                                        <p:cTn id="57" dur="26">
                                          <p:stCondLst>
                                            <p:cond delay="1808"/>
                                          </p:stCondLst>
                                        </p:cTn>
                                        <p:tgtEl>
                                          <p:spTgt spid="14">
                                            <p:txEl>
                                              <p:pRg st="1" end="1"/>
                                            </p:txEl>
                                          </p:spTgt>
                                        </p:tgtEl>
                                      </p:cBhvr>
                                      <p:to x="100000" y="95000"/>
                                    </p:animScale>
                                    <p:animScale>
                                      <p:cBhvr>
                                        <p:cTn id="58" dur="166" decel="50000">
                                          <p:stCondLst>
                                            <p:cond delay="1834"/>
                                          </p:stCondLst>
                                        </p:cTn>
                                        <p:tgtEl>
                                          <p:spTgt spid="14">
                                            <p:txEl>
                                              <p:pRg st="1" end="1"/>
                                            </p:txEl>
                                          </p:spTgt>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nodeType="clickEffect">
                                  <p:stCondLst>
                                    <p:cond delay="0"/>
                                  </p:stCondLst>
                                  <p:childTnLst>
                                    <p:set>
                                      <p:cBhvr>
                                        <p:cTn id="62" dur="1" fill="hold">
                                          <p:stCondLst>
                                            <p:cond delay="0"/>
                                          </p:stCondLst>
                                        </p:cTn>
                                        <p:tgtEl>
                                          <p:spTgt spid="14">
                                            <p:txEl>
                                              <p:pRg st="2" end="2"/>
                                            </p:txEl>
                                          </p:spTgt>
                                        </p:tgtEl>
                                        <p:attrNameLst>
                                          <p:attrName>style.visibility</p:attrName>
                                        </p:attrNameLst>
                                      </p:cBhvr>
                                      <p:to>
                                        <p:strVal val="visible"/>
                                      </p:to>
                                    </p:set>
                                    <p:animEffect transition="in" filter="wipe(down)">
                                      <p:cBhvr>
                                        <p:cTn id="63" dur="580">
                                          <p:stCondLst>
                                            <p:cond delay="0"/>
                                          </p:stCondLst>
                                        </p:cTn>
                                        <p:tgtEl>
                                          <p:spTgt spid="14">
                                            <p:txEl>
                                              <p:pRg st="2" end="2"/>
                                            </p:txEl>
                                          </p:spTgt>
                                        </p:tgtEl>
                                      </p:cBhvr>
                                    </p:animEffect>
                                    <p:anim calcmode="lin" valueType="num">
                                      <p:cBhvr>
                                        <p:cTn id="64" dur="1822" tmFilter="0,0; 0.14,0.36; 0.43,0.73; 0.71,0.91; 1.0,1.0">
                                          <p:stCondLst>
                                            <p:cond delay="0"/>
                                          </p:stCondLst>
                                        </p:cTn>
                                        <p:tgtEl>
                                          <p:spTgt spid="14">
                                            <p:txEl>
                                              <p:pRg st="2" end="2"/>
                                            </p:txEl>
                                          </p:spTgt>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4">
                                            <p:txEl>
                                              <p:pRg st="2" end="2"/>
                                            </p:txEl>
                                          </p:spTgt>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4">
                                            <p:txEl>
                                              <p:pRg st="2" end="2"/>
                                            </p:txEl>
                                          </p:spTgt>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4">
                                            <p:txEl>
                                              <p:pRg st="2" end="2"/>
                                            </p:txEl>
                                          </p:spTgt>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4">
                                            <p:txEl>
                                              <p:pRg st="2" end="2"/>
                                            </p:txEl>
                                          </p:spTgt>
                                        </p:tgtEl>
                                        <p:attrNameLst>
                                          <p:attrName>ppt_y</p:attrName>
                                        </p:attrNameLst>
                                      </p:cBhvr>
                                      <p:tavLst>
                                        <p:tav tm="0" fmla="#ppt_y-sin(pi*$)/81">
                                          <p:val>
                                            <p:fltVal val="0"/>
                                          </p:val>
                                        </p:tav>
                                        <p:tav tm="100000">
                                          <p:val>
                                            <p:fltVal val="1"/>
                                          </p:val>
                                        </p:tav>
                                      </p:tavLst>
                                    </p:anim>
                                    <p:animScale>
                                      <p:cBhvr>
                                        <p:cTn id="69" dur="26">
                                          <p:stCondLst>
                                            <p:cond delay="650"/>
                                          </p:stCondLst>
                                        </p:cTn>
                                        <p:tgtEl>
                                          <p:spTgt spid="14">
                                            <p:txEl>
                                              <p:pRg st="2" end="2"/>
                                            </p:txEl>
                                          </p:spTgt>
                                        </p:tgtEl>
                                      </p:cBhvr>
                                      <p:to x="100000" y="60000"/>
                                    </p:animScale>
                                    <p:animScale>
                                      <p:cBhvr>
                                        <p:cTn id="70" dur="166" decel="50000">
                                          <p:stCondLst>
                                            <p:cond delay="676"/>
                                          </p:stCondLst>
                                        </p:cTn>
                                        <p:tgtEl>
                                          <p:spTgt spid="14">
                                            <p:txEl>
                                              <p:pRg st="2" end="2"/>
                                            </p:txEl>
                                          </p:spTgt>
                                        </p:tgtEl>
                                      </p:cBhvr>
                                      <p:to x="100000" y="100000"/>
                                    </p:animScale>
                                    <p:animScale>
                                      <p:cBhvr>
                                        <p:cTn id="71" dur="26">
                                          <p:stCondLst>
                                            <p:cond delay="1312"/>
                                          </p:stCondLst>
                                        </p:cTn>
                                        <p:tgtEl>
                                          <p:spTgt spid="14">
                                            <p:txEl>
                                              <p:pRg st="2" end="2"/>
                                            </p:txEl>
                                          </p:spTgt>
                                        </p:tgtEl>
                                      </p:cBhvr>
                                      <p:to x="100000" y="80000"/>
                                    </p:animScale>
                                    <p:animScale>
                                      <p:cBhvr>
                                        <p:cTn id="72" dur="166" decel="50000">
                                          <p:stCondLst>
                                            <p:cond delay="1338"/>
                                          </p:stCondLst>
                                        </p:cTn>
                                        <p:tgtEl>
                                          <p:spTgt spid="14">
                                            <p:txEl>
                                              <p:pRg st="2" end="2"/>
                                            </p:txEl>
                                          </p:spTgt>
                                        </p:tgtEl>
                                      </p:cBhvr>
                                      <p:to x="100000" y="100000"/>
                                    </p:animScale>
                                    <p:animScale>
                                      <p:cBhvr>
                                        <p:cTn id="73" dur="26">
                                          <p:stCondLst>
                                            <p:cond delay="1642"/>
                                          </p:stCondLst>
                                        </p:cTn>
                                        <p:tgtEl>
                                          <p:spTgt spid="14">
                                            <p:txEl>
                                              <p:pRg st="2" end="2"/>
                                            </p:txEl>
                                          </p:spTgt>
                                        </p:tgtEl>
                                      </p:cBhvr>
                                      <p:to x="100000" y="90000"/>
                                    </p:animScale>
                                    <p:animScale>
                                      <p:cBhvr>
                                        <p:cTn id="74" dur="166" decel="50000">
                                          <p:stCondLst>
                                            <p:cond delay="1668"/>
                                          </p:stCondLst>
                                        </p:cTn>
                                        <p:tgtEl>
                                          <p:spTgt spid="14">
                                            <p:txEl>
                                              <p:pRg st="2" end="2"/>
                                            </p:txEl>
                                          </p:spTgt>
                                        </p:tgtEl>
                                      </p:cBhvr>
                                      <p:to x="100000" y="100000"/>
                                    </p:animScale>
                                    <p:animScale>
                                      <p:cBhvr>
                                        <p:cTn id="75" dur="26">
                                          <p:stCondLst>
                                            <p:cond delay="1808"/>
                                          </p:stCondLst>
                                        </p:cTn>
                                        <p:tgtEl>
                                          <p:spTgt spid="14">
                                            <p:txEl>
                                              <p:pRg st="2" end="2"/>
                                            </p:txEl>
                                          </p:spTgt>
                                        </p:tgtEl>
                                      </p:cBhvr>
                                      <p:to x="100000" y="95000"/>
                                    </p:animScale>
                                    <p:animScale>
                                      <p:cBhvr>
                                        <p:cTn id="76" dur="166" decel="50000">
                                          <p:stCondLst>
                                            <p:cond delay="1834"/>
                                          </p:stCondLst>
                                        </p:cTn>
                                        <p:tgtEl>
                                          <p:spTgt spid="14">
                                            <p:txEl>
                                              <p:pRg st="2" end="2"/>
                                            </p:txEl>
                                          </p:spTgt>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26" presetClass="entr" presetSubtype="0" fill="hold" nodeType="clickEffect">
                                  <p:stCondLst>
                                    <p:cond delay="0"/>
                                  </p:stCondLst>
                                  <p:childTnLst>
                                    <p:set>
                                      <p:cBhvr>
                                        <p:cTn id="80" dur="1" fill="hold">
                                          <p:stCondLst>
                                            <p:cond delay="0"/>
                                          </p:stCondLst>
                                        </p:cTn>
                                        <p:tgtEl>
                                          <p:spTgt spid="14">
                                            <p:txEl>
                                              <p:pRg st="3" end="3"/>
                                            </p:txEl>
                                          </p:spTgt>
                                        </p:tgtEl>
                                        <p:attrNameLst>
                                          <p:attrName>style.visibility</p:attrName>
                                        </p:attrNameLst>
                                      </p:cBhvr>
                                      <p:to>
                                        <p:strVal val="visible"/>
                                      </p:to>
                                    </p:set>
                                    <p:animEffect transition="in" filter="wipe(down)">
                                      <p:cBhvr>
                                        <p:cTn id="81" dur="580">
                                          <p:stCondLst>
                                            <p:cond delay="0"/>
                                          </p:stCondLst>
                                        </p:cTn>
                                        <p:tgtEl>
                                          <p:spTgt spid="14">
                                            <p:txEl>
                                              <p:pRg st="3" end="3"/>
                                            </p:txEl>
                                          </p:spTgt>
                                        </p:tgtEl>
                                      </p:cBhvr>
                                    </p:animEffect>
                                    <p:anim calcmode="lin" valueType="num">
                                      <p:cBhvr>
                                        <p:cTn id="82" dur="1822" tmFilter="0,0; 0.14,0.36; 0.43,0.73; 0.71,0.91; 1.0,1.0">
                                          <p:stCondLst>
                                            <p:cond delay="0"/>
                                          </p:stCondLst>
                                        </p:cTn>
                                        <p:tgtEl>
                                          <p:spTgt spid="14">
                                            <p:txEl>
                                              <p:pRg st="3" end="3"/>
                                            </p:txEl>
                                          </p:spTgt>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14">
                                            <p:txEl>
                                              <p:pRg st="3" end="3"/>
                                            </p:txEl>
                                          </p:spTgt>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14">
                                            <p:txEl>
                                              <p:pRg st="3" end="3"/>
                                            </p:txEl>
                                          </p:spTgt>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14">
                                            <p:txEl>
                                              <p:pRg st="3" end="3"/>
                                            </p:txEl>
                                          </p:spTgt>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14">
                                            <p:txEl>
                                              <p:pRg st="3" end="3"/>
                                            </p:txEl>
                                          </p:spTgt>
                                        </p:tgtEl>
                                        <p:attrNameLst>
                                          <p:attrName>ppt_y</p:attrName>
                                        </p:attrNameLst>
                                      </p:cBhvr>
                                      <p:tavLst>
                                        <p:tav tm="0" fmla="#ppt_y-sin(pi*$)/81">
                                          <p:val>
                                            <p:fltVal val="0"/>
                                          </p:val>
                                        </p:tav>
                                        <p:tav tm="100000">
                                          <p:val>
                                            <p:fltVal val="1"/>
                                          </p:val>
                                        </p:tav>
                                      </p:tavLst>
                                    </p:anim>
                                    <p:animScale>
                                      <p:cBhvr>
                                        <p:cTn id="87" dur="26">
                                          <p:stCondLst>
                                            <p:cond delay="650"/>
                                          </p:stCondLst>
                                        </p:cTn>
                                        <p:tgtEl>
                                          <p:spTgt spid="14">
                                            <p:txEl>
                                              <p:pRg st="3" end="3"/>
                                            </p:txEl>
                                          </p:spTgt>
                                        </p:tgtEl>
                                      </p:cBhvr>
                                      <p:to x="100000" y="60000"/>
                                    </p:animScale>
                                    <p:animScale>
                                      <p:cBhvr>
                                        <p:cTn id="88" dur="166" decel="50000">
                                          <p:stCondLst>
                                            <p:cond delay="676"/>
                                          </p:stCondLst>
                                        </p:cTn>
                                        <p:tgtEl>
                                          <p:spTgt spid="14">
                                            <p:txEl>
                                              <p:pRg st="3" end="3"/>
                                            </p:txEl>
                                          </p:spTgt>
                                        </p:tgtEl>
                                      </p:cBhvr>
                                      <p:to x="100000" y="100000"/>
                                    </p:animScale>
                                    <p:animScale>
                                      <p:cBhvr>
                                        <p:cTn id="89" dur="26">
                                          <p:stCondLst>
                                            <p:cond delay="1312"/>
                                          </p:stCondLst>
                                        </p:cTn>
                                        <p:tgtEl>
                                          <p:spTgt spid="14">
                                            <p:txEl>
                                              <p:pRg st="3" end="3"/>
                                            </p:txEl>
                                          </p:spTgt>
                                        </p:tgtEl>
                                      </p:cBhvr>
                                      <p:to x="100000" y="80000"/>
                                    </p:animScale>
                                    <p:animScale>
                                      <p:cBhvr>
                                        <p:cTn id="90" dur="166" decel="50000">
                                          <p:stCondLst>
                                            <p:cond delay="1338"/>
                                          </p:stCondLst>
                                        </p:cTn>
                                        <p:tgtEl>
                                          <p:spTgt spid="14">
                                            <p:txEl>
                                              <p:pRg st="3" end="3"/>
                                            </p:txEl>
                                          </p:spTgt>
                                        </p:tgtEl>
                                      </p:cBhvr>
                                      <p:to x="100000" y="100000"/>
                                    </p:animScale>
                                    <p:animScale>
                                      <p:cBhvr>
                                        <p:cTn id="91" dur="26">
                                          <p:stCondLst>
                                            <p:cond delay="1642"/>
                                          </p:stCondLst>
                                        </p:cTn>
                                        <p:tgtEl>
                                          <p:spTgt spid="14">
                                            <p:txEl>
                                              <p:pRg st="3" end="3"/>
                                            </p:txEl>
                                          </p:spTgt>
                                        </p:tgtEl>
                                      </p:cBhvr>
                                      <p:to x="100000" y="90000"/>
                                    </p:animScale>
                                    <p:animScale>
                                      <p:cBhvr>
                                        <p:cTn id="92" dur="166" decel="50000">
                                          <p:stCondLst>
                                            <p:cond delay="1668"/>
                                          </p:stCondLst>
                                        </p:cTn>
                                        <p:tgtEl>
                                          <p:spTgt spid="14">
                                            <p:txEl>
                                              <p:pRg st="3" end="3"/>
                                            </p:txEl>
                                          </p:spTgt>
                                        </p:tgtEl>
                                      </p:cBhvr>
                                      <p:to x="100000" y="100000"/>
                                    </p:animScale>
                                    <p:animScale>
                                      <p:cBhvr>
                                        <p:cTn id="93" dur="26">
                                          <p:stCondLst>
                                            <p:cond delay="1808"/>
                                          </p:stCondLst>
                                        </p:cTn>
                                        <p:tgtEl>
                                          <p:spTgt spid="14">
                                            <p:txEl>
                                              <p:pRg st="3" end="3"/>
                                            </p:txEl>
                                          </p:spTgt>
                                        </p:tgtEl>
                                      </p:cBhvr>
                                      <p:to x="100000" y="95000"/>
                                    </p:animScale>
                                    <p:animScale>
                                      <p:cBhvr>
                                        <p:cTn id="94" dur="166" decel="50000">
                                          <p:stCondLst>
                                            <p:cond delay="1834"/>
                                          </p:stCondLst>
                                        </p:cTn>
                                        <p:tgtEl>
                                          <p:spTgt spid="14">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04800" y="3200400"/>
            <a:ext cx="7924800" cy="3409020"/>
          </a:xfrm>
          <a:prstGeom prst="roundRect">
            <a:avLst>
              <a:gd name="adj" fmla="val 0"/>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u="sng" dirty="0">
                <a:solidFill>
                  <a:srgbClr val="FFC000"/>
                </a:solidFill>
                <a:latin typeface="NikoshBAN" pitchFamily="2" charset="0"/>
                <a:cs typeface="NikoshBAN" pitchFamily="2" charset="0"/>
              </a:rPr>
              <a:t>পাঠ পরিচিতি</a:t>
            </a:r>
            <a:endParaRPr lang="bn-IN" sz="4000" dirty="0">
              <a:solidFill>
                <a:srgbClr val="FFC000"/>
              </a:solidFill>
              <a:latin typeface="NikoshBAN" pitchFamily="2" charset="0"/>
              <a:cs typeface="NikoshBAN" pitchFamily="2" charset="0"/>
            </a:endParaRPr>
          </a:p>
          <a:p>
            <a:endParaRPr lang="bn-IN" sz="3200" dirty="0">
              <a:solidFill>
                <a:schemeClr val="bg1"/>
              </a:solidFill>
              <a:latin typeface="NikoshBAN" pitchFamily="2" charset="0"/>
              <a:cs typeface="NikoshBAN" pitchFamily="2" charset="0"/>
            </a:endParaRPr>
          </a:p>
          <a:p>
            <a:pPr algn="ctr">
              <a:buNone/>
            </a:pPr>
            <a:r>
              <a:rPr lang="bn-IN" sz="4500" b="1" dirty="0">
                <a:solidFill>
                  <a:schemeClr val="tx1"/>
                </a:solidFill>
                <a:latin typeface="NikoshBAN" panose="02000000000000000000" pitchFamily="2" charset="0"/>
                <a:cs typeface="NikoshBAN" panose="02000000000000000000" pitchFamily="2" charset="0"/>
              </a:rPr>
              <a:t>শ্রেণিঃ</a:t>
            </a:r>
            <a:r>
              <a:rPr lang="en-US" sz="4500" b="1" dirty="0">
                <a:solidFill>
                  <a:schemeClr val="tx1"/>
                </a:solidFill>
                <a:latin typeface="NikoshBAN" panose="02000000000000000000" pitchFamily="2" charset="0"/>
                <a:cs typeface="NikoshBAN" panose="02000000000000000000" pitchFamily="2" charset="0"/>
              </a:rPr>
              <a:t> </a:t>
            </a:r>
            <a:r>
              <a:rPr lang="bn-IN" sz="4500" b="1" dirty="0">
                <a:solidFill>
                  <a:schemeClr val="tx1"/>
                </a:solidFill>
                <a:latin typeface="NikoshBAN" panose="02000000000000000000" pitchFamily="2" charset="0"/>
                <a:cs typeface="NikoshBAN" panose="02000000000000000000" pitchFamily="2" charset="0"/>
              </a:rPr>
              <a:t>দাখিল নবম</a:t>
            </a:r>
          </a:p>
          <a:p>
            <a:pPr algn="ctr">
              <a:buNone/>
            </a:pPr>
            <a:r>
              <a:rPr lang="bn-IN" sz="4500" b="1" dirty="0">
                <a:solidFill>
                  <a:schemeClr val="tx1"/>
                </a:solidFill>
                <a:latin typeface="NikoshBAN" panose="02000000000000000000" pitchFamily="2" charset="0"/>
                <a:cs typeface="NikoshBAN" panose="02000000000000000000" pitchFamily="2" charset="0"/>
              </a:rPr>
              <a:t>বিষয়ঃ</a:t>
            </a:r>
            <a:r>
              <a:rPr lang="en-US" sz="4500" b="1" dirty="0">
                <a:solidFill>
                  <a:schemeClr val="tx1"/>
                </a:solidFill>
                <a:latin typeface="NikoshBAN" panose="02000000000000000000" pitchFamily="2" charset="0"/>
                <a:cs typeface="NikoshBAN" panose="02000000000000000000" pitchFamily="2" charset="0"/>
              </a:rPr>
              <a:t> </a:t>
            </a:r>
            <a:r>
              <a:rPr lang="bn-IN" sz="4500" b="1" dirty="0">
                <a:solidFill>
                  <a:schemeClr val="tx1"/>
                </a:solidFill>
                <a:latin typeface="NikoshBAN" panose="02000000000000000000" pitchFamily="2" charset="0"/>
                <a:cs typeface="NikoshBAN" panose="02000000000000000000" pitchFamily="2" charset="0"/>
              </a:rPr>
              <a:t>আল-কোরান ও</a:t>
            </a:r>
            <a:r>
              <a:rPr lang="en-US" sz="4500" b="1" dirty="0">
                <a:solidFill>
                  <a:schemeClr val="tx1"/>
                </a:solidFill>
                <a:latin typeface="NikoshBAN" panose="02000000000000000000" pitchFamily="2" charset="0"/>
                <a:cs typeface="NikoshBAN" panose="02000000000000000000" pitchFamily="2" charset="0"/>
              </a:rPr>
              <a:t> </a:t>
            </a:r>
            <a:r>
              <a:rPr lang="bn-IN" sz="4500" b="1" dirty="0">
                <a:solidFill>
                  <a:schemeClr val="tx1"/>
                </a:solidFill>
                <a:latin typeface="NikoshBAN" panose="02000000000000000000" pitchFamily="2" charset="0"/>
                <a:cs typeface="NikoshBAN" panose="02000000000000000000" pitchFamily="2" charset="0"/>
              </a:rPr>
              <a:t>তাজভীদ</a:t>
            </a:r>
          </a:p>
          <a:p>
            <a:pPr algn="ctr">
              <a:buNone/>
            </a:pPr>
            <a:r>
              <a:rPr lang="bn-IN" sz="4500" b="1" dirty="0">
                <a:solidFill>
                  <a:schemeClr val="tx1"/>
                </a:solidFill>
                <a:latin typeface="NikoshBAN" panose="02000000000000000000" pitchFamily="2" charset="0"/>
                <a:cs typeface="NikoshBAN" panose="02000000000000000000" pitchFamily="2" charset="0"/>
              </a:rPr>
              <a:t>সুরাঃ</a:t>
            </a:r>
            <a:r>
              <a:rPr lang="en-US" sz="4500" b="1" dirty="0">
                <a:solidFill>
                  <a:schemeClr val="tx1"/>
                </a:solidFill>
                <a:latin typeface="NikoshBAN" panose="02000000000000000000" pitchFamily="2" charset="0"/>
                <a:cs typeface="NikoshBAN" panose="02000000000000000000" pitchFamily="2" charset="0"/>
              </a:rPr>
              <a:t> </a:t>
            </a:r>
            <a:r>
              <a:rPr lang="en-US" sz="4500" b="1" dirty="0" err="1">
                <a:solidFill>
                  <a:schemeClr val="tx1"/>
                </a:solidFill>
                <a:latin typeface="NikoshBAN" panose="02000000000000000000" pitchFamily="2" charset="0"/>
                <a:cs typeface="NikoshBAN" panose="02000000000000000000" pitchFamily="2" charset="0"/>
              </a:rPr>
              <a:t>নিসা</a:t>
            </a:r>
            <a:r>
              <a:rPr lang="en-US" sz="4500" b="1" dirty="0">
                <a:solidFill>
                  <a:schemeClr val="tx1"/>
                </a:solidFill>
                <a:latin typeface="NikoshBAN" panose="02000000000000000000" pitchFamily="2" charset="0"/>
                <a:cs typeface="NikoshBAN" panose="02000000000000000000" pitchFamily="2" charset="0"/>
              </a:rPr>
              <a:t>। </a:t>
            </a:r>
            <a:endParaRPr lang="bn-IN" sz="4500" b="1" dirty="0">
              <a:solidFill>
                <a:schemeClr val="tx1"/>
              </a:solidFill>
              <a:latin typeface="NikoshBAN" panose="02000000000000000000" pitchFamily="2" charset="0"/>
              <a:cs typeface="NikoshBAN" panose="02000000000000000000" pitchFamily="2" charset="0"/>
            </a:endParaRPr>
          </a:p>
        </p:txBody>
      </p:sp>
      <p:pic>
        <p:nvPicPr>
          <p:cNvPr id="7" name="Picture 6" descr="index ttt.jpg"/>
          <p:cNvPicPr>
            <a:picLocks noChangeAspect="1"/>
          </p:cNvPicPr>
          <p:nvPr/>
        </p:nvPicPr>
        <p:blipFill>
          <a:blip r:embed="rId3"/>
          <a:stretch>
            <a:fillRect/>
          </a:stretch>
        </p:blipFill>
        <p:spPr>
          <a:xfrm>
            <a:off x="2743200" y="152399"/>
            <a:ext cx="3581400" cy="26825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62620A-48A7-438E-83CC-49E98761BC60}"/>
              </a:ext>
            </a:extLst>
          </p:cNvPr>
          <p:cNvPicPr>
            <a:picLocks noChangeAspect="1"/>
          </p:cNvPicPr>
          <p:nvPr/>
        </p:nvPicPr>
        <p:blipFill>
          <a:blip r:embed="rId2"/>
          <a:stretch>
            <a:fillRect/>
          </a:stretch>
        </p:blipFill>
        <p:spPr>
          <a:xfrm>
            <a:off x="1627909" y="2826328"/>
            <a:ext cx="2189018" cy="1775806"/>
          </a:xfrm>
          <a:prstGeom prst="rect">
            <a:avLst/>
          </a:prstGeom>
        </p:spPr>
      </p:pic>
      <p:pic>
        <p:nvPicPr>
          <p:cNvPr id="9" name="Picture 8">
            <a:extLst>
              <a:ext uri="{FF2B5EF4-FFF2-40B4-BE49-F238E27FC236}">
                <a16:creationId xmlns:a16="http://schemas.microsoft.com/office/drawing/2014/main" id="{CEE9237F-F88C-4470-8814-0207A315F21B}"/>
              </a:ext>
            </a:extLst>
          </p:cNvPr>
          <p:cNvPicPr>
            <a:picLocks noChangeAspect="1"/>
          </p:cNvPicPr>
          <p:nvPr/>
        </p:nvPicPr>
        <p:blipFill>
          <a:blip r:embed="rId3"/>
          <a:stretch>
            <a:fillRect/>
          </a:stretch>
        </p:blipFill>
        <p:spPr>
          <a:xfrm>
            <a:off x="4759036" y="2826328"/>
            <a:ext cx="2189018" cy="1775806"/>
          </a:xfrm>
          <a:prstGeom prst="rect">
            <a:avLst/>
          </a:prstGeom>
        </p:spPr>
      </p:pic>
      <p:sp>
        <p:nvSpPr>
          <p:cNvPr id="10" name="TextBox 9">
            <a:extLst>
              <a:ext uri="{FF2B5EF4-FFF2-40B4-BE49-F238E27FC236}">
                <a16:creationId xmlns:a16="http://schemas.microsoft.com/office/drawing/2014/main" id="{098BD8C3-77F3-48E3-BDA9-14835A3C4400}"/>
              </a:ext>
            </a:extLst>
          </p:cNvPr>
          <p:cNvSpPr txBox="1"/>
          <p:nvPr/>
        </p:nvSpPr>
        <p:spPr>
          <a:xfrm>
            <a:off x="2067791" y="974567"/>
            <a:ext cx="5008418" cy="830997"/>
          </a:xfrm>
          <a:prstGeom prst="rect">
            <a:avLst/>
          </a:prstGeom>
          <a:noFill/>
        </p:spPr>
        <p:txBody>
          <a:bodyPr wrap="square" rtlCol="0">
            <a:spAutoFit/>
          </a:bodyPr>
          <a:lstStyle/>
          <a:p>
            <a:pPr algn="ctr"/>
            <a:r>
              <a:rPr lang="en-US" sz="4800" dirty="0" err="1">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নিচের</a:t>
            </a:r>
            <a:r>
              <a:rPr lang="en-US" sz="4800" dirty="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4800" dirty="0" err="1">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ছবিগুলো</a:t>
            </a:r>
            <a:r>
              <a:rPr lang="en-US" sz="4800" dirty="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4800" dirty="0" err="1">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দেখ</a:t>
            </a:r>
            <a:endParaRPr lang="en-US" sz="4800" dirty="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71200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033CFF3C-D061-47A5-AC38-1784BEF6D6C2}"/>
              </a:ext>
            </a:extLst>
          </p:cNvPr>
          <p:cNvSpPr txBox="1"/>
          <p:nvPr/>
        </p:nvSpPr>
        <p:spPr>
          <a:xfrm>
            <a:off x="1109145" y="3575725"/>
            <a:ext cx="5940584"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6000" b="1" dirty="0">
                <a:ln w="12700">
                  <a:solidFill>
                    <a:schemeClr val="bg1"/>
                  </a:solidFill>
                  <a:prstDash val="solid"/>
                </a:ln>
                <a:solidFill>
                  <a:srgbClr val="FFFF00"/>
                </a:solidFill>
                <a:effectLst>
                  <a:outerShdw dist="38100" dir="2640000" algn="bl" rotWithShape="0">
                    <a:schemeClr val="accent1"/>
                  </a:outerShdw>
                </a:effectLst>
                <a:latin typeface="NikoshBAN" panose="02000000000000000000" pitchFamily="2" charset="0"/>
                <a:cs typeface="NikoshBAN" panose="02000000000000000000" pitchFamily="2" charset="0"/>
              </a:rPr>
              <a:t>সূরা নিসা</a:t>
            </a:r>
            <a:endParaRPr lang="en-US" sz="6000" b="1" dirty="0">
              <a:ln w="12700">
                <a:solidFill>
                  <a:schemeClr val="bg1"/>
                </a:solidFill>
                <a:prstDash val="solid"/>
              </a:ln>
              <a:solidFill>
                <a:srgbClr val="FFFF00"/>
              </a:solidFill>
              <a:effectLst>
                <a:outerShdw dist="38100" dir="2640000" algn="bl" rotWithShape="0">
                  <a:schemeClr val="accent1"/>
                </a:outerShdw>
              </a:effectLst>
              <a:latin typeface="NikoshBAN" panose="02000000000000000000" pitchFamily="2" charset="0"/>
              <a:cs typeface="NikoshBAN" panose="02000000000000000000" pitchFamily="2" charset="0"/>
            </a:endParaRPr>
          </a:p>
          <a:p>
            <a:pPr algn="ctr"/>
            <a:r>
              <a:rPr lang="en-US" sz="6000" b="1" dirty="0">
                <a:ln w="12700">
                  <a:solidFill>
                    <a:schemeClr val="bg1"/>
                  </a:solidFill>
                  <a:prstDash val="solid"/>
                </a:ln>
                <a:solidFill>
                  <a:srgbClr val="FFFF00"/>
                </a:solidFill>
                <a:effectLst>
                  <a:outerShdw dist="38100" dir="2640000" algn="bl" rotWithShape="0">
                    <a:schemeClr val="accent1"/>
                  </a:outerShdw>
                </a:effectLst>
                <a:latin typeface="NikoshBAN" panose="02000000000000000000" pitchFamily="2" charset="0"/>
                <a:cs typeface="NikoshBAN" panose="02000000000000000000" pitchFamily="2" charset="0"/>
              </a:rPr>
              <a:t> </a:t>
            </a:r>
            <a:r>
              <a:rPr lang="bn-IN" sz="6000" b="1" dirty="0">
                <a:ln w="12700">
                  <a:solidFill>
                    <a:schemeClr val="bg1"/>
                  </a:solidFill>
                  <a:prstDash val="solid"/>
                </a:ln>
                <a:solidFill>
                  <a:srgbClr val="FFFF00"/>
                </a:solidFill>
                <a:effectLst>
                  <a:outerShdw dist="38100" dir="2640000" algn="bl" rotWithShape="0">
                    <a:schemeClr val="accent1"/>
                  </a:outerShdw>
                </a:effectLst>
                <a:latin typeface="NikoshBAN" panose="02000000000000000000" pitchFamily="2" charset="0"/>
                <a:cs typeface="NikoshBAN" panose="02000000000000000000" pitchFamily="2" charset="0"/>
              </a:rPr>
              <a:t>আয়াত</a:t>
            </a:r>
            <a:r>
              <a:rPr lang="en-US" sz="6000" b="1" dirty="0">
                <a:ln w="12700">
                  <a:solidFill>
                    <a:schemeClr val="bg1"/>
                  </a:solidFill>
                  <a:prstDash val="solid"/>
                </a:ln>
                <a:solidFill>
                  <a:srgbClr val="FFFF00"/>
                </a:solidFill>
                <a:effectLst>
                  <a:outerShdw dist="38100" dir="2640000" algn="bl" rotWithShape="0">
                    <a:schemeClr val="accent1"/>
                  </a:outerShdw>
                </a:effectLst>
                <a:latin typeface="NikoshBAN" panose="02000000000000000000" pitchFamily="2" charset="0"/>
                <a:cs typeface="NikoshBAN" panose="02000000000000000000" pitchFamily="2" charset="0"/>
              </a:rPr>
              <a:t>: </a:t>
            </a:r>
            <a:r>
              <a:rPr lang="bn-IN" sz="6000" b="1" dirty="0">
                <a:ln w="12700">
                  <a:solidFill>
                    <a:schemeClr val="bg1"/>
                  </a:solidFill>
                  <a:prstDash val="solid"/>
                </a:ln>
                <a:solidFill>
                  <a:srgbClr val="FFFF00"/>
                </a:solidFill>
                <a:effectLst>
                  <a:outerShdw dist="38100" dir="2640000" algn="bl" rotWithShape="0">
                    <a:schemeClr val="accent1"/>
                  </a:outerShdw>
                </a:effectLst>
                <a:latin typeface="NikoshBAN" panose="02000000000000000000" pitchFamily="2" charset="0"/>
                <a:cs typeface="NikoshBAN" panose="02000000000000000000" pitchFamily="2" charset="0"/>
              </a:rPr>
              <a:t>৪৩-৪৫</a:t>
            </a:r>
            <a:endParaRPr lang="en-US" sz="6000" b="1" dirty="0">
              <a:ln w="12700">
                <a:solidFill>
                  <a:schemeClr val="bg1"/>
                </a:solidFill>
                <a:prstDash val="solid"/>
              </a:ln>
              <a:solidFill>
                <a:srgbClr val="FFFF00"/>
              </a:solidFill>
              <a:effectLst>
                <a:outerShdw dist="38100" dir="2640000" algn="bl" rotWithShape="0">
                  <a:schemeClr val="accent1"/>
                </a:outerShdw>
              </a:effectLst>
              <a:latin typeface="NikoshBAN" panose="02000000000000000000" pitchFamily="2" charset="0"/>
              <a:cs typeface="NikoshBAN" panose="02000000000000000000" pitchFamily="2" charset="0"/>
            </a:endParaRPr>
          </a:p>
        </p:txBody>
      </p:sp>
      <p:sp>
        <p:nvSpPr>
          <p:cNvPr id="3" name="TextBox 1">
            <a:extLst>
              <a:ext uri="{FF2B5EF4-FFF2-40B4-BE49-F238E27FC236}">
                <a16:creationId xmlns:a16="http://schemas.microsoft.com/office/drawing/2014/main" id="{8F327357-80FB-4C2C-BFBF-FFD98B56FE37}"/>
              </a:ext>
            </a:extLst>
          </p:cNvPr>
          <p:cNvSpPr txBox="1"/>
          <p:nvPr/>
        </p:nvSpPr>
        <p:spPr>
          <a:xfrm>
            <a:off x="589936" y="450732"/>
            <a:ext cx="7669161" cy="186204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500" b="1" dirty="0" err="1">
                <a:ln w="12700">
                  <a:solidFill>
                    <a:schemeClr val="accent1"/>
                  </a:solidFill>
                  <a:prstDash val="solid"/>
                </a:ln>
                <a:effectLst>
                  <a:outerShdw dist="38100" dir="2640000" algn="bl" rotWithShape="0">
                    <a:schemeClr val="accent1"/>
                  </a:outerShdw>
                </a:effectLst>
                <a:latin typeface="NikoshBAN" panose="02000000000000000000" pitchFamily="2" charset="0"/>
                <a:cs typeface="NikoshBAN" panose="02000000000000000000" pitchFamily="2" charset="0"/>
              </a:rPr>
              <a:t>পাঠ</a:t>
            </a:r>
            <a:r>
              <a:rPr lang="en-US" sz="11500" b="1" dirty="0">
                <a:ln w="12700">
                  <a:solidFill>
                    <a:schemeClr val="accent1"/>
                  </a:solidFill>
                  <a:prstDash val="solid"/>
                </a:ln>
                <a:effectLst>
                  <a:outerShdw dist="38100" dir="2640000" algn="bl" rotWithShape="0">
                    <a:schemeClr val="accent1"/>
                  </a:outerShdw>
                </a:effectLst>
                <a:latin typeface="NikoshBAN" panose="02000000000000000000" pitchFamily="2" charset="0"/>
                <a:cs typeface="NikoshBAN" panose="02000000000000000000" pitchFamily="2" charset="0"/>
              </a:rPr>
              <a:t> </a:t>
            </a:r>
            <a:r>
              <a:rPr lang="en-US" sz="11500" b="1" dirty="0" err="1">
                <a:ln w="12700">
                  <a:solidFill>
                    <a:schemeClr val="accent1"/>
                  </a:solidFill>
                  <a:prstDash val="solid"/>
                </a:ln>
                <a:effectLst>
                  <a:outerShdw dist="38100" dir="2640000" algn="bl" rotWithShape="0">
                    <a:schemeClr val="accent1"/>
                  </a:outerShdw>
                </a:effectLst>
                <a:latin typeface="NikoshBAN" panose="02000000000000000000" pitchFamily="2" charset="0"/>
                <a:cs typeface="NikoshBAN" panose="02000000000000000000" pitchFamily="2" charset="0"/>
              </a:rPr>
              <a:t>শিরোনাম</a:t>
            </a:r>
            <a:endParaRPr lang="en-US" sz="11500" b="1" dirty="0">
              <a:ln w="12700">
                <a:solidFill>
                  <a:schemeClr val="accent1"/>
                </a:solidFill>
                <a:prstDash val="solid"/>
              </a:ln>
              <a:effectLst>
                <a:outerShdw dist="38100" dir="2640000" algn="bl" rotWithShape="0">
                  <a:schemeClr val="accent1"/>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15141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D562AB79-F8F2-4BD6-95C3-43915D05F3C1}"/>
              </a:ext>
            </a:extLst>
          </p:cNvPr>
          <p:cNvSpPr txBox="1"/>
          <p:nvPr/>
        </p:nvSpPr>
        <p:spPr>
          <a:xfrm>
            <a:off x="2422169" y="0"/>
            <a:ext cx="3359197" cy="14465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6600" dirty="0">
                <a:ln w="0"/>
                <a:solidFill>
                  <a:srgbClr val="FFC00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শিখনফল</a:t>
            </a:r>
            <a:r>
              <a:rPr lang="bn-IN" sz="8800" dirty="0">
                <a:ln w="0"/>
                <a:solidFill>
                  <a:srgbClr val="FFC00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endParaRPr lang="en-US" sz="8800" dirty="0">
              <a:ln w="0"/>
              <a:solidFill>
                <a:srgbClr val="FFC00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sp>
        <p:nvSpPr>
          <p:cNvPr id="7" name="TextBox 2">
            <a:extLst>
              <a:ext uri="{FF2B5EF4-FFF2-40B4-BE49-F238E27FC236}">
                <a16:creationId xmlns:a16="http://schemas.microsoft.com/office/drawing/2014/main" id="{5D952C3C-C56F-451F-931A-6D755D6CB729}"/>
              </a:ext>
            </a:extLst>
          </p:cNvPr>
          <p:cNvSpPr txBox="1"/>
          <p:nvPr/>
        </p:nvSpPr>
        <p:spPr>
          <a:xfrm>
            <a:off x="335680" y="2993114"/>
            <a:ext cx="8472640" cy="298543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400" dirty="0">
                <a:latin typeface="NikoshBAN" panose="02000000000000000000" pitchFamily="2" charset="0"/>
                <a:cs typeface="NikoshBAN" panose="02000000000000000000" pitchFamily="2" charset="0"/>
              </a:rPr>
              <a:t>এই পাঠ শেষে শিক্ষার্থীরা-</a:t>
            </a:r>
          </a:p>
          <a:p>
            <a:r>
              <a:rPr lang="bn-IN" sz="3600" dirty="0">
                <a:latin typeface="NikoshBAN" panose="02000000000000000000" pitchFamily="2" charset="0"/>
                <a:cs typeface="NikoshBAN" panose="02000000000000000000" pitchFamily="2" charset="0"/>
              </a:rPr>
              <a:t>*</a:t>
            </a:r>
            <a:r>
              <a:rPr lang="en-US" sz="3600" dirty="0">
                <a:solidFill>
                  <a:srgbClr val="FFFF00"/>
                </a:solidFill>
                <a:latin typeface="NikoshBAN" panose="02000000000000000000" pitchFamily="2" charset="0"/>
                <a:cs typeface="NikoshBAN" panose="02000000000000000000" pitchFamily="2" charset="0"/>
              </a:rPr>
              <a:t>  </a:t>
            </a:r>
            <a:r>
              <a:rPr lang="bn-IN" sz="3600" dirty="0">
                <a:solidFill>
                  <a:srgbClr val="FFFF00"/>
                </a:solidFill>
                <a:latin typeface="NikoshBAN" panose="02000000000000000000" pitchFamily="2" charset="0"/>
                <a:cs typeface="NikoshBAN" panose="02000000000000000000" pitchFamily="2" charset="0"/>
              </a:rPr>
              <a:t>আয়াতগুলোর অনুবাদ করতে পারবে </a:t>
            </a:r>
            <a:r>
              <a:rPr lang="en-US" sz="3600" dirty="0">
                <a:solidFill>
                  <a:srgbClr val="FFFF00"/>
                </a:solidFill>
                <a:latin typeface="NikoshBAN" panose="02000000000000000000" pitchFamily="2" charset="0"/>
                <a:cs typeface="NikoshBAN" panose="02000000000000000000" pitchFamily="2" charset="0"/>
              </a:rPr>
              <a:t>। </a:t>
            </a:r>
            <a:endParaRPr lang="bn-IN" sz="3600" dirty="0">
              <a:solidFill>
                <a:srgbClr val="FFFF00"/>
              </a:solidFill>
              <a:latin typeface="NikoshBAN" panose="02000000000000000000" pitchFamily="2" charset="0"/>
              <a:cs typeface="NikoshBAN" panose="02000000000000000000" pitchFamily="2" charset="0"/>
            </a:endParaRPr>
          </a:p>
          <a:p>
            <a:r>
              <a:rPr lang="bn-IN" sz="3600" dirty="0">
                <a:latin typeface="NikoshBAN" panose="02000000000000000000" pitchFamily="2" charset="0"/>
                <a:cs typeface="NikoshBAN" panose="02000000000000000000" pitchFamily="2" charset="0"/>
              </a:rPr>
              <a:t>*</a:t>
            </a:r>
            <a:r>
              <a:rPr lang="en-US" sz="3600" dirty="0">
                <a:solidFill>
                  <a:srgbClr val="FFFF00"/>
                </a:solidFill>
                <a:latin typeface="NikoshBAN" panose="02000000000000000000" pitchFamily="2" charset="0"/>
                <a:cs typeface="NikoshBAN" panose="02000000000000000000" pitchFamily="2" charset="0"/>
              </a:rPr>
              <a:t>  </a:t>
            </a:r>
            <a:r>
              <a:rPr lang="bn-IN" sz="3600" dirty="0">
                <a:solidFill>
                  <a:srgbClr val="FFFF00"/>
                </a:solidFill>
                <a:latin typeface="NikoshBAN" panose="02000000000000000000" pitchFamily="2" charset="0"/>
                <a:cs typeface="NikoshBAN" panose="02000000000000000000" pitchFamily="2" charset="0"/>
              </a:rPr>
              <a:t>নামাযের নিষিদ্ধ অবস্থা সম্পর্কে বলতে পারবে</a:t>
            </a:r>
            <a:r>
              <a:rPr lang="en-US" sz="3600" dirty="0">
                <a:solidFill>
                  <a:srgbClr val="FFFF00"/>
                </a:solidFill>
                <a:latin typeface="NikoshBAN" panose="02000000000000000000" pitchFamily="2" charset="0"/>
                <a:cs typeface="NikoshBAN" panose="02000000000000000000" pitchFamily="2" charset="0"/>
              </a:rPr>
              <a:t>। </a:t>
            </a:r>
            <a:endParaRPr lang="bn-IN" sz="3600" dirty="0">
              <a:solidFill>
                <a:srgbClr val="FFFF00"/>
              </a:solidFill>
              <a:latin typeface="NikoshBAN" panose="02000000000000000000" pitchFamily="2" charset="0"/>
              <a:cs typeface="NikoshBAN" panose="02000000000000000000" pitchFamily="2" charset="0"/>
            </a:endParaRPr>
          </a:p>
          <a:p>
            <a:r>
              <a:rPr lang="bn-IN" sz="3600" dirty="0">
                <a:latin typeface="NikoshBAN" panose="02000000000000000000" pitchFamily="2" charset="0"/>
                <a:cs typeface="NikoshBAN" panose="02000000000000000000" pitchFamily="2" charset="0"/>
              </a:rPr>
              <a:t>*</a:t>
            </a:r>
            <a:r>
              <a:rPr lang="en-US" sz="3600" dirty="0">
                <a:solidFill>
                  <a:srgbClr val="FFFF00"/>
                </a:solidFill>
                <a:latin typeface="NikoshBAN" panose="02000000000000000000" pitchFamily="2" charset="0"/>
                <a:cs typeface="NikoshBAN" panose="02000000000000000000" pitchFamily="2" charset="0"/>
              </a:rPr>
              <a:t>  </a:t>
            </a:r>
            <a:r>
              <a:rPr lang="bn-IN" sz="3600" dirty="0">
                <a:solidFill>
                  <a:srgbClr val="FFFF00"/>
                </a:solidFill>
                <a:latin typeface="NikoshBAN" panose="02000000000000000000" pitchFamily="2" charset="0"/>
                <a:cs typeface="NikoshBAN" panose="02000000000000000000" pitchFamily="2" charset="0"/>
              </a:rPr>
              <a:t>তায়াম্মুম করার হালত/অবস্থা সম্পর্কে বলতে পারবে</a:t>
            </a:r>
            <a:r>
              <a:rPr lang="en-US" sz="3600" dirty="0">
                <a:solidFill>
                  <a:srgbClr val="FFFF00"/>
                </a:solidFill>
                <a:latin typeface="NikoshBAN" panose="02000000000000000000" pitchFamily="2" charset="0"/>
                <a:cs typeface="NikoshBAN" panose="02000000000000000000" pitchFamily="2" charset="0"/>
              </a:rPr>
              <a:t>। </a:t>
            </a:r>
            <a:endParaRPr lang="bn-IN" sz="3600" dirty="0">
              <a:solidFill>
                <a:srgbClr val="FFFF00"/>
              </a:solidFill>
              <a:latin typeface="NikoshBAN" panose="02000000000000000000" pitchFamily="2" charset="0"/>
              <a:cs typeface="NikoshBAN" panose="02000000000000000000" pitchFamily="2" charset="0"/>
            </a:endParaRPr>
          </a:p>
          <a:p>
            <a:r>
              <a:rPr lang="bn-IN" sz="3600" dirty="0">
                <a:latin typeface="NikoshBAN" panose="02000000000000000000" pitchFamily="2" charset="0"/>
                <a:cs typeface="NikoshBAN" panose="02000000000000000000" pitchFamily="2" charset="0"/>
              </a:rPr>
              <a:t>*</a:t>
            </a:r>
            <a:r>
              <a:rPr lang="en-US" sz="3600" dirty="0">
                <a:solidFill>
                  <a:srgbClr val="FFFF00"/>
                </a:solidFill>
                <a:latin typeface="NikoshBAN" panose="02000000000000000000" pitchFamily="2" charset="0"/>
                <a:cs typeface="NikoshBAN" panose="02000000000000000000" pitchFamily="2" charset="0"/>
              </a:rPr>
              <a:t>  </a:t>
            </a:r>
            <a:r>
              <a:rPr lang="bn-IN" sz="3600" dirty="0">
                <a:solidFill>
                  <a:srgbClr val="FFFF00"/>
                </a:solidFill>
                <a:latin typeface="NikoshBAN" panose="02000000000000000000" pitchFamily="2" charset="0"/>
                <a:cs typeface="NikoshBAN" panose="02000000000000000000" pitchFamily="2" charset="0"/>
              </a:rPr>
              <a:t>নতুন নতুন শব্দের তাহকীক(শব্দ বিশ্লেষণ) করতে পারবে</a:t>
            </a:r>
            <a:r>
              <a:rPr lang="en-US" sz="3600" dirty="0">
                <a:solidFill>
                  <a:srgbClr val="FFFF00"/>
                </a:solidFill>
                <a:latin typeface="NikoshBAN" panose="02000000000000000000" pitchFamily="2" charset="0"/>
                <a:cs typeface="NikoshBAN" panose="02000000000000000000" pitchFamily="2" charset="0"/>
              </a:rPr>
              <a:t>। </a:t>
            </a:r>
            <a:r>
              <a:rPr lang="bn-IN" sz="3600" dirty="0">
                <a:solidFill>
                  <a:srgbClr val="FFFF00"/>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609436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5D1F0-BA9A-4FF2-886B-CF43A8EA4674}"/>
              </a:ext>
            </a:extLst>
          </p:cNvPr>
          <p:cNvSpPr/>
          <p:nvPr/>
        </p:nvSpPr>
        <p:spPr>
          <a:xfrm>
            <a:off x="0" y="4161295"/>
            <a:ext cx="8746883"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AE" sz="3600" dirty="0">
                <a:latin typeface="Arabic Typesetting" panose="03020402040406030203" pitchFamily="66" charset="-78"/>
                <a:cs typeface="Arabic Typesetting" panose="03020402040406030203" pitchFamily="66" charset="-78"/>
              </a:rPr>
              <a:t>أَلَمْ تَرَ إِلَى الَّذِينَ أُوتُواْ نَصِيبًا مِّنَ الْكِتَابِ يَشْتَرُونَ الضَّلاَلَةَ وَيُرِيدُونَ أَن تَضِلُّواْ السَّبِيلَ</a:t>
            </a:r>
            <a:endParaRPr lang="en-US" sz="3600" dirty="0">
              <a:latin typeface="Arabic Typesetting" panose="03020402040406030203" pitchFamily="66" charset="-78"/>
              <a:cs typeface="Arabic Typesetting" panose="03020402040406030203" pitchFamily="66" charset="-78"/>
            </a:endParaRPr>
          </a:p>
        </p:txBody>
      </p:sp>
      <p:sp>
        <p:nvSpPr>
          <p:cNvPr id="7" name="Rectangle 6">
            <a:extLst>
              <a:ext uri="{FF2B5EF4-FFF2-40B4-BE49-F238E27FC236}">
                <a16:creationId xmlns:a16="http://schemas.microsoft.com/office/drawing/2014/main" id="{0AC06534-27B9-4684-A0A3-7481DB8BEB06}"/>
              </a:ext>
            </a:extLst>
          </p:cNvPr>
          <p:cNvSpPr/>
          <p:nvPr/>
        </p:nvSpPr>
        <p:spPr>
          <a:xfrm>
            <a:off x="2271253" y="5626563"/>
            <a:ext cx="6019688" cy="70788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AE" sz="4000" dirty="0">
                <a:latin typeface="Arabic Typesetting" panose="03020402040406030203" pitchFamily="66" charset="-78"/>
                <a:cs typeface="Arabic Typesetting" panose="03020402040406030203" pitchFamily="66" charset="-78"/>
              </a:rPr>
              <a:t>وَاللّهُ أَعْلَمُ بِأَعْدَائِكُمْ وَكَفَى بِاللّهِ وَلِيًّا وَكَفَى بِاللّهِ نَصِيرًا</a:t>
            </a:r>
            <a:endParaRPr lang="en-US" sz="4000" dirty="0">
              <a:latin typeface="Arabic Typesetting" panose="03020402040406030203" pitchFamily="66" charset="-78"/>
              <a:cs typeface="Arabic Typesetting" panose="03020402040406030203" pitchFamily="66" charset="-78"/>
            </a:endParaRPr>
          </a:p>
        </p:txBody>
      </p:sp>
      <p:sp>
        <p:nvSpPr>
          <p:cNvPr id="8" name="Rectangle 7">
            <a:extLst>
              <a:ext uri="{FF2B5EF4-FFF2-40B4-BE49-F238E27FC236}">
                <a16:creationId xmlns:a16="http://schemas.microsoft.com/office/drawing/2014/main" id="{108A43D5-9488-4FF8-B062-AD98C41DBE15}"/>
              </a:ext>
            </a:extLst>
          </p:cNvPr>
          <p:cNvSpPr/>
          <p:nvPr/>
        </p:nvSpPr>
        <p:spPr>
          <a:xfrm>
            <a:off x="294969" y="1421299"/>
            <a:ext cx="8143456" cy="230832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AE" sz="3600" dirty="0">
                <a:latin typeface="Arabic Typesetting" panose="03020402040406030203" pitchFamily="66" charset="-78"/>
                <a:cs typeface="Arabic Typesetting" panose="03020402040406030203" pitchFamily="66" charset="-78"/>
              </a:rPr>
              <a:t>يَا أَيُّهَا الَّذِينَ آمَنُواْ لاَ تَقْرَبُواْ الصَّلاَةَ وَأَنتُمْ سُكَارَى حَتَّىَ تَعْلَمُواْ مَا تَقُولُونَ وَلاَ جُنُبًا إِلاَّ عَابِرِي سَبِيلٍ حَتَّىَ تَغْتَسِلُواْ وَإِن كُنتُم مَّرْضَى أَوْ عَلَى سَفَرٍ أَوْ جَاء أَحَدٌ مِّنكُم مِّن الْغَآئِطِ أَوْ لاَمَسْتُمُ النِّسَاء فَلَمْ تَجِدُواْ مَاء فَتَيَمَّمُواْ صَعِيدًا طَيِّبًا فَامْسَحُواْ بِوُجُوهِكُمْ وَأَيْدِيكُمْ إِنَّ اللّهَ كَانَ عَفُوًّا غَفُورًا</a:t>
            </a:r>
            <a:endParaRPr lang="en-US" sz="36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016170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51E7F3-A698-4167-9287-DAC230479A6A}"/>
              </a:ext>
            </a:extLst>
          </p:cNvPr>
          <p:cNvSpPr/>
          <p:nvPr/>
        </p:nvSpPr>
        <p:spPr>
          <a:xfrm>
            <a:off x="301461" y="1215118"/>
            <a:ext cx="8739299" cy="267765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14313" indent="-214313">
              <a:buFont typeface="Wingdings" panose="05000000000000000000" pitchFamily="2" charset="2"/>
              <a:buChar char="v"/>
            </a:pPr>
            <a:r>
              <a:rPr lang="bn-IN" sz="2400" dirty="0">
                <a:solidFill>
                  <a:srgbClr val="FFFF00"/>
                </a:solidFill>
                <a:latin typeface="NikoshBAN" panose="02000000000000000000" pitchFamily="2" charset="0"/>
                <a:cs typeface="NikoshBAN" panose="02000000000000000000" pitchFamily="2" charset="0"/>
              </a:rPr>
              <a:t>৪৩।</a:t>
            </a:r>
            <a:r>
              <a:rPr lang="en-US" sz="2400" dirty="0">
                <a:solidFill>
                  <a:srgbClr val="FFFF00"/>
                </a:solidFill>
                <a:latin typeface="NikoshBAN" panose="02000000000000000000" pitchFamily="2" charset="0"/>
                <a:cs typeface="NikoshBAN" panose="02000000000000000000" pitchFamily="2" charset="0"/>
              </a:rPr>
              <a:t> </a:t>
            </a:r>
            <a:r>
              <a:rPr lang="as-IN" sz="2400" dirty="0">
                <a:solidFill>
                  <a:srgbClr val="FFFF00"/>
                </a:solidFill>
                <a:latin typeface="NikoshBAN" panose="02000000000000000000" pitchFamily="2" charset="0"/>
                <a:cs typeface="NikoshBAN" panose="02000000000000000000" pitchFamily="2" charset="0"/>
              </a:rPr>
              <a:t>হে ঈমাণদারগণ! তোমরা যখন নেশাগ্রস্ত থাক, তখন নামাযের ধারে-কাছেও যেওনা, যতক্ষণ না বুঝতে সক্ষম হও যা কিছু তোমরা বলছ, আর (নামাযের কাছে যেও না) ফরয গোসলের আবস্থায়ও যতক্ষণ না গোসল করে নাও। কিন্তু মুসাফির অবস্থার কথা স্বতন্ত্র আর যদি তোমরা অসুস্থ হয়ে থাক কিংবা সফরে থাক অথবা তোমাদের মধ্য থেকে কেউ যদি প্রস্রাব-পায়খানা থেকে এসে থাকে কিংবা নারী গমন করে থাকে, কিন্তু পরে যদি পানিপ্রাপ্তি সম্ভব না হয়, তবে পাক-পবিত্র মাটির দ্বারা তায়াম্মুম করে নাও-তাতে মুখমন্ডল ও হাতকে ঘষে নাও। নিশ্চয়ই আল্লাহ তা’আলা ক্ষমাশীল।</a:t>
            </a:r>
          </a:p>
        </p:txBody>
      </p:sp>
      <p:sp>
        <p:nvSpPr>
          <p:cNvPr id="9" name="Rectangle 8">
            <a:extLst>
              <a:ext uri="{FF2B5EF4-FFF2-40B4-BE49-F238E27FC236}">
                <a16:creationId xmlns:a16="http://schemas.microsoft.com/office/drawing/2014/main" id="{12A60E5A-AEB9-43E2-B3EB-44FF2521C77F}"/>
              </a:ext>
            </a:extLst>
          </p:cNvPr>
          <p:cNvSpPr/>
          <p:nvPr/>
        </p:nvSpPr>
        <p:spPr>
          <a:xfrm>
            <a:off x="301462" y="3979538"/>
            <a:ext cx="8739299" cy="83099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14313" indent="-214313">
              <a:buFont typeface="Wingdings" panose="05000000000000000000" pitchFamily="2" charset="2"/>
              <a:buChar char="v"/>
            </a:pPr>
            <a:r>
              <a:rPr lang="bn-IN" sz="2400" dirty="0">
                <a:latin typeface="NikoshBAN" panose="02000000000000000000" pitchFamily="2" charset="0"/>
                <a:cs typeface="NikoshBAN" panose="02000000000000000000" pitchFamily="2" charset="0"/>
              </a:rPr>
              <a:t>৪৪।</a:t>
            </a:r>
            <a:r>
              <a:rPr lang="en-US"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তুমি কি ওদের দেখনি, যারা কিতাবের কিছু অংশ প্রাপ্ত হয়েছে, (অথচ) তারা পথভ্রষ্টতা খরিদ করে এবং কামনা করে, যাতে তোমরাও আল্লাহর পথ থেকে বিভ্রান্ত হয়ে যাও।</a:t>
            </a:r>
          </a:p>
        </p:txBody>
      </p:sp>
      <p:sp>
        <p:nvSpPr>
          <p:cNvPr id="10" name="Rectangle 9">
            <a:extLst>
              <a:ext uri="{FF2B5EF4-FFF2-40B4-BE49-F238E27FC236}">
                <a16:creationId xmlns:a16="http://schemas.microsoft.com/office/drawing/2014/main" id="{194E1097-CB6D-4ABF-BD65-4467799DFF86}"/>
              </a:ext>
            </a:extLst>
          </p:cNvPr>
          <p:cNvSpPr/>
          <p:nvPr/>
        </p:nvSpPr>
        <p:spPr>
          <a:xfrm>
            <a:off x="301462" y="5660194"/>
            <a:ext cx="8016335" cy="83099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14313" indent="-214313">
              <a:buFont typeface="Wingdings" panose="05000000000000000000" pitchFamily="2" charset="2"/>
              <a:buChar char="v"/>
            </a:pPr>
            <a:r>
              <a:rPr lang="bn-IN" sz="2400" dirty="0">
                <a:solidFill>
                  <a:srgbClr val="FFC000"/>
                </a:solidFill>
                <a:latin typeface="NikoshBAN" panose="02000000000000000000" pitchFamily="2" charset="0"/>
                <a:cs typeface="NikoshBAN" panose="02000000000000000000" pitchFamily="2" charset="0"/>
              </a:rPr>
              <a:t>৪৫।</a:t>
            </a:r>
            <a:r>
              <a:rPr lang="en-US" sz="2400" dirty="0">
                <a:solidFill>
                  <a:srgbClr val="FFC000"/>
                </a:solidFill>
                <a:latin typeface="NikoshBAN" panose="02000000000000000000" pitchFamily="2" charset="0"/>
                <a:cs typeface="NikoshBAN" panose="02000000000000000000" pitchFamily="2" charset="0"/>
              </a:rPr>
              <a:t> </a:t>
            </a:r>
            <a:r>
              <a:rPr lang="as-IN" sz="2400" dirty="0">
                <a:solidFill>
                  <a:srgbClr val="FFC000"/>
                </a:solidFill>
                <a:latin typeface="NikoshBAN" panose="02000000000000000000" pitchFamily="2" charset="0"/>
                <a:cs typeface="NikoshBAN" panose="02000000000000000000" pitchFamily="2" charset="0"/>
              </a:rPr>
              <a:t>অথচ আল্লাহ তোমাদের শত্রুদেরকে যথার্থই জানেন। আর অভিভাবক হিসাবে আল্লাহই যথেষ্ট এবং সাহায্যকারী হিসাবেও আল্লাহই যথেষ্ট।</a:t>
            </a:r>
          </a:p>
        </p:txBody>
      </p:sp>
    </p:spTree>
    <p:extLst>
      <p:ext uri="{BB962C8B-B14F-4D97-AF65-F5344CB8AC3E}">
        <p14:creationId xmlns:p14="http://schemas.microsoft.com/office/powerpoint/2010/main" val="260762002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80">
                                          <p:stCondLst>
                                            <p:cond delay="0"/>
                                          </p:stCondLst>
                                        </p:cTn>
                                        <p:tgtEl>
                                          <p:spTgt spid="8">
                                            <p:txEl>
                                              <p:pRg st="0" end="0"/>
                                            </p:txEl>
                                          </p:spTgt>
                                        </p:tgtEl>
                                      </p:cBhvr>
                                    </p:animEffect>
                                    <p:anim calcmode="lin" valueType="num">
                                      <p:cBhvr>
                                        <p:cTn id="8"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xEl>
                                              <p:pRg st="0" end="0"/>
                                            </p:txEl>
                                          </p:spTgt>
                                        </p:tgtEl>
                                      </p:cBhvr>
                                      <p:to x="100000" y="60000"/>
                                    </p:animScale>
                                    <p:animScale>
                                      <p:cBhvr>
                                        <p:cTn id="14" dur="166" decel="50000">
                                          <p:stCondLst>
                                            <p:cond delay="676"/>
                                          </p:stCondLst>
                                        </p:cTn>
                                        <p:tgtEl>
                                          <p:spTgt spid="8">
                                            <p:txEl>
                                              <p:pRg st="0" end="0"/>
                                            </p:txEl>
                                          </p:spTgt>
                                        </p:tgtEl>
                                      </p:cBhvr>
                                      <p:to x="100000" y="100000"/>
                                    </p:animScale>
                                    <p:animScale>
                                      <p:cBhvr>
                                        <p:cTn id="15" dur="26">
                                          <p:stCondLst>
                                            <p:cond delay="1312"/>
                                          </p:stCondLst>
                                        </p:cTn>
                                        <p:tgtEl>
                                          <p:spTgt spid="8">
                                            <p:txEl>
                                              <p:pRg st="0" end="0"/>
                                            </p:txEl>
                                          </p:spTgt>
                                        </p:tgtEl>
                                      </p:cBhvr>
                                      <p:to x="100000" y="80000"/>
                                    </p:animScale>
                                    <p:animScale>
                                      <p:cBhvr>
                                        <p:cTn id="16" dur="166" decel="50000">
                                          <p:stCondLst>
                                            <p:cond delay="1338"/>
                                          </p:stCondLst>
                                        </p:cTn>
                                        <p:tgtEl>
                                          <p:spTgt spid="8">
                                            <p:txEl>
                                              <p:pRg st="0" end="0"/>
                                            </p:txEl>
                                          </p:spTgt>
                                        </p:tgtEl>
                                      </p:cBhvr>
                                      <p:to x="100000" y="100000"/>
                                    </p:animScale>
                                    <p:animScale>
                                      <p:cBhvr>
                                        <p:cTn id="17" dur="26">
                                          <p:stCondLst>
                                            <p:cond delay="1642"/>
                                          </p:stCondLst>
                                        </p:cTn>
                                        <p:tgtEl>
                                          <p:spTgt spid="8">
                                            <p:txEl>
                                              <p:pRg st="0" end="0"/>
                                            </p:txEl>
                                          </p:spTgt>
                                        </p:tgtEl>
                                      </p:cBhvr>
                                      <p:to x="100000" y="90000"/>
                                    </p:animScale>
                                    <p:animScale>
                                      <p:cBhvr>
                                        <p:cTn id="18" dur="166" decel="50000">
                                          <p:stCondLst>
                                            <p:cond delay="1668"/>
                                          </p:stCondLst>
                                        </p:cTn>
                                        <p:tgtEl>
                                          <p:spTgt spid="8">
                                            <p:txEl>
                                              <p:pRg st="0" end="0"/>
                                            </p:txEl>
                                          </p:spTgt>
                                        </p:tgtEl>
                                      </p:cBhvr>
                                      <p:to x="100000" y="100000"/>
                                    </p:animScale>
                                    <p:animScale>
                                      <p:cBhvr>
                                        <p:cTn id="19" dur="26">
                                          <p:stCondLst>
                                            <p:cond delay="1808"/>
                                          </p:stCondLst>
                                        </p:cTn>
                                        <p:tgtEl>
                                          <p:spTgt spid="8">
                                            <p:txEl>
                                              <p:pRg st="0" end="0"/>
                                            </p:txEl>
                                          </p:spTgt>
                                        </p:tgtEl>
                                      </p:cBhvr>
                                      <p:to x="100000" y="95000"/>
                                    </p:animScale>
                                    <p:animScale>
                                      <p:cBhvr>
                                        <p:cTn id="20" dur="166" decel="50000">
                                          <p:stCondLst>
                                            <p:cond delay="1834"/>
                                          </p:stCondLst>
                                        </p:cTn>
                                        <p:tgtEl>
                                          <p:spTgt spid="8">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80">
                                          <p:stCondLst>
                                            <p:cond delay="0"/>
                                          </p:stCondLst>
                                        </p:cTn>
                                        <p:tgtEl>
                                          <p:spTgt spid="10"/>
                                        </p:tgtEl>
                                      </p:cBhvr>
                                    </p:animEffect>
                                    <p:anim calcmode="lin" valueType="num">
                                      <p:cBhvr>
                                        <p:cTn id="4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9" dur="26">
                                          <p:stCondLst>
                                            <p:cond delay="650"/>
                                          </p:stCondLst>
                                        </p:cTn>
                                        <p:tgtEl>
                                          <p:spTgt spid="10"/>
                                        </p:tgtEl>
                                      </p:cBhvr>
                                      <p:to x="100000" y="60000"/>
                                    </p:animScale>
                                    <p:animScale>
                                      <p:cBhvr>
                                        <p:cTn id="50" dur="166" decel="50000">
                                          <p:stCondLst>
                                            <p:cond delay="676"/>
                                          </p:stCondLst>
                                        </p:cTn>
                                        <p:tgtEl>
                                          <p:spTgt spid="10"/>
                                        </p:tgtEl>
                                      </p:cBhvr>
                                      <p:to x="100000" y="100000"/>
                                    </p:animScale>
                                    <p:animScale>
                                      <p:cBhvr>
                                        <p:cTn id="51" dur="26">
                                          <p:stCondLst>
                                            <p:cond delay="1312"/>
                                          </p:stCondLst>
                                        </p:cTn>
                                        <p:tgtEl>
                                          <p:spTgt spid="10"/>
                                        </p:tgtEl>
                                      </p:cBhvr>
                                      <p:to x="100000" y="80000"/>
                                    </p:animScale>
                                    <p:animScale>
                                      <p:cBhvr>
                                        <p:cTn id="52" dur="166" decel="50000">
                                          <p:stCondLst>
                                            <p:cond delay="1338"/>
                                          </p:stCondLst>
                                        </p:cTn>
                                        <p:tgtEl>
                                          <p:spTgt spid="10"/>
                                        </p:tgtEl>
                                      </p:cBhvr>
                                      <p:to x="100000" y="100000"/>
                                    </p:animScale>
                                    <p:animScale>
                                      <p:cBhvr>
                                        <p:cTn id="53" dur="26">
                                          <p:stCondLst>
                                            <p:cond delay="1642"/>
                                          </p:stCondLst>
                                        </p:cTn>
                                        <p:tgtEl>
                                          <p:spTgt spid="10"/>
                                        </p:tgtEl>
                                      </p:cBhvr>
                                      <p:to x="100000" y="90000"/>
                                    </p:animScale>
                                    <p:animScale>
                                      <p:cBhvr>
                                        <p:cTn id="54" dur="166" decel="50000">
                                          <p:stCondLst>
                                            <p:cond delay="1668"/>
                                          </p:stCondLst>
                                        </p:cTn>
                                        <p:tgtEl>
                                          <p:spTgt spid="10"/>
                                        </p:tgtEl>
                                      </p:cBhvr>
                                      <p:to x="100000" y="100000"/>
                                    </p:animScale>
                                    <p:animScale>
                                      <p:cBhvr>
                                        <p:cTn id="55" dur="26">
                                          <p:stCondLst>
                                            <p:cond delay="1808"/>
                                          </p:stCondLst>
                                        </p:cTn>
                                        <p:tgtEl>
                                          <p:spTgt spid="10"/>
                                        </p:tgtEl>
                                      </p:cBhvr>
                                      <p:to x="100000" y="95000"/>
                                    </p:animScale>
                                    <p:animScale>
                                      <p:cBhvr>
                                        <p:cTn id="56"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158</TotalTime>
  <Words>629</Words>
  <Application>Microsoft Office PowerPoint</Application>
  <PresentationFormat>On-screen Show (4:3)</PresentationFormat>
  <Paragraphs>63</Paragraphs>
  <Slides>16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Arabic Typesetting</vt:lpstr>
      <vt:lpstr>Arial</vt:lpstr>
      <vt:lpstr>Calibri</vt:lpstr>
      <vt:lpstr>Century Gothic</vt:lpstr>
      <vt:lpstr>NikoshBAN</vt:lpstr>
      <vt:lpstr>Wingdings</vt:lpstr>
      <vt:lpstr>Wingdings 3</vt:lpstr>
      <vt:lpstr>Ion</vt:lpstr>
      <vt:lpstr>PowerPoint Presentation</vt:lpstr>
      <vt:lpstr>PowerPoint Presentation</vt:lpstr>
      <vt:lpstr>   পরিচিতি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  Foridur Rahman</dc:creator>
  <cp:lastModifiedBy>Sumon Mahmud</cp:lastModifiedBy>
  <cp:revision>23</cp:revision>
  <dcterms:created xsi:type="dcterms:W3CDTF">2020-12-21T14:21:16Z</dcterms:created>
  <dcterms:modified xsi:type="dcterms:W3CDTF">2021-09-09T17:56:11Z</dcterms:modified>
</cp:coreProperties>
</file>