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84" r:id="rId4"/>
    <p:sldId id="258" r:id="rId5"/>
    <p:sldId id="267" r:id="rId6"/>
    <p:sldId id="274" r:id="rId7"/>
    <p:sldId id="286" r:id="rId8"/>
    <p:sldId id="282" r:id="rId9"/>
    <p:sldId id="259" r:id="rId10"/>
    <p:sldId id="278" r:id="rId11"/>
    <p:sldId id="287" r:id="rId12"/>
    <p:sldId id="285" r:id="rId13"/>
    <p:sldId id="273" r:id="rId14"/>
    <p:sldId id="272" r:id="rId15"/>
    <p:sldId id="280" r:id="rId16"/>
    <p:sldId id="269" r:id="rId17"/>
    <p:sldId id="265" r:id="rId18"/>
    <p:sldId id="283" r:id="rId19"/>
    <p:sldId id="275" r:id="rId20"/>
    <p:sldId id="262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E6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hsan_manjil_front_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68" y="527608"/>
            <a:ext cx="8792202" cy="5873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419600" cy="1143000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24800" cy="457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bn-BD" sz="3600" dirty="0" smtClean="0">
                <a:cs typeface="NikoshBAN" pitchFamily="2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en-US" sz="3600" dirty="0" smtClean="0"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3600" dirty="0" smtClean="0">
                <a:cs typeface="NikoshBAN" pitchFamily="2" charset="0"/>
              </a:rPr>
              <a:t>     </a:t>
            </a:r>
            <a:r>
              <a:rPr lang="bn-BD" sz="3600" dirty="0" smtClean="0">
                <a:cs typeface="NikoshBAN" pitchFamily="2" charset="0"/>
              </a:rPr>
              <a:t> </a:t>
            </a:r>
            <a:endParaRPr lang="en-US" sz="3600" dirty="0" smtClean="0">
              <a:cs typeface="NikoshBAN" pitchFamily="2" charset="0"/>
            </a:endParaRPr>
          </a:p>
          <a:p>
            <a:pPr algn="ctr">
              <a:spcBef>
                <a:spcPct val="0"/>
              </a:spcBef>
            </a:pPr>
            <a:endParaRPr lang="en-US" sz="3600" dirty="0" smtClean="0"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3600" dirty="0" smtClean="0">
                <a:cs typeface="NikoshBAN" pitchFamily="2" charset="0"/>
              </a:rPr>
              <a:t>                                                                       </a:t>
            </a:r>
          </a:p>
          <a:p>
            <a:pPr lvl="0" algn="ctr">
              <a:spcBef>
                <a:spcPct val="0"/>
              </a:spcBef>
            </a:pPr>
            <a:endParaRPr lang="en-US" sz="3600" dirty="0" smtClean="0">
              <a:cs typeface="NikoshBAN" pitchFamily="2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943600" y="2667000"/>
          <a:ext cx="830262" cy="990600"/>
        </p:xfrm>
        <a:graphic>
          <a:graphicData uri="http://schemas.openxmlformats.org/presentationml/2006/ole">
            <p:oleObj spid="_x0000_s19458" name="Equation" r:id="rId3" imgW="330120" imgH="39348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943600" y="3810000"/>
          <a:ext cx="1660525" cy="990600"/>
        </p:xfrm>
        <a:graphic>
          <a:graphicData uri="http://schemas.openxmlformats.org/presentationml/2006/ole">
            <p:oleObj spid="_x0000_s19459" name="Equation" r:id="rId4" imgW="660240" imgH="3934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943600" y="4953000"/>
          <a:ext cx="1277937" cy="447675"/>
        </p:xfrm>
        <a:graphic>
          <a:graphicData uri="http://schemas.openxmlformats.org/presentationml/2006/ole">
            <p:oleObj spid="_x0000_s19460" name="Equation" r:id="rId5" imgW="507960" imgH="17748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410200" y="5846945"/>
          <a:ext cx="1597025" cy="447675"/>
        </p:xfrm>
        <a:graphic>
          <a:graphicData uri="http://schemas.openxmlformats.org/presentationml/2006/ole">
            <p:oleObj spid="_x0000_s19461" name="Equation" r:id="rId6" imgW="634680" imgH="177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2006025"/>
            <a:ext cx="71913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এখানে </a:t>
            </a:r>
            <a:r>
              <a:rPr lang="en-US" sz="3200" dirty="0" smtClean="0">
                <a:cs typeface="NikoshBAN" pitchFamily="2" charset="0"/>
              </a:rPr>
              <a:t>36.5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Cl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 </a:t>
            </a:r>
            <a:r>
              <a:rPr lang="en-US" sz="3200" dirty="0" smtClean="0">
                <a:cs typeface="NikoshBAN" pitchFamily="2" charset="0"/>
              </a:rPr>
              <a:t>35.5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 smtClean="0"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844225"/>
            <a:ext cx="5915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1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Cl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   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295400" y="3987225"/>
            <a:ext cx="7015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100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Cl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smtClean="0">
                <a:cs typeface="NikoshBAN" pitchFamily="2" charset="0"/>
              </a:rPr>
              <a:t>      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305835" y="4901625"/>
            <a:ext cx="771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816025"/>
            <a:ext cx="4198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অতএব, </a:t>
            </a:r>
            <a:r>
              <a:rPr lang="en-US" sz="3200" dirty="0" smtClean="0">
                <a:cs typeface="NikoshBAN" pitchFamily="2" charset="0"/>
              </a:rPr>
              <a:t>Cl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403324"/>
            <a:ext cx="7924800" cy="7396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HCl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যৌগে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Cl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এর শতকরা সংযুতি নির্ণয় কর।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1244025"/>
            <a:ext cx="578876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err="1" smtClean="0">
                <a:solidFill>
                  <a:schemeClr val="tx1"/>
                </a:solidFill>
                <a:cs typeface="NikoshBAN" pitchFamily="2" charset="0"/>
              </a:rPr>
              <a:t>HCl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cs typeface="NikoshBAN" pitchFamily="2" charset="0"/>
              </a:rPr>
              <a:t>এর আনবিক ভর = 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1 + 35.5 = 36.5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62000" y="5105400"/>
            <a:ext cx="77724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2000" y="3397770"/>
            <a:ext cx="77724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85800" y="76200"/>
            <a:ext cx="6477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200" dirty="0" smtClean="0">
                <a:latin typeface="NikoshBAN" pitchFamily="2" charset="0"/>
                <a:ea typeface="+mj-ea"/>
                <a:cs typeface="NikoshBAN" pitchFamily="2" charset="0"/>
              </a:rPr>
              <a:t>কোন যৌগে একটি মৌলের শতকরা সংযুতি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685800"/>
            <a:ext cx="83058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মৌলের পারমানবিক ভর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পরমাণুর সংখ্যা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100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যৌগের আনবিক ভর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1219200"/>
            <a:ext cx="7391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551312" y="914400"/>
            <a:ext cx="516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%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69794" y="914400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810000" y="3423845"/>
          <a:ext cx="1851025" cy="990600"/>
        </p:xfrm>
        <a:graphic>
          <a:graphicData uri="http://schemas.openxmlformats.org/presentationml/2006/ole">
            <p:oleObj spid="_x0000_s27650" name="Equation" r:id="rId3" imgW="736560" imgH="3934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019800" y="4413195"/>
          <a:ext cx="1406525" cy="447675"/>
        </p:xfrm>
        <a:graphic>
          <a:graphicData uri="http://schemas.openxmlformats.org/presentationml/2006/ole">
            <p:oleObj spid="_x0000_s27651" name="Equation" r:id="rId4" imgW="558720" imgH="1774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914401" y="3651195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 smtClean="0">
              <a:cs typeface="NikoshBAN" pitchFamily="2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951538" y="3651195"/>
          <a:ext cx="1085850" cy="447675"/>
        </p:xfrm>
        <a:graphic>
          <a:graphicData uri="http://schemas.openxmlformats.org/presentationml/2006/ole">
            <p:oleObj spid="_x0000_s27652" name="Equation" r:id="rId5" imgW="431640" imgH="17748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315200" y="3574995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3690938" y="5130800"/>
          <a:ext cx="2393950" cy="990600"/>
        </p:xfrm>
        <a:graphic>
          <a:graphicData uri="http://schemas.openxmlformats.org/presentationml/2006/ole">
            <p:oleObj spid="_x0000_s27653" name="Equation" r:id="rId6" imgW="952200" imgH="393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914400" y="5358825"/>
            <a:ext cx="3124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dirty="0" err="1" smtClean="0">
                <a:cs typeface="NikoshBAN" pitchFamily="2" charset="0"/>
              </a:rPr>
              <a:t>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 smtClean="0"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67600" y="5282625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6248400" y="6127230"/>
          <a:ext cx="1597025" cy="447675"/>
        </p:xfrm>
        <a:graphic>
          <a:graphicData uri="http://schemas.openxmlformats.org/presentationml/2006/ole">
            <p:oleObj spid="_x0000_s27656" name="Equation" r:id="rId7" imgW="634680" imgH="17748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6178550" y="5334000"/>
          <a:ext cx="1277938" cy="447675"/>
        </p:xfrm>
        <a:graphic>
          <a:graphicData uri="http://schemas.openxmlformats.org/presentationml/2006/ole">
            <p:oleObj spid="_x0000_s27657" name="Equation" r:id="rId8" imgW="507960" imgH="17748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762000" y="1903750"/>
            <a:ext cx="77724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এখানে, </a:t>
            </a:r>
            <a:r>
              <a:rPr lang="en-US" sz="3200" dirty="0" smtClean="0"/>
              <a:t> H</a:t>
            </a:r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পারমানবিক ভর </a:t>
            </a:r>
            <a:r>
              <a:rPr lang="en-US" sz="3200" dirty="0" smtClean="0">
                <a:cs typeface="NikoshBAN" pitchFamily="2" charset="0"/>
              </a:rPr>
              <a:t>1. </a:t>
            </a:r>
            <a:r>
              <a:rPr lang="bn-BD" sz="3200" dirty="0" smtClean="0">
                <a:cs typeface="NikoshBAN" pitchFamily="2" charset="0"/>
              </a:rPr>
              <a:t>পরমাণুর সংখ্যা </a:t>
            </a:r>
            <a:r>
              <a:rPr lang="en-US" sz="3200" dirty="0" smtClean="0">
                <a:cs typeface="NikoshBAN" pitchFamily="2" charset="0"/>
              </a:rPr>
              <a:t>1. </a:t>
            </a:r>
            <a:endParaRPr lang="bn-BD" sz="3200" dirty="0" smtClean="0">
              <a:cs typeface="NikoshBAN" pitchFamily="2" charset="0"/>
            </a:endParaRPr>
          </a:p>
          <a:p>
            <a:pPr algn="ctr"/>
            <a:r>
              <a:rPr lang="en-US" sz="3200" dirty="0" err="1" smtClean="0">
                <a:cs typeface="NikoshBAN" pitchFamily="2" charset="0"/>
              </a:rPr>
              <a:t>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পারমানবিক ভর </a:t>
            </a:r>
            <a:r>
              <a:rPr lang="en-US" sz="3200" dirty="0" smtClean="0">
                <a:cs typeface="NikoshBAN" pitchFamily="2" charset="0"/>
              </a:rPr>
              <a:t>35.5. </a:t>
            </a:r>
            <a:r>
              <a:rPr lang="bn-BD" sz="3200" dirty="0" smtClean="0">
                <a:cs typeface="NikoshBAN" pitchFamily="2" charset="0"/>
              </a:rPr>
              <a:t>পরমাণুর সংখ্যা </a:t>
            </a:r>
            <a:r>
              <a:rPr lang="en-US" sz="3200" dirty="0" smtClean="0">
                <a:cs typeface="NikoshBAN" pitchFamily="2" charset="0"/>
              </a:rPr>
              <a:t>1. </a:t>
            </a:r>
          </a:p>
          <a:p>
            <a:pPr algn="ctr"/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আনবিক ভর </a:t>
            </a:r>
            <a:r>
              <a:rPr lang="en-US" sz="3200" dirty="0" smtClean="0">
                <a:cs typeface="NikoshBAN" pitchFamily="2" charset="0"/>
              </a:rPr>
              <a:t>36.5.</a:t>
            </a:r>
            <a:r>
              <a:rPr lang="bn-BD" sz="3200" dirty="0" smtClean="0"/>
              <a:t>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1905000" y="6096000"/>
            <a:ext cx="4198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অতএব, </a:t>
            </a:r>
            <a:r>
              <a:rPr lang="en-US" sz="3200" dirty="0" smtClean="0">
                <a:cs typeface="NikoshBAN" pitchFamily="2" charset="0"/>
              </a:rPr>
              <a:t>Cl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55122" y="4374630"/>
            <a:ext cx="4140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অতএব, </a:t>
            </a: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 smtClean="0"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" grpId="0" animBg="1"/>
      <p:bldP spid="3" grpId="0" animBg="1"/>
      <p:bldP spid="5" grpId="0"/>
      <p:bldP spid="6" grpId="0"/>
      <p:bldP spid="9" grpId="0"/>
      <p:bldP spid="11" grpId="0"/>
      <p:bldP spid="15" grpId="0"/>
      <p:bldP spid="17" grpId="0"/>
      <p:bldP spid="21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990600"/>
            <a:ext cx="8001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স্থূল সংকেত ও আনবিক সংকেত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362200"/>
            <a:ext cx="80010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যে সংকেতে যৌগে বিদ্যমান পরমাণুর সঠিক সংখ্যা প্রকাশ করে তাই</a:t>
            </a:r>
            <a:r>
              <a:rPr lang="en-US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আনবিক সংকেত। </a:t>
            </a:r>
          </a:p>
          <a:p>
            <a:pPr lvl="0" algn="ctr">
              <a:spcBef>
                <a:spcPct val="0"/>
              </a:spcBef>
              <a:defRPr/>
            </a:pP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পানির আনবিক সংকেত </a:t>
            </a:r>
            <a:r>
              <a:rPr lang="en-US" sz="4000" dirty="0" smtClean="0">
                <a:ea typeface="+mj-ea"/>
                <a:cs typeface="NikoshBAN" pitchFamily="2" charset="0"/>
              </a:rPr>
              <a:t>H</a:t>
            </a:r>
            <a:r>
              <a:rPr lang="en-US" sz="40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4000" dirty="0" smtClean="0">
                <a:ea typeface="+mj-ea"/>
                <a:cs typeface="NikoshBAN" pitchFamily="2" charset="0"/>
              </a:rPr>
              <a:t>O</a:t>
            </a: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267200"/>
            <a:ext cx="8001000" cy="198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 সংকেতে যৌগে বিদ্যমান পরমাণুর সঠিক সংখ্যা প্রকাশ করে না কিন্তু সংখ্যার অনুপাত প্রকাশ করে তাই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ea typeface="+mj-ea"/>
                <a:cs typeface="NikoshBAN" pitchFamily="2" charset="0"/>
              </a:rPr>
              <a:t>স্থূল সংকেত। বেনজিনের স্থূল সংকেত </a:t>
            </a:r>
            <a:r>
              <a:rPr lang="en-US" sz="4000" dirty="0" smtClean="0">
                <a:ea typeface="+mj-ea"/>
                <a:cs typeface="NikoshBAN" pitchFamily="2" charset="0"/>
              </a:rPr>
              <a:t>CH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667000"/>
            <a:ext cx="8015990" cy="1546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bn-BD" sz="3600" baseline="0" dirty="0" smtClean="0">
                <a:ea typeface="+mj-ea"/>
                <a:cs typeface="NikoshBAN" pitchFamily="2" charset="0"/>
              </a:rPr>
              <a:t>কোনো</a:t>
            </a:r>
            <a:r>
              <a:rPr lang="bn-BD" sz="3600" dirty="0" smtClean="0">
                <a:ea typeface="+mj-ea"/>
                <a:cs typeface="NikoshBAN" pitchFamily="2" charset="0"/>
              </a:rPr>
              <a:t> যৌগে মৌল সমূহের শতকরা সংযুতি </a:t>
            </a:r>
            <a:r>
              <a:rPr lang="en-US" sz="3600" dirty="0" smtClean="0">
                <a:ea typeface="+mj-ea"/>
                <a:cs typeface="NikoshBAN" pitchFamily="2" charset="0"/>
              </a:rPr>
              <a:t>H=2.04%, S=32.65%, O=65.30% </a:t>
            </a:r>
            <a:r>
              <a:rPr lang="bn-BD" sz="3600" dirty="0" smtClean="0">
                <a:ea typeface="+mj-ea"/>
                <a:cs typeface="NikoshBAN" pitchFamily="2" charset="0"/>
              </a:rPr>
              <a:t>দেওয়া আছে।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990600"/>
            <a:ext cx="8001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স্থূল সংকেত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 ও আনবিক সংকেত নির্ণয়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800600"/>
            <a:ext cx="8001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তথ্য থেকে প্রথমে স্থূল সংকেত নির্ণয় করার পরে আনবিক সংকেত নির্ণয় করা যায়।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3733800"/>
            <a:ext cx="76200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620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প্রথমে শতকরা সংযুতিকে নিজ নিজ পারমানবিক ভর দ্বারা ভাগ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0" y="457200"/>
            <a:ext cx="76200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 যৌগে মৌলসমূহের শতকরা সংযুতি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H=2.04%, S=32.64%, O= 65.30%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দেওয়া আছে। এর স্থূলসংকেত নির্ণয় কর।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066800" y="3886200"/>
          <a:ext cx="2620297" cy="990600"/>
        </p:xfrm>
        <a:graphic>
          <a:graphicData uri="http://schemas.openxmlformats.org/presentationml/2006/ole">
            <p:oleObj spid="_x0000_s20482" name="Equation" r:id="rId3" imgW="1041120" imgH="393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76600" y="5257800"/>
          <a:ext cx="2652713" cy="990600"/>
        </p:xfrm>
        <a:graphic>
          <a:graphicData uri="http://schemas.openxmlformats.org/presentationml/2006/ole">
            <p:oleObj spid="_x0000_s20483" name="Equation" r:id="rId4" imgW="1054080" imgH="3934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257800" y="3886200"/>
          <a:ext cx="2749550" cy="990600"/>
        </p:xfrm>
        <a:graphic>
          <a:graphicData uri="http://schemas.openxmlformats.org/presentationml/2006/ole">
            <p:oleObj spid="_x0000_s20484" name="Equation" r:id="rId5" imgW="109188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2438400"/>
            <a:ext cx="80772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85800" y="762000"/>
            <a:ext cx="80772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ভাগফল গুলোর মধ্য থেকে যে সংখ্যাটি ক্ষুদ্রতম সেই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সংখ্যা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দিয়ে ভাগফল গুলোকে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ভাগ করি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0262" y="2667000"/>
          <a:ext cx="2141538" cy="990600"/>
        </p:xfrm>
        <a:graphic>
          <a:graphicData uri="http://schemas.openxmlformats.org/presentationml/2006/ole">
            <p:oleObj spid="_x0000_s21506" name="Equation" r:id="rId3" imgW="85068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98887" y="2667000"/>
          <a:ext cx="1916113" cy="990600"/>
        </p:xfrm>
        <a:graphic>
          <a:graphicData uri="http://schemas.openxmlformats.org/presentationml/2006/ole">
            <p:oleObj spid="_x0000_s21507" name="Equation" r:id="rId4" imgW="7617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29400" y="2590800"/>
          <a:ext cx="2078037" cy="990600"/>
        </p:xfrm>
        <a:graphic>
          <a:graphicData uri="http://schemas.openxmlformats.org/presentationml/2006/ole">
            <p:oleObj spid="_x0000_s21508" name="Equation" r:id="rId5" imgW="825480" imgH="393480" progId="Equation.3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4343400"/>
            <a:ext cx="80772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এই মান গুলো এবং মৌলের প্রতীক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দিয়ে সংকেত আকারে লিখলেই স্থূল সংকেত পাওয়া যাবে।</a:t>
            </a:r>
          </a:p>
          <a:p>
            <a:pPr lvl="0" algn="ctr">
              <a:spcBef>
                <a:spcPct val="0"/>
              </a:spcBef>
            </a:pPr>
            <a:r>
              <a:rPr lang="bn-BD" sz="3200" dirty="0" smtClean="0">
                <a:latin typeface="NikoshBAN" pitchFamily="2" charset="0"/>
                <a:ea typeface="+mj-ea"/>
                <a:cs typeface="NikoshBAN" pitchFamily="2" charset="0"/>
              </a:rPr>
              <a:t>সুতরাং স্থূল সংকেত = </a:t>
            </a:r>
            <a:r>
              <a:rPr lang="en-US" sz="3200" dirty="0" smtClean="0">
                <a:ea typeface="+mj-ea"/>
                <a:cs typeface="NikoshBAN" pitchFamily="2" charset="0"/>
              </a:rPr>
              <a:t>H</a:t>
            </a:r>
            <a:r>
              <a:rPr lang="en-US" sz="32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3200" dirty="0" smtClean="0">
                <a:ea typeface="+mj-ea"/>
                <a:cs typeface="NikoshBAN" pitchFamily="2" charset="0"/>
              </a:rPr>
              <a:t>S</a:t>
            </a:r>
            <a:r>
              <a:rPr lang="en-US" sz="3200" baseline="-25000" dirty="0" smtClean="0">
                <a:ea typeface="+mj-ea"/>
                <a:cs typeface="NikoshBAN" pitchFamily="2" charset="0"/>
              </a:rPr>
              <a:t>1</a:t>
            </a:r>
            <a:r>
              <a:rPr lang="en-US" sz="3200" dirty="0" smtClean="0">
                <a:ea typeface="+mj-ea"/>
                <a:cs typeface="NikoshBAN" pitchFamily="2" charset="0"/>
              </a:rPr>
              <a:t>O</a:t>
            </a:r>
            <a:r>
              <a:rPr lang="en-US" sz="3200" baseline="-25000" dirty="0" smtClean="0">
                <a:ea typeface="+mj-ea"/>
                <a:cs typeface="NikoshBAN" pitchFamily="2" charset="0"/>
              </a:rPr>
              <a:t>4</a:t>
            </a:r>
            <a:r>
              <a:rPr lang="en-US" sz="3200" dirty="0" smtClean="0">
                <a:ea typeface="+mj-ea"/>
                <a:cs typeface="NikoshBAN" pitchFamily="2" charset="0"/>
              </a:rPr>
              <a:t>= H</a:t>
            </a:r>
            <a:r>
              <a:rPr lang="en-US" sz="3200" baseline="-25000" dirty="0" smtClean="0">
                <a:ea typeface="+mj-ea"/>
                <a:cs typeface="NikoshBAN" pitchFamily="2" charset="0"/>
              </a:rPr>
              <a:t>2</a:t>
            </a:r>
            <a:r>
              <a:rPr lang="en-US" sz="3200" dirty="0" smtClean="0">
                <a:ea typeface="+mj-ea"/>
                <a:cs typeface="NikoshBAN" pitchFamily="2" charset="0"/>
              </a:rPr>
              <a:t>SO</a:t>
            </a:r>
            <a:r>
              <a:rPr lang="en-US" sz="3200" baseline="-25000" dirty="0" smtClean="0">
                <a:ea typeface="+mj-ea"/>
                <a:cs typeface="NikoshBAN" pitchFamily="2" charset="0"/>
              </a:rPr>
              <a:t>4</a:t>
            </a:r>
            <a:endParaRPr kumimoji="0" lang="bn-BD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85800" y="3429000"/>
            <a:ext cx="79248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924800" cy="144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যৌগের স্থূল সংকেত= </a:t>
            </a:r>
            <a:r>
              <a:rPr lang="en-US" sz="4000" dirty="0" smtClean="0">
                <a:cs typeface="NikoshBAN" pitchFamily="2" charset="0"/>
              </a:rPr>
              <a:t>H</a:t>
            </a:r>
            <a:r>
              <a:rPr lang="en-US" sz="4000" baseline="-25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S</a:t>
            </a:r>
            <a:r>
              <a:rPr lang="en-US" sz="4000" baseline="-25000" dirty="0" smtClean="0">
                <a:cs typeface="NikoshBAN" pitchFamily="2" charset="0"/>
              </a:rPr>
              <a:t>1</a:t>
            </a:r>
            <a:r>
              <a:rPr lang="en-US" sz="4000" dirty="0" smtClean="0">
                <a:cs typeface="NikoshBAN" pitchFamily="2" charset="0"/>
              </a:rPr>
              <a:t>O</a:t>
            </a:r>
            <a:r>
              <a:rPr lang="en-US" sz="4000" baseline="-25000" dirty="0" smtClean="0">
                <a:cs typeface="NikoshBAN" pitchFamily="2" charset="0"/>
              </a:rPr>
              <a:t>4</a:t>
            </a:r>
            <a:r>
              <a:rPr lang="en-US" sz="4000" dirty="0" smtClean="0">
                <a:cs typeface="NikoshBAN" pitchFamily="2" charset="0"/>
              </a:rPr>
              <a:t>= H</a:t>
            </a:r>
            <a:r>
              <a:rPr lang="en-US" sz="4000" baseline="-25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SO</a:t>
            </a:r>
            <a:r>
              <a:rPr lang="en-US" sz="4000" baseline="-25000" dirty="0" smtClean="0">
                <a:cs typeface="NikoshBAN" pitchFamily="2" charset="0"/>
              </a:rPr>
              <a:t>4</a:t>
            </a:r>
            <a:r>
              <a:rPr lang="bn-BD" sz="4000" baseline="-25000" dirty="0" smtClean="0">
                <a:cs typeface="NikoshBAN" pitchFamily="2" charset="0"/>
              </a:rPr>
              <a:t> </a:t>
            </a:r>
            <a:r>
              <a:rPr lang="bn-BD" sz="4000" dirty="0" smtClean="0">
                <a:cs typeface="NikoshBAN" pitchFamily="2" charset="0"/>
              </a:rPr>
              <a:t>হলে আনবিক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সংকেত </a:t>
            </a:r>
            <a:r>
              <a:rPr lang="bn-BD" sz="4000" dirty="0" smtClean="0">
                <a:cs typeface="NikoshBAN" pitchFamily="2" charset="0"/>
              </a:rPr>
              <a:t>= </a:t>
            </a:r>
            <a:r>
              <a:rPr lang="en-US" sz="4000" dirty="0" smtClean="0">
                <a:cs typeface="NikoshBAN" pitchFamily="2" charset="0"/>
              </a:rPr>
              <a:t>(H</a:t>
            </a:r>
            <a:r>
              <a:rPr lang="en-US" sz="4000" baseline="-25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SO</a:t>
            </a:r>
            <a:r>
              <a:rPr lang="en-US" sz="4000" baseline="-25000" dirty="0" smtClean="0">
                <a:cs typeface="NikoshBAN" pitchFamily="2" charset="0"/>
              </a:rPr>
              <a:t>4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5000" dirty="0" smtClean="0">
                <a:cs typeface="NikoshBAN" pitchFamily="2" charset="0"/>
              </a:rPr>
              <a:t>n</a:t>
            </a:r>
            <a:r>
              <a:rPr lang="en-US" sz="4000" dirty="0" smtClean="0"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1928" y="5921514"/>
            <a:ext cx="52245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cs typeface="NikoshBAN" pitchFamily="2" charset="0"/>
              </a:rPr>
              <a:t>আনবিক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সংকেত </a:t>
            </a:r>
            <a:r>
              <a:rPr lang="bn-BD" sz="4000" dirty="0" smtClean="0">
                <a:cs typeface="NikoshBAN" pitchFamily="2" charset="0"/>
              </a:rPr>
              <a:t>= </a:t>
            </a:r>
            <a:r>
              <a:rPr lang="en-US" sz="4000" dirty="0" smtClean="0">
                <a:cs typeface="NikoshBAN" pitchFamily="2" charset="0"/>
              </a:rPr>
              <a:t>(H</a:t>
            </a:r>
            <a:r>
              <a:rPr lang="en-US" sz="4000" baseline="-25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SO</a:t>
            </a:r>
            <a:r>
              <a:rPr lang="en-US" sz="4000" baseline="-25000" dirty="0" smtClean="0">
                <a:cs typeface="NikoshBAN" pitchFamily="2" charset="0"/>
              </a:rPr>
              <a:t>4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5000" dirty="0" smtClean="0">
                <a:cs typeface="NikoshBAN" pitchFamily="2" charset="0"/>
              </a:rPr>
              <a:t>n</a:t>
            </a:r>
            <a:r>
              <a:rPr lang="en-US" sz="4000" dirty="0" smtClean="0"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934200" y="5921514"/>
            <a:ext cx="16802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cs typeface="NikoshBAN" pitchFamily="2" charset="0"/>
              </a:rPr>
              <a:t>=H</a:t>
            </a:r>
            <a:r>
              <a:rPr lang="en-US" sz="4000" baseline="-25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SO</a:t>
            </a:r>
            <a:r>
              <a:rPr lang="en-US" sz="4000" baseline="-25000" dirty="0" smtClean="0">
                <a:cs typeface="NikoshBAN" pitchFamily="2" charset="0"/>
              </a:rPr>
              <a:t>4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90818" y="2615625"/>
            <a:ext cx="711156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indent="1588">
              <a:buNone/>
            </a:pPr>
            <a:r>
              <a:rPr lang="en-US" sz="3200" dirty="0" smtClean="0">
                <a:cs typeface="NikoshBAN" pitchFamily="2" charset="0"/>
              </a:rPr>
              <a:t>H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SO</a:t>
            </a:r>
            <a:r>
              <a:rPr lang="en-US" sz="3200" baseline="-25000" dirty="0" smtClean="0">
                <a:cs typeface="NikoshBAN" pitchFamily="2" charset="0"/>
              </a:rPr>
              <a:t>4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আনবিক ভর = </a:t>
            </a:r>
            <a:r>
              <a:rPr lang="en-US" sz="3200" dirty="0" smtClean="0">
                <a:cs typeface="NikoshBAN" pitchFamily="2" charset="0"/>
              </a:rPr>
              <a:t>1×2 + 32+ 16×4= 98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3377625"/>
            <a:ext cx="22624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88">
              <a:buNone/>
            </a:pPr>
            <a:r>
              <a:rPr lang="en-US" sz="3200" dirty="0" smtClean="0">
                <a:cs typeface="NikoshBAN" pitchFamily="2" charset="0"/>
              </a:rPr>
              <a:t>(H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SO</a:t>
            </a:r>
            <a:r>
              <a:rPr lang="en-US" sz="3200" baseline="-25000" dirty="0" smtClean="0">
                <a:cs typeface="NikoshBAN" pitchFamily="2" charset="0"/>
              </a:rPr>
              <a:t>4</a:t>
            </a:r>
            <a:r>
              <a:rPr lang="en-US" sz="3200" dirty="0" smtClean="0">
                <a:cs typeface="NikoshBAN" pitchFamily="2" charset="0"/>
              </a:rPr>
              <a:t>)</a:t>
            </a:r>
            <a:r>
              <a:rPr lang="en-US" sz="3200" baseline="-25000" dirty="0" smtClean="0">
                <a:cs typeface="NikoshBAN" pitchFamily="2" charset="0"/>
              </a:rPr>
              <a:t>n </a:t>
            </a:r>
            <a:r>
              <a:rPr lang="en-US" sz="3200" dirty="0" smtClean="0">
                <a:cs typeface="NikoshBAN" pitchFamily="2" charset="0"/>
              </a:rPr>
              <a:t>=98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4063425"/>
            <a:ext cx="3996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88">
              <a:buNone/>
            </a:pPr>
            <a:r>
              <a:rPr lang="en-US" sz="3200" dirty="0" smtClean="0">
                <a:cs typeface="NikoshBAN" pitchFamily="2" charset="0"/>
              </a:rPr>
              <a:t>(1×2 + 32+ 16×4)n= 98</a:t>
            </a:r>
            <a:endParaRPr lang="en-US" sz="4000" dirty="0" smtClean="0"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4749225"/>
            <a:ext cx="1441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88">
              <a:buNone/>
            </a:pPr>
            <a:r>
              <a:rPr lang="en-US" sz="3200" dirty="0" smtClean="0">
                <a:cs typeface="NikoshBAN" pitchFamily="2" charset="0"/>
              </a:rPr>
              <a:t>98n=98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1200" y="5435025"/>
            <a:ext cx="81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88">
              <a:buNone/>
            </a:pPr>
            <a:r>
              <a:rPr lang="en-US" sz="3200" dirty="0" smtClean="0">
                <a:cs typeface="NikoshBAN" pitchFamily="2" charset="0"/>
              </a:rPr>
              <a:t>n=1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4063425"/>
            <a:ext cx="60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>
              <a:buNone/>
            </a:pPr>
            <a:r>
              <a:rPr lang="bn-BD" sz="3200" dirty="0" smtClean="0">
                <a:cs typeface="NikoshBAN" pitchFamily="2" charset="0"/>
              </a:rPr>
              <a:t>বা,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5435025"/>
            <a:ext cx="60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>
              <a:buNone/>
            </a:pPr>
            <a:r>
              <a:rPr lang="bn-BD" sz="3200" dirty="0" smtClean="0">
                <a:cs typeface="NikoshBAN" pitchFamily="2" charset="0"/>
              </a:rPr>
              <a:t>বা,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749225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>
              <a:buNone/>
            </a:pPr>
            <a:r>
              <a:rPr lang="bn-BD" sz="3200" dirty="0" smtClean="0">
                <a:cs typeface="NikoshBAN" pitchFamily="2" charset="0"/>
              </a:rPr>
              <a:t>বা,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228600"/>
            <a:ext cx="7924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আনবিক সংকেত নির্ণয়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34290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>
              <a:buNone/>
            </a:pPr>
            <a:r>
              <a:rPr lang="bn-BD" sz="3200" dirty="0" smtClean="0">
                <a:cs typeface="NikoshBAN" pitchFamily="2" charset="0"/>
              </a:rPr>
              <a:t>তথ্যমতে,</a:t>
            </a:r>
            <a:endParaRPr lang="en-US" sz="3200" dirty="0"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2838"/>
            <a:ext cx="7620000" cy="1173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733800"/>
            <a:ext cx="7696200" cy="144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1"/>
                </a:solidFill>
                <a:cs typeface="NikoshBAN" pitchFamily="2" charset="0"/>
              </a:rPr>
              <a:t>NaCl</a:t>
            </a:r>
            <a:r>
              <a:rPr lang="en-US" sz="4400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যৌগে </a:t>
            </a:r>
            <a:r>
              <a:rPr lang="en-US" sz="4400" dirty="0" smtClean="0">
                <a:solidFill>
                  <a:schemeClr val="tx1"/>
                </a:solidFill>
                <a:cs typeface="NikoshBAN" pitchFamily="2" charset="0"/>
              </a:rPr>
              <a:t>Na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4400" dirty="0" smtClean="0">
                <a:solidFill>
                  <a:schemeClr val="tx1"/>
                </a:solidFill>
                <a:cs typeface="NikoshBAN" pitchFamily="2" charset="0"/>
              </a:rPr>
              <a:t>Cl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এর শতকরা সংযুতি বের কর।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600" y="1828800"/>
            <a:ext cx="1423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(৩ মিনিট)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28600"/>
            <a:ext cx="7924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আনবিক সংকেত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থেকে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স্থূল সংকেত নির্ণয়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371600"/>
            <a:ext cx="7924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গ্লূকোজের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আনবিক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সংকেত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=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(C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H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12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O</a:t>
            </a:r>
            <a:r>
              <a:rPr kumimoji="0" lang="en-US" sz="3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)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535180"/>
            <a:ext cx="7924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গ্লূকোজের স্থূল সংকেত= 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C</a:t>
            </a:r>
            <a:r>
              <a:rPr lang="en-US" sz="3600" baseline="-25000" dirty="0" smtClean="0">
                <a:solidFill>
                  <a:schemeClr val="dk1"/>
                </a:solidFill>
                <a:cs typeface="NikoshBAN" pitchFamily="2" charset="0"/>
              </a:rPr>
              <a:t>1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H</a:t>
            </a:r>
            <a:r>
              <a:rPr lang="en-US" sz="3600" baseline="-25000" dirty="0" smtClean="0">
                <a:solidFill>
                  <a:schemeClr val="dk1"/>
                </a:solidFill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O</a:t>
            </a:r>
            <a:r>
              <a:rPr lang="en-US" sz="3600" baseline="-25000" dirty="0" smtClean="0">
                <a:solidFill>
                  <a:schemeClr val="dk1"/>
                </a:solidFill>
                <a:cs typeface="NikoshBAN" pitchFamily="2" charset="0"/>
              </a:rPr>
              <a:t>1 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85800" y="2209800"/>
            <a:ext cx="7924800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গ্লূকোজের পরমাণুর অনুপাত 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C:H:O</a:t>
            </a:r>
            <a:r>
              <a:rPr lang="en-US" sz="3200" dirty="0" smtClean="0"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= 6:12:6 </a:t>
            </a:r>
            <a:endParaRPr lang="bn-BD" sz="3200" dirty="0" smtClean="0">
              <a:solidFill>
                <a:schemeClr val="dk1"/>
              </a:solidFill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dk1"/>
                </a:solidFill>
                <a:cs typeface="NikoshBAN" pitchFamily="2" charset="0"/>
              </a:rPr>
              <a:t>                                 </a:t>
            </a: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                    </a:t>
            </a:r>
            <a:r>
              <a:rPr lang="bn-BD" sz="3200" dirty="0" smtClean="0">
                <a:solidFill>
                  <a:schemeClr val="dk1"/>
                </a:solidFill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953000"/>
            <a:ext cx="79248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কিছু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ক্ষেত্রে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আনবিক সংকেত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এবং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স্থূল সংকেত একই থাকে। যেমনঃ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cs typeface="NikoshBAN" pitchFamily="2" charset="0"/>
              </a:rPr>
              <a:t>H</a:t>
            </a:r>
            <a:r>
              <a:rPr lang="en-US" sz="3600" baseline="-25000" dirty="0" smtClean="0">
                <a:cs typeface="NikoshBAN" pitchFamily="2" charset="0"/>
              </a:rPr>
              <a:t>2</a:t>
            </a:r>
            <a:r>
              <a:rPr lang="en-US" sz="3600" dirty="0" smtClean="0">
                <a:cs typeface="NikoshBAN" pitchFamily="2" charset="0"/>
              </a:rPr>
              <a:t>O,    H</a:t>
            </a:r>
            <a:r>
              <a:rPr lang="en-US" sz="3600" baseline="-25000" dirty="0" smtClean="0">
                <a:cs typeface="NikoshBAN" pitchFamily="2" charset="0"/>
              </a:rPr>
              <a:t>2</a:t>
            </a:r>
            <a:r>
              <a:rPr lang="en-US" sz="3600" dirty="0" smtClean="0">
                <a:cs typeface="NikoshBAN" pitchFamily="2" charset="0"/>
              </a:rPr>
              <a:t>SO</a:t>
            </a:r>
            <a:r>
              <a:rPr lang="en-US" sz="3600" baseline="-25000" dirty="0" smtClean="0">
                <a:cs typeface="NikoshBAN" pitchFamily="2" charset="0"/>
              </a:rPr>
              <a:t>4</a:t>
            </a:r>
            <a:r>
              <a:rPr lang="en-US" sz="3600" dirty="0" smtClean="0">
                <a:cs typeface="NikoshBAN" pitchFamily="2" charset="0"/>
              </a:rPr>
              <a:t>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2858869"/>
            <a:ext cx="1531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chemeClr val="dk1"/>
                </a:solidFill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= 1:2:1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810000" y="4191000"/>
            <a:ext cx="1805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36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CH</a:t>
            </a:r>
            <a:r>
              <a:rPr lang="en-US" sz="3600" baseline="-25000" dirty="0" smtClean="0">
                <a:solidFill>
                  <a:schemeClr val="dk1"/>
                </a:solidFill>
                <a:cs typeface="NikoshBAN" pitchFamily="2" charset="0"/>
              </a:rPr>
              <a:t>2</a:t>
            </a:r>
            <a:r>
              <a:rPr lang="en-US" sz="3600" dirty="0" smtClean="0">
                <a:solidFill>
                  <a:schemeClr val="dk1"/>
                </a:solidFill>
                <a:cs typeface="NikoshBAN" pitchFamily="2" charset="0"/>
              </a:rPr>
              <a:t>O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533400" y="2690336"/>
            <a:ext cx="80772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স্থূল সংকেত কাকে বলে?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পারমানবিক ভর কাকে বলে? 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কোন পদার্থে মৌলসমূহের শতকরা সংযুতি বলতে কী বুঝায়? 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স্থূল সংকেত ও আনবিক সংকেত এক নয় কেন?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9099" y="685800"/>
            <a:ext cx="3467101" cy="5181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Surjadhan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Roy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assistant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Teacher science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Jadobpur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Dakhil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Madrasa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48200" y="3352800"/>
            <a:ext cx="4076699" cy="3048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রসায়ন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 অধ্যায়ঃ মোলের ধারণা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শতকরা সংযুতি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152400"/>
            <a:ext cx="2172316" cy="15692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 l="21015" t="5644"/>
          <a:stretch/>
        </p:blipFill>
        <p:spPr>
          <a:xfrm>
            <a:off x="6591300" y="457200"/>
            <a:ext cx="1990725" cy="243839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505200"/>
            <a:ext cx="8229600" cy="213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একটি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যৌগে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C=42.11%, H=6.43%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cs typeface="NikoshBAN" pitchFamily="2" charset="0"/>
              </a:rPr>
              <a:t>O=51.56% </a:t>
            </a:r>
            <a:r>
              <a:rPr lang="bn-BD" sz="4400" dirty="0" smtClean="0">
                <a:cs typeface="NikoshBAN" pitchFamily="2" charset="0"/>
              </a:rPr>
              <a:t>আছে।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বাষ্প ঘনত্ব </a:t>
            </a:r>
            <a:r>
              <a:rPr lang="en-US" sz="4400" dirty="0" smtClean="0">
                <a:cs typeface="NikoshBAN" pitchFamily="2" charset="0"/>
              </a:rPr>
              <a:t>90 </a:t>
            </a:r>
            <a:r>
              <a:rPr lang="bn-BD" sz="4400" dirty="0" smtClean="0">
                <a:cs typeface="NikoshBAN" pitchFamily="2" charset="0"/>
              </a:rPr>
              <a:t>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যৌগটির আনবিক সংকেত নির্ণয়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. Waterlily - Kabir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09754"/>
            <a:ext cx="9144000" cy="614344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4648200" y="381000"/>
            <a:ext cx="4495800" cy="1981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ধন্যবাদ </a:t>
            </a:r>
            <a:endParaRPr kumimoji="0" lang="en-US" sz="13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524000"/>
            <a:ext cx="7772400" cy="381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শতকরা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হিসাবে ৫% মুনাফা বা ৩% বৃদ্ধি ইত্যাদি ধরণের  কথাগুলো প্রচলিত আছে।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5562600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কথাগুলো দিয়ে কী বুঝায়?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33400"/>
            <a:ext cx="7772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71600" y="914400"/>
            <a:ext cx="6553200" cy="5257800"/>
            <a:chOff x="1371600" y="914400"/>
            <a:chExt cx="6553200" cy="5257800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1371600" y="914400"/>
              <a:ext cx="6553200" cy="52578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600200" y="1828800"/>
              <a:ext cx="6096000" cy="3429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93991" y="2667000"/>
              <a:ext cx="6102209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bn-BD" sz="9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শতকরা সংযুতি</a:t>
              </a:r>
              <a:endPara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6094"/>
            <a:ext cx="7772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91095"/>
            <a:ext cx="7848600" cy="245250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১। যৌগে মৌলের শতকরা সংযুতি হিসাব করতে পারবে।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২। যৌগের স্থুল সংকেত নির্ণয় করতে পারবে।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৩। আনবিক সংকেত নির্ণয়ের ধাপগুলো ব্যাখ্যা করতে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187714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018836"/>
            <a:ext cx="7772400" cy="1546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কোন যৌগের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100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গ্রামের </a:t>
            </a: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মধ্যে কোন মৌল যত গ্রাম থাকে তাকে ঐ মৌলের শতকরা সংযুতি বলে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587276"/>
            <a:ext cx="7772400" cy="12415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</a:t>
            </a:r>
            <a:r>
              <a:rPr kumimoji="0" lang="bn-BD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সংযুতি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3733800"/>
            <a:ext cx="7772400" cy="243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যেমন পানির দুটি মৌল হাইড্রোজেন ও অক্সিজেন। এতে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H = 11.11%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এবং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O = 88.89%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। এ থেকে বুঝা যায়, ভর হিসাবে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100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গ্রাম পানি থাকলে তাতে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11.11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গ্রাম হাইড্রোজেন এবং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88.89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গ্রাম অক্সিজেন থাকবে।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762000" y="457200"/>
            <a:ext cx="7924800" cy="182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 সংযুতি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হিসাব করতে হলে পরমাণুর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পারমানবিক ভর এবং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অণুর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আনবিক ভর আগে থেকেই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জানা প্রয়োজন।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438400"/>
          <a:ext cx="3733800" cy="3840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446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6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পরমাণু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পারমানবিক ভর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</a:t>
                      </a:r>
                      <a:endParaRPr lang="en-US" sz="2400" dirty="0" smtClean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438400"/>
          <a:ext cx="3810001" cy="3840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95400"/>
                <a:gridCol w="2514601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6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পরমাণু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পারমানবিক ভর 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35.5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Ca</a:t>
                      </a:r>
                      <a:endParaRPr lang="en-US" sz="2400" dirty="0" smtClean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63.5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108</a:t>
                      </a:r>
                      <a:endParaRPr lang="en-US" sz="2400" dirty="0">
                        <a:latin typeface="+mn-lt"/>
                        <a:cs typeface="NikoshBAN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4191000"/>
            <a:ext cx="64770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dirty="0" smtClean="0">
                <a:latin typeface="NikoshBAN" pitchFamily="2" charset="0"/>
                <a:ea typeface="+mj-ea"/>
                <a:cs typeface="NikoshBAN" pitchFamily="2" charset="0"/>
              </a:rPr>
              <a:t>কোন যৌগে একটি মৌলের শতকরা সংযুতি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048071"/>
            <a:ext cx="8305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মৌলের পারমানবিক ভর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পরমাণুর সংখ্যা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100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যৌগের আনবিক ভর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5657671"/>
            <a:ext cx="7391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551312" y="5276671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%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69794" y="5312259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587276"/>
            <a:ext cx="7772400" cy="9367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</a:t>
            </a:r>
            <a:r>
              <a:rPr kumimoji="0" lang="bn-BD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সংযুতি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600200"/>
            <a:ext cx="77724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ঐকিক নিয়মে 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</a:t>
            </a:r>
            <a:r>
              <a:rPr kumimoji="0" lang="bn-BD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সংযুতি নির্ণয় যায় আবার সংক্ষেপে সূত্রের সাহায্যেও নির্ণয় করা যায়।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67000" y="3352800"/>
            <a:ext cx="5943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শতকরা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সংযুতি নির্ণয়ের সূত্র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981200"/>
            <a:ext cx="7848600" cy="449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en-US" sz="3600" dirty="0" smtClean="0">
              <a:cs typeface="NikoshBAN" pitchFamily="2" charset="0"/>
            </a:endParaRPr>
          </a:p>
          <a:p>
            <a:pPr algn="ctr">
              <a:spcBef>
                <a:spcPct val="0"/>
              </a:spcBef>
            </a:pPr>
            <a:endParaRPr lang="en-US" sz="3600" dirty="0" smtClean="0"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3600" dirty="0" smtClean="0">
                <a:cs typeface="NikoshBAN" pitchFamily="2" charset="0"/>
              </a:rPr>
              <a:t>                                                                        </a:t>
            </a:r>
            <a:endParaRPr lang="bn-BD" sz="3600" dirty="0" smtClean="0"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381000"/>
            <a:ext cx="7924800" cy="7396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HCl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যৌগে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H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Cl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এর শতকরা সংযুতি নির্ণয় কর।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494722" y="2590800"/>
          <a:ext cx="830826" cy="990600"/>
        </p:xfrm>
        <a:graphic>
          <a:graphicData uri="http://schemas.openxmlformats.org/presentationml/2006/ole">
            <p:oleObj spid="_x0000_s1026" name="Equation" r:id="rId3" imgW="3301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05600" y="3733800"/>
          <a:ext cx="1149350" cy="990600"/>
        </p:xfrm>
        <a:graphic>
          <a:graphicData uri="http://schemas.openxmlformats.org/presentationml/2006/ole">
            <p:oleObj spid="_x0000_s1027" name="Equation" r:id="rId4" imgW="4572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77000" y="4953000"/>
          <a:ext cx="1085850" cy="447675"/>
        </p:xfrm>
        <a:graphic>
          <a:graphicData uri="http://schemas.openxmlformats.org/presentationml/2006/ole">
            <p:oleObj spid="_x0000_s1028" name="Equation" r:id="rId5" imgW="43164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62600" y="5791200"/>
          <a:ext cx="1406525" cy="447675"/>
        </p:xfrm>
        <a:graphic>
          <a:graphicData uri="http://schemas.openxmlformats.org/presentationml/2006/ole">
            <p:oleObj spid="_x0000_s1029" name="Equation" r:id="rId6" imgW="558720" imgH="1774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1264170"/>
            <a:ext cx="5788765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err="1" smtClean="0">
                <a:solidFill>
                  <a:schemeClr val="tx1"/>
                </a:solidFill>
                <a:cs typeface="NikoshBAN" pitchFamily="2" charset="0"/>
              </a:rPr>
              <a:t>HCl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cs typeface="NikoshBAN" pitchFamily="2" charset="0"/>
              </a:rPr>
              <a:t>এর আনবিক ভর = 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1 + 35.5 = 36.5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2006025"/>
            <a:ext cx="6612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এখানে </a:t>
            </a:r>
            <a:r>
              <a:rPr lang="en-US" sz="3200" dirty="0" smtClean="0">
                <a:cs typeface="NikoshBAN" pitchFamily="2" charset="0"/>
              </a:rPr>
              <a:t>36.5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 </a:t>
            </a:r>
            <a:r>
              <a:rPr lang="en-US" sz="3200" dirty="0" smtClean="0">
                <a:cs typeface="NikoshBAN" pitchFamily="2" charset="0"/>
              </a:rPr>
              <a:t>1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 smtClean="0"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51322" y="2819400"/>
            <a:ext cx="5849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1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   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2057400" y="3962400"/>
            <a:ext cx="6500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100 </a:t>
            </a:r>
            <a:r>
              <a:rPr lang="bn-BD" sz="3200" dirty="0" smtClean="0">
                <a:cs typeface="NikoshBAN" pitchFamily="2" charset="0"/>
              </a:rPr>
              <a:t>গ্রাম </a:t>
            </a:r>
            <a:r>
              <a:rPr lang="en-US" sz="3200" dirty="0" err="1" smtClean="0">
                <a:cs typeface="NikoshBAN" pitchFamily="2" charset="0"/>
              </a:rPr>
              <a:t>HCl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এর মধ্যে </a:t>
            </a: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আছে =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7772400" y="4876800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গ্রাম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447800" y="5791200"/>
            <a:ext cx="4140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bn-BD" sz="3200" dirty="0" smtClean="0">
                <a:cs typeface="NikoshBAN" pitchFamily="2" charset="0"/>
              </a:rPr>
              <a:t>অতএব, </a:t>
            </a:r>
            <a:r>
              <a:rPr lang="en-US" sz="3200" dirty="0" smtClean="0">
                <a:cs typeface="NikoshBAN" pitchFamily="2" charset="0"/>
              </a:rPr>
              <a:t>H </a:t>
            </a:r>
            <a:r>
              <a:rPr lang="bn-BD" sz="3200" dirty="0" smtClean="0">
                <a:cs typeface="NikoshBAN" pitchFamily="2" charset="0"/>
              </a:rPr>
              <a:t>এর শতকরা সংযুতি </a:t>
            </a:r>
            <a:endParaRPr lang="en-US" sz="3200" dirty="0" smtClean="0"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759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স্বাগতম</vt:lpstr>
      <vt:lpstr>Slide 2</vt:lpstr>
      <vt:lpstr>Slide 3</vt:lpstr>
      <vt:lpstr>Slide 4</vt:lpstr>
      <vt:lpstr>শিখন 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প্রথমে শতকরা সংযুতিকে নিজ নিজ পারমানবিক ভর দ্বারা ভাগ করি</vt:lpstr>
      <vt:lpstr>Slide 15</vt:lpstr>
      <vt:lpstr>যৌগের স্থূল সংকেত= H2S1O4= H2SO4 হলে আনবিক সংকেত = (H2SO4)n  </vt:lpstr>
      <vt:lpstr>একক কাজ</vt:lpstr>
      <vt:lpstr>Slide 18</vt:lpstr>
      <vt:lpstr>মূল্যায়ন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জারণ বিজারণ বিক্রিয়া</dc:title>
  <dc:creator>G M Azizul Haque</dc:creator>
  <cp:lastModifiedBy>uitrce</cp:lastModifiedBy>
  <cp:revision>238</cp:revision>
  <dcterms:created xsi:type="dcterms:W3CDTF">2006-08-16T00:00:00Z</dcterms:created>
  <dcterms:modified xsi:type="dcterms:W3CDTF">2021-09-09T07:03:49Z</dcterms:modified>
</cp:coreProperties>
</file>