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7" r:id="rId3"/>
    <p:sldId id="282" r:id="rId4"/>
    <p:sldId id="258" r:id="rId5"/>
    <p:sldId id="267" r:id="rId6"/>
    <p:sldId id="274" r:id="rId7"/>
    <p:sldId id="259" r:id="rId8"/>
    <p:sldId id="273" r:id="rId9"/>
    <p:sldId id="276" r:id="rId10"/>
    <p:sldId id="269" r:id="rId11"/>
    <p:sldId id="278" r:id="rId12"/>
    <p:sldId id="265" r:id="rId13"/>
    <p:sldId id="279" r:id="rId14"/>
    <p:sldId id="280" r:id="rId15"/>
    <p:sldId id="281" r:id="rId16"/>
    <p:sldId id="275" r:id="rId17"/>
    <p:sldId id="262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hsan_manjil_front_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8" y="457200"/>
            <a:ext cx="8897604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419600" cy="1143000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রাসায়নিক সমীকরণের সমতাকরণ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3657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91440">
            <a:normAutofit fontScale="92500"/>
          </a:bodyPr>
          <a:lstStyle/>
          <a:p>
            <a:pPr indent="1588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রাসায়নিক বিক্রিয়াতে বিক্রিয়ক এবং উৎপাদ ভরের সংরক্ষণসূত্র মেনে চলে। তাই বিক্রিয়ক পদার্থের মৌলের পরমাণুর সংখ্যা উৎপাদের পরমাণুর সংখ্যা সমান থাকে। যদি সমান না হয় তবে  </a:t>
            </a:r>
          </a:p>
          <a:p>
            <a:pPr indent="1588">
              <a:buNone/>
            </a:pP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 বা যৌগের সংকেতের বামে </a:t>
            </a:r>
            <a:r>
              <a:rPr lang="en-US" sz="4000" dirty="0" smtClean="0">
                <a:solidFill>
                  <a:schemeClr val="tx1"/>
                </a:solidFill>
                <a:cs typeface="NikoshBAN" pitchFamily="2" charset="0"/>
              </a:rPr>
              <a:t>1, 2, 3, 4… </a:t>
            </a:r>
            <a:r>
              <a:rPr lang="bn-BD" sz="4000" dirty="0" smtClean="0">
                <a:solidFill>
                  <a:schemeClr val="tx1"/>
                </a:solidFill>
                <a:cs typeface="NikoshBAN" pitchFamily="2" charset="0"/>
              </a:rPr>
              <a:t>দ্বারা গুণ করে পরমাণু সংখ্যা সমান করা হয়।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85800" y="3200400"/>
            <a:ext cx="8001000" cy="312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1905000"/>
            <a:ext cx="8001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914400" y="3200401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/>
              <a:t>+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lang="en-US" sz="4400" dirty="0" err="1" smtClean="0"/>
              <a:t>Cl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0" y="3200400"/>
            <a:ext cx="3352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400" dirty="0" smtClean="0"/>
              <a:t>  </a:t>
            </a:r>
            <a:r>
              <a:rPr lang="en-US" sz="4400" dirty="0" smtClean="0">
                <a:solidFill>
                  <a:srgbClr val="FF0000"/>
                </a:solidFill>
              </a:rPr>
              <a:t>2</a:t>
            </a:r>
            <a:r>
              <a:rPr lang="en-US" sz="4400" dirty="0" smtClean="0"/>
              <a:t>AlCl</a:t>
            </a:r>
            <a:r>
              <a:rPr lang="en-US" sz="4400" baseline="-25000" dirty="0" smtClean="0"/>
              <a:t>3  </a:t>
            </a:r>
            <a:r>
              <a:rPr lang="en-US" sz="4400" dirty="0" smtClean="0">
                <a:solidFill>
                  <a:prstClr val="black"/>
                </a:solidFill>
              </a:rPr>
              <a:t>+ 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3200" dirty="0" smtClean="0"/>
              <a:t> </a:t>
            </a:r>
            <a:endParaRPr lang="en-US" sz="44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4400" baseline="-25000" dirty="0" smtClean="0"/>
              <a:t> </a:t>
            </a:r>
            <a:r>
              <a:rPr lang="en-US" sz="4400" dirty="0" smtClean="0"/>
              <a:t> 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175760" y="3655186"/>
            <a:ext cx="10058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685800"/>
            <a:ext cx="8001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5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বিক্রিয়াটি সমতাকরণ কর।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5410200"/>
            <a:ext cx="3352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/>
              <a:t>+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6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lang="en-US" sz="4400" dirty="0" err="1" smtClean="0"/>
              <a:t>Cl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181600" y="5410199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400" dirty="0" smtClean="0"/>
              <a:t> 2AlCl</a:t>
            </a:r>
            <a:r>
              <a:rPr lang="en-US" sz="4400" baseline="-25000" dirty="0" smtClean="0"/>
              <a:t>3  </a:t>
            </a:r>
            <a:r>
              <a:rPr lang="en-US" sz="4400" dirty="0" smtClean="0">
                <a:solidFill>
                  <a:prstClr val="black"/>
                </a:solidFill>
              </a:rPr>
              <a:t>+  </a:t>
            </a:r>
            <a:r>
              <a:rPr lang="en-US" sz="4400" dirty="0" smtClean="0">
                <a:solidFill>
                  <a:srgbClr val="FF0000"/>
                </a:solidFill>
              </a:rPr>
              <a:t>3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3200" dirty="0" smtClean="0"/>
              <a:t> </a:t>
            </a:r>
            <a:endParaRPr lang="en-US" sz="44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4400" baseline="-25000" dirty="0" smtClean="0"/>
              <a:t> </a:t>
            </a:r>
            <a:r>
              <a:rPr lang="en-US" sz="4400" dirty="0" smtClean="0"/>
              <a:t> 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51960" y="5864985"/>
            <a:ext cx="10058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914400" y="1981201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/>
              <a:t>+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lang="en-US" sz="4400" dirty="0" err="1" smtClean="0"/>
              <a:t>Cl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486400" y="1981200"/>
            <a:ext cx="3200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400" dirty="0" smtClean="0"/>
              <a:t>AlCl</a:t>
            </a:r>
            <a:r>
              <a:rPr lang="en-US" sz="4400" baseline="-25000" dirty="0" smtClean="0"/>
              <a:t>3  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+   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3200" dirty="0" smtClean="0"/>
              <a:t> </a:t>
            </a:r>
            <a:endParaRPr lang="en-US" sz="44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4400" baseline="-25000" dirty="0" smtClean="0"/>
              <a:t> </a:t>
            </a:r>
            <a:r>
              <a:rPr lang="en-US" sz="4400" dirty="0" smtClean="0"/>
              <a:t> 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28160" y="2435986"/>
            <a:ext cx="10058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914400" y="41910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/>
              <a:t>+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lang="en-US" sz="4400" dirty="0" err="1" smtClean="0"/>
              <a:t>Cl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257800" y="4190999"/>
            <a:ext cx="350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400" dirty="0" smtClean="0"/>
              <a:t>  2AlCl</a:t>
            </a:r>
            <a:r>
              <a:rPr lang="en-US" sz="4400" baseline="-25000" dirty="0" smtClean="0"/>
              <a:t>3  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prstClr val="black"/>
                </a:solidFill>
              </a:rPr>
              <a:t>+ 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3200" dirty="0" smtClean="0"/>
              <a:t> </a:t>
            </a:r>
            <a:endParaRPr lang="en-US" sz="44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4400" baseline="-25000" dirty="0" smtClean="0"/>
              <a:t> </a:t>
            </a:r>
            <a:r>
              <a:rPr lang="en-US" sz="4400" dirty="0" smtClean="0"/>
              <a:t> 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328160" y="4645785"/>
            <a:ext cx="10058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2" grpId="0"/>
      <p:bldP spid="3" grpId="0"/>
      <p:bldP spid="7" grpId="0" animBg="1"/>
      <p:bldP spid="8" grpId="0"/>
      <p:bldP spid="9" grpId="0"/>
      <p:bldP spid="11" grpId="0"/>
      <p:bldP spid="12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630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73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(৩ মিনিট)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81600"/>
            <a:ext cx="8229600" cy="6857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বিক্রিয়াটি সমতাকরণ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00401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0" y="3200400"/>
            <a:ext cx="1981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lang="en-US" sz="3200" dirty="0" smtClean="0"/>
              <a:t>(g)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75760" y="365518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411069"/>
            <a:ext cx="2438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2Mg(s)  </a:t>
            </a:r>
            <a:r>
              <a:rPr lang="en-US" sz="4400" dirty="0" smtClean="0"/>
              <a:t>+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00" y="1427309"/>
            <a:ext cx="13608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(g)</a:t>
            </a:r>
            <a:endParaRPr lang="en-US" sz="4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166360" y="1828800"/>
            <a:ext cx="1005840" cy="2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 txBox="1">
            <a:spLocks/>
          </p:cNvSpPr>
          <p:nvPr/>
        </p:nvSpPr>
        <p:spPr>
          <a:xfrm>
            <a:off x="6629400" y="1447800"/>
            <a:ext cx="2286000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2MgO(s)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020669"/>
            <a:ext cx="2069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ম্যাগনেশিয়াম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581400" y="2036909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অক্সিজেন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5867141" y="2057401"/>
            <a:ext cx="3276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ম্যাগনেশিয়াম অক্সাইড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533400" y="2971800"/>
            <a:ext cx="27432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2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মোল </a:t>
            </a:r>
            <a:r>
              <a:rPr lang="en-US" sz="3200" dirty="0" smtClean="0">
                <a:cs typeface="NikoshBAN" pitchFamily="2" charset="0"/>
              </a:rPr>
              <a:t>Mg </a:t>
            </a:r>
            <a:r>
              <a:rPr lang="bn-BD" sz="3200" dirty="0" smtClean="0">
                <a:cs typeface="NikoshBAN" pitchFamily="2" charset="0"/>
              </a:rPr>
              <a:t>পরমাণু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3657600" y="2920425"/>
            <a:ext cx="21945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মোল </a:t>
            </a:r>
            <a:r>
              <a:rPr lang="en-US" sz="3200" dirty="0" smtClean="0">
                <a:cs typeface="NikoshBAN" pitchFamily="2" charset="0"/>
              </a:rPr>
              <a:t>O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385560" y="2920425"/>
            <a:ext cx="260604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2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মোল </a:t>
            </a:r>
            <a:r>
              <a:rPr lang="en-US" sz="3200" dirty="0" err="1" smtClean="0">
                <a:cs typeface="NikoshBAN" pitchFamily="2" charset="0"/>
              </a:rPr>
              <a:t>MgO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533400" y="3875782"/>
            <a:ext cx="28194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2X6.023X10</a:t>
            </a:r>
            <a:r>
              <a:rPr lang="en-US" sz="3200" baseline="30000" dirty="0" smtClean="0">
                <a:cs typeface="NikoshBAN" pitchFamily="2" charset="0"/>
              </a:rPr>
              <a:t>23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Mg </a:t>
            </a:r>
            <a:r>
              <a:rPr lang="bn-BD" sz="3200" dirty="0" smtClean="0">
                <a:cs typeface="NikoshBAN" pitchFamily="2" charset="0"/>
              </a:rPr>
              <a:t>পরমাণু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505200" y="3875782"/>
            <a:ext cx="24384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6.023X10</a:t>
            </a:r>
            <a:r>
              <a:rPr lang="en-US" sz="3200" baseline="30000" dirty="0" smtClean="0">
                <a:cs typeface="NikoshBAN" pitchFamily="2" charset="0"/>
              </a:rPr>
              <a:t>23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O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6324600" y="3886200"/>
            <a:ext cx="28194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2X6.023X10</a:t>
            </a:r>
            <a:r>
              <a:rPr lang="en-US" sz="3200" baseline="30000" dirty="0" smtClean="0">
                <a:cs typeface="NikoshBAN" pitchFamily="2" charset="0"/>
              </a:rPr>
              <a:t>23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MgO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533400" y="5257800"/>
            <a:ext cx="28194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2X24 = 48 gm Mg 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505200" y="5257800"/>
            <a:ext cx="24384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1X32 = 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</a:rPr>
              <a:t>32</a:t>
            </a:r>
            <a:r>
              <a:rPr lang="en-US" sz="3200" dirty="0" smtClean="0">
                <a:cs typeface="NikoshBAN" pitchFamily="2" charset="0"/>
              </a:rPr>
              <a:t> gm O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6477000" y="5257800"/>
            <a:ext cx="24384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2X40 = 80 gm </a:t>
            </a:r>
            <a:r>
              <a:rPr lang="en-US" sz="3200" dirty="0" err="1" smtClean="0">
                <a:cs typeface="NikoshBAN" pitchFamily="2" charset="0"/>
              </a:rPr>
              <a:t>MgO</a:t>
            </a:r>
            <a:r>
              <a:rPr lang="en-US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533400" y="304800"/>
            <a:ext cx="82296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cs typeface="NikoshBAN" pitchFamily="2" charset="0"/>
              </a:rPr>
              <a:t>বিক্রিয়ার স্টয়কিওমিতি</a:t>
            </a:r>
            <a:endParaRPr lang="en-US" sz="4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33400" y="3124200"/>
            <a:ext cx="8153400" cy="304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304800"/>
            <a:ext cx="8077200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2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gm Mg </a:t>
            </a:r>
            <a:r>
              <a:rPr lang="bn-BD" sz="3200" dirty="0" smtClean="0">
                <a:cs typeface="NikoshBAN" pitchFamily="2" charset="0"/>
              </a:rPr>
              <a:t>ধাতুর সাথে প্রয়োজনীয় পরিমাণ অক্সিজেন সরবরাহ করলে কত গ্রাম ম্যাগনেশিয়াম অক্সাইড উৎপন্ন হবে? </a:t>
            </a:r>
            <a:endParaRPr lang="en-US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411069"/>
            <a:ext cx="2438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2Mg(s)  </a:t>
            </a:r>
            <a:r>
              <a:rPr lang="en-US" sz="4400" dirty="0" smtClean="0"/>
              <a:t>+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1427309"/>
            <a:ext cx="13608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(g)</a:t>
            </a:r>
            <a:endParaRPr lang="en-US" sz="4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71160" y="1828800"/>
            <a:ext cx="1005840" cy="2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629400" y="1447800"/>
            <a:ext cx="2286000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2MgO(s)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286000"/>
            <a:ext cx="2819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cs typeface="NikoshBAN" pitchFamily="2" charset="0"/>
              </a:rPr>
              <a:t>2X24 = 48 gm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429000" y="2286000"/>
            <a:ext cx="2819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cs typeface="NikoshBAN" pitchFamily="2" charset="0"/>
              </a:rPr>
              <a:t>1X32 = </a:t>
            </a:r>
            <a:r>
              <a:rPr lang="en-US" sz="3600" dirty="0" smtClean="0">
                <a:solidFill>
                  <a:schemeClr val="tx1"/>
                </a:solidFill>
                <a:cs typeface="NikoshBAN" pitchFamily="2" charset="0"/>
              </a:rPr>
              <a:t>32</a:t>
            </a:r>
            <a:r>
              <a:rPr lang="en-US" sz="3600" dirty="0" smtClean="0">
                <a:cs typeface="NikoshBAN" pitchFamily="2" charset="0"/>
              </a:rPr>
              <a:t> gm 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324600" y="2286000"/>
            <a:ext cx="2819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cs typeface="NikoshBAN" pitchFamily="2" charset="0"/>
              </a:rPr>
              <a:t>2X40 = 80 gm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533400" y="3200400"/>
            <a:ext cx="7452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48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gm Mg </a:t>
            </a:r>
            <a:r>
              <a:rPr lang="bn-BD" sz="3200" dirty="0" smtClean="0">
                <a:cs typeface="NikoshBAN" pitchFamily="2" charset="0"/>
              </a:rPr>
              <a:t>ধাতুর থেকে উৎপন্ন হয় </a:t>
            </a:r>
            <a:r>
              <a:rPr lang="en-US" sz="3200" dirty="0" smtClean="0">
                <a:cs typeface="NikoshBAN" pitchFamily="2" charset="0"/>
              </a:rPr>
              <a:t>80  gm      </a:t>
            </a:r>
            <a:r>
              <a:rPr lang="en-US" sz="3200" dirty="0" err="1" smtClean="0">
                <a:cs typeface="NikoshBAN" pitchFamily="2" charset="0"/>
              </a:rPr>
              <a:t>MgO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85800" y="4343400"/>
            <a:ext cx="766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1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gm Mg </a:t>
            </a:r>
            <a:r>
              <a:rPr lang="bn-BD" sz="3200" dirty="0" smtClean="0">
                <a:cs typeface="NikoshBAN" pitchFamily="2" charset="0"/>
              </a:rPr>
              <a:t>ধাতুর থেকে উৎপন্ন হয় </a:t>
            </a:r>
            <a:r>
              <a:rPr lang="en-US" sz="3200" dirty="0" smtClean="0">
                <a:cs typeface="NikoshBAN" pitchFamily="2" charset="0"/>
              </a:rPr>
              <a:t>               gm  </a:t>
            </a:r>
            <a:r>
              <a:rPr lang="en-US" sz="3200" dirty="0" err="1" smtClean="0">
                <a:cs typeface="NikoshBAN" pitchFamily="2" charset="0"/>
              </a:rPr>
              <a:t>MgO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638800" y="4114800"/>
          <a:ext cx="685800" cy="949569"/>
        </p:xfrm>
        <a:graphic>
          <a:graphicData uri="http://schemas.openxmlformats.org/presentationml/2006/ole">
            <p:oleObj spid="_x0000_s1026" name="Equation" r:id="rId3" imgW="164880" imgH="2286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762000" y="5486400"/>
            <a:ext cx="7943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2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gm Mg </a:t>
            </a:r>
            <a:r>
              <a:rPr lang="bn-BD" sz="3200" dirty="0" smtClean="0">
                <a:cs typeface="NikoshBAN" pitchFamily="2" charset="0"/>
              </a:rPr>
              <a:t>ধাতুর থেকে উৎপন্ন হয়</a:t>
            </a:r>
            <a:r>
              <a:rPr lang="en-US" sz="3200" dirty="0" smtClean="0">
                <a:cs typeface="NikoshBAN" pitchFamily="2" charset="0"/>
              </a:rPr>
              <a:t>              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gm      </a:t>
            </a:r>
            <a:r>
              <a:rPr lang="en-US" sz="3200" dirty="0" err="1" smtClean="0">
                <a:cs typeface="NikoshBAN" pitchFamily="2" charset="0"/>
              </a:rPr>
              <a:t>MgO</a:t>
            </a:r>
            <a:r>
              <a:rPr lang="bn-BD" sz="3200" dirty="0" smtClean="0">
                <a:cs typeface="NikoshBAN" pitchFamily="2" charset="0"/>
              </a:rPr>
              <a:t> </a:t>
            </a:r>
            <a:endParaRPr lang="en-US" sz="32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02250" y="5334000"/>
          <a:ext cx="1055688" cy="949325"/>
        </p:xfrm>
        <a:graphic>
          <a:graphicData uri="http://schemas.openxmlformats.org/presentationml/2006/ole">
            <p:oleObj spid="_x0000_s1027" name="Equation" r:id="rId4" imgW="253800" imgH="2286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4724400" y="6211669"/>
            <a:ext cx="2819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cs typeface="NikoshBAN" pitchFamily="2" charset="0"/>
              </a:rPr>
              <a:t> = </a:t>
            </a:r>
            <a:r>
              <a:rPr lang="en-US" sz="3600" dirty="0" smtClean="0">
                <a:solidFill>
                  <a:schemeClr val="tx1"/>
                </a:solidFill>
                <a:cs typeface="NikoshBAN" pitchFamily="2" charset="0"/>
              </a:rPr>
              <a:t>3.33</a:t>
            </a:r>
            <a:r>
              <a:rPr lang="en-US" sz="3600" dirty="0" smtClean="0">
                <a:cs typeface="NikoshBAN" pitchFamily="2" charset="0"/>
              </a:rPr>
              <a:t> gm </a:t>
            </a:r>
            <a:endParaRPr 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 animBg="1"/>
      <p:bldP spid="3" grpId="0"/>
      <p:bldP spid="4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3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77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5 </a:t>
            </a:r>
            <a:r>
              <a:rPr lang="bn-BD" sz="3200" dirty="0" smtClean="0">
                <a:cs typeface="NikoshBAN" pitchFamily="2" charset="0"/>
              </a:rPr>
              <a:t>টি নাইট্রোজেন অণু থেকে কতটি অ্যামোনিয়া অণু উৎপন্ন হবে? </a:t>
            </a:r>
            <a:endParaRPr lang="en-US" sz="32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066800"/>
            <a:ext cx="24384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 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+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1083040"/>
            <a:ext cx="167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3H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(g)</a:t>
            </a:r>
            <a:endParaRPr lang="en-US" sz="4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71160" y="1484531"/>
            <a:ext cx="1005840" cy="24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6629400" y="1103531"/>
            <a:ext cx="2286000" cy="761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1692640"/>
            <a:ext cx="17812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হাইড্রোজেন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705600" y="1676400"/>
            <a:ext cx="1778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অ্যামোনিয়া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685800" y="1713131"/>
            <a:ext cx="17491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নাইট্রোজেন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533400" y="2246531"/>
            <a:ext cx="28194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6.023X10</a:t>
            </a:r>
            <a:r>
              <a:rPr lang="en-US" sz="3200" baseline="30000" dirty="0" smtClean="0">
                <a:cs typeface="NikoshBAN" pitchFamily="2" charset="0"/>
              </a:rPr>
              <a:t>23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টি</a:t>
            </a:r>
            <a:endParaRPr lang="en-US" sz="3200" dirty="0" smtClean="0"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N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3429000" y="2246531"/>
            <a:ext cx="28194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3X6.023X10</a:t>
            </a:r>
            <a:r>
              <a:rPr lang="en-US" sz="3200" baseline="30000" dirty="0" smtClean="0">
                <a:cs typeface="NikoshBAN" pitchFamily="2" charset="0"/>
              </a:rPr>
              <a:t>23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H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6324600" y="2256949"/>
            <a:ext cx="28194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cs typeface="NikoshBAN" pitchFamily="2" charset="0"/>
              </a:rPr>
              <a:t>2X6.023X10</a:t>
            </a:r>
            <a:r>
              <a:rPr lang="en-US" sz="3200" baseline="30000" dirty="0" smtClean="0">
                <a:cs typeface="NikoshBAN" pitchFamily="2" charset="0"/>
              </a:rPr>
              <a:t>23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NH</a:t>
            </a:r>
            <a:r>
              <a:rPr lang="en-US" sz="3200" baseline="-25000" dirty="0" smtClean="0">
                <a:cs typeface="NikoshBAN" pitchFamily="2" charset="0"/>
              </a:rPr>
              <a:t>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457200" y="3581400"/>
            <a:ext cx="86868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6.023X10</a:t>
            </a:r>
            <a:r>
              <a:rPr lang="en-US" sz="3200" baseline="30000" dirty="0" smtClean="0">
                <a:cs typeface="NikoshBAN" pitchFamily="2" charset="0"/>
              </a:rPr>
              <a:t>23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টি  </a:t>
            </a:r>
            <a:r>
              <a:rPr lang="en-US" sz="3200" dirty="0" smtClean="0">
                <a:cs typeface="NikoshBAN" pitchFamily="2" charset="0"/>
              </a:rPr>
              <a:t>N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 থেকে হয় </a:t>
            </a:r>
            <a:r>
              <a:rPr lang="en-US" sz="3200" dirty="0" smtClean="0">
                <a:cs typeface="NikoshBAN" pitchFamily="2" charset="0"/>
              </a:rPr>
              <a:t>2X6.023X10</a:t>
            </a:r>
            <a:r>
              <a:rPr lang="en-US" sz="3200" baseline="30000" dirty="0" smtClean="0">
                <a:cs typeface="NikoshBAN" pitchFamily="2" charset="0"/>
              </a:rPr>
              <a:t>23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NH</a:t>
            </a:r>
            <a:r>
              <a:rPr lang="en-US" sz="3200" baseline="-25000" dirty="0" smtClean="0">
                <a:cs typeface="NikoshBAN" pitchFamily="2" charset="0"/>
              </a:rPr>
              <a:t>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457200" y="4419601"/>
            <a:ext cx="8686800" cy="838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US" sz="3200" dirty="0" smtClean="0">
                <a:cs typeface="NikoshBAN" pitchFamily="2" charset="0"/>
              </a:rPr>
              <a:t>1</a:t>
            </a:r>
            <a:r>
              <a:rPr lang="bn-BD" sz="3200" dirty="0" smtClean="0">
                <a:cs typeface="NikoshBAN" pitchFamily="2" charset="0"/>
              </a:rPr>
              <a:t>টি  </a:t>
            </a:r>
            <a:r>
              <a:rPr lang="en-US" sz="3200" dirty="0" smtClean="0">
                <a:cs typeface="NikoshBAN" pitchFamily="2" charset="0"/>
              </a:rPr>
              <a:t>N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 থেকে হয় </a:t>
            </a:r>
            <a:r>
              <a:rPr lang="en-US" sz="3200" dirty="0" smtClean="0">
                <a:cs typeface="NikoshBAN" pitchFamily="2" charset="0"/>
              </a:rPr>
              <a:t>                                      </a:t>
            </a:r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NH</a:t>
            </a:r>
            <a:r>
              <a:rPr lang="en-US" sz="3200" baseline="-25000" dirty="0" smtClean="0">
                <a:cs typeface="NikoshBAN" pitchFamily="2" charset="0"/>
              </a:rPr>
              <a:t>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 smtClean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419600" y="4343400"/>
          <a:ext cx="2078183" cy="914400"/>
        </p:xfrm>
        <a:graphic>
          <a:graphicData uri="http://schemas.openxmlformats.org/presentationml/2006/ole">
            <p:oleObj spid="_x0000_s24578" name="Equation" r:id="rId3" imgW="634680" imgH="27936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457200" y="5486401"/>
            <a:ext cx="8686800" cy="838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US" sz="3200" dirty="0" smtClean="0">
                <a:cs typeface="NikoshBAN" pitchFamily="2" charset="0"/>
              </a:rPr>
              <a:t>5 </a:t>
            </a:r>
            <a:r>
              <a:rPr lang="bn-BD" sz="3200" dirty="0" smtClean="0">
                <a:cs typeface="NikoshBAN" pitchFamily="2" charset="0"/>
              </a:rPr>
              <a:t>টি  </a:t>
            </a:r>
            <a:r>
              <a:rPr lang="en-US" sz="3200" dirty="0" smtClean="0">
                <a:cs typeface="NikoshBAN" pitchFamily="2" charset="0"/>
              </a:rPr>
              <a:t>N</a:t>
            </a:r>
            <a:r>
              <a:rPr lang="en-US" sz="3200" baseline="-25000" dirty="0" smtClean="0">
                <a:cs typeface="NikoshBAN" pitchFamily="2" charset="0"/>
              </a:rPr>
              <a:t>2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 থেকে হয় </a:t>
            </a:r>
            <a:r>
              <a:rPr lang="en-US" sz="3200" dirty="0" smtClean="0">
                <a:cs typeface="NikoshBAN" pitchFamily="2" charset="0"/>
              </a:rPr>
              <a:t>                                      </a:t>
            </a:r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NH</a:t>
            </a:r>
            <a:r>
              <a:rPr lang="en-US" sz="3200" baseline="-25000" dirty="0" smtClean="0">
                <a:cs typeface="NikoshBAN" pitchFamily="2" charset="0"/>
              </a:rPr>
              <a:t>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 smtClean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295775" y="5410200"/>
          <a:ext cx="2327275" cy="914400"/>
        </p:xfrm>
        <a:graphic>
          <a:graphicData uri="http://schemas.openxmlformats.org/presentationml/2006/ole">
            <p:oleObj spid="_x0000_s24579" name="Equation" r:id="rId4" imgW="711000" imgH="27936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5943600" y="6293295"/>
          <a:ext cx="838200" cy="488505"/>
        </p:xfrm>
        <a:graphic>
          <a:graphicData uri="http://schemas.openxmlformats.org/presentationml/2006/ole">
            <p:oleObj spid="_x0000_s24580" name="Equation" r:id="rId5" imgW="304560" imgH="17748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6781800" y="6248400"/>
            <a:ext cx="1705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cs typeface="NikoshBAN" pitchFamily="2" charset="0"/>
              </a:rPr>
              <a:t>টি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cs typeface="NikoshBAN" pitchFamily="2" charset="0"/>
              </a:rPr>
              <a:t>NH</a:t>
            </a:r>
            <a:r>
              <a:rPr lang="en-US" sz="3200" baseline="-25000" dirty="0" smtClean="0">
                <a:cs typeface="NikoshBAN" pitchFamily="2" charset="0"/>
              </a:rPr>
              <a:t>3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cs typeface="NikoshBAN" pitchFamily="2" charset="0"/>
              </a:rPr>
              <a:t>অণু</a:t>
            </a:r>
            <a:endParaRPr lang="en-US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8" grpId="0"/>
      <p:bldP spid="9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772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590800"/>
            <a:ext cx="8077200" cy="33470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রাসায়নিক পরিবর্তন কী?</a:t>
            </a:r>
          </a:p>
          <a:p>
            <a:pPr>
              <a:lnSpc>
                <a:spcPct val="150000"/>
              </a:lnSpc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রাসায়নিক সমীকরণ কাকে বলে? </a:t>
            </a:r>
          </a:p>
          <a:p>
            <a:pPr>
              <a:lnSpc>
                <a:spcPct val="150000"/>
              </a:lnSpc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রাসায়নিক সমীকরণ কিভাবে সমতাকরণ করা যায়? </a:t>
            </a:r>
          </a:p>
          <a:p>
            <a:pPr>
              <a:lnSpc>
                <a:spcPct val="150000"/>
              </a:lnSpc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সমীকরণের তাৎপর্য কী?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914400"/>
            <a:ext cx="75438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7200" dirty="0" smtClean="0">
                <a:latin typeface="NikoshBAN" pitchFamily="2" charset="0"/>
                <a:ea typeface="+mj-ea"/>
                <a:cs typeface="NikoshBAN" pitchFamily="2" charset="0"/>
              </a:rPr>
              <a:t>বাড়ির</a:t>
            </a: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কাজ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4114800"/>
            <a:ext cx="7620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রাসায়নিক বিক্রিয়ার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গুরুত্ব</a:t>
            </a:r>
            <a:r>
              <a:rPr kumimoji="0" lang="bn-BD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ব্যাখ্যা কর।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14600"/>
            <a:ext cx="3581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0" y="2514599"/>
            <a:ext cx="1981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lang="en-US" sz="3200" dirty="0" smtClean="0"/>
              <a:t>(g)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75760" y="2848215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175760" y="3000615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. Waterlily - Kabir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11038"/>
            <a:ext cx="8651966" cy="5713562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4419600" y="838200"/>
            <a:ext cx="4419600" cy="1828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3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ধন্যবাদ</a:t>
            </a:r>
            <a:endParaRPr kumimoji="0" lang="en-US" sz="13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19099" y="1752600"/>
            <a:ext cx="4076701" cy="46482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Surjadhan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Roy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assistant Teacher science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Jadobpur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Dakhil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Madrasa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48200" y="3352800"/>
            <a:ext cx="4076699" cy="3048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রসায়ন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 অধ্যায়ঃ মোলের ধারণা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বিক্রিয়ার সমীকরণ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38200"/>
            <a:ext cx="3010516" cy="883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 l="21015" t="5644"/>
          <a:stretch/>
        </p:blipFill>
        <p:spPr>
          <a:xfrm>
            <a:off x="6591300" y="457200"/>
            <a:ext cx="1990725" cy="243839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1447800"/>
            <a:ext cx="7467600" cy="3505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1600200" y="1447800"/>
            <a:ext cx="58674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/>
              <a:t>1.      6x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 5y  =  71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600200" y="2819400"/>
            <a:ext cx="6096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/>
              <a:t>2.     3x</a:t>
            </a:r>
            <a:r>
              <a:rPr lang="en-US" sz="4400" baseline="30000" dirty="0" smtClean="0"/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  5x + 2  =  x + 7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00200" y="4114800"/>
            <a:ext cx="556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/>
              <a:t>3.    7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+  2  =  a  </a:t>
            </a:r>
            <a:r>
              <a:rPr lang="en-US" sz="4400" dirty="0" smtClean="0"/>
              <a:t>–  1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304800"/>
            <a:ext cx="7467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নিচের সমীকরণ গুলো লক্ষ্য করি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5562600"/>
            <a:ext cx="74676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বীজগণিতীয় সমীকরণ 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/>
      <p:bldP spid="4" grpId="0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981200" y="1371600"/>
            <a:ext cx="5410200" cy="4114800"/>
            <a:chOff x="1981200" y="1371600"/>
            <a:chExt cx="5410200" cy="4114800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1981200" y="1371600"/>
              <a:ext cx="5410200" cy="4114800"/>
            </a:xfrm>
            <a:prstGeom prst="roundRect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133600" y="2133600"/>
              <a:ext cx="5105400" cy="2590800"/>
            </a:xfrm>
            <a:prstGeom prst="roundRect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96190" y="2895600"/>
              <a:ext cx="5304657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bn-BD" sz="66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রাসায়নিক সমীকরণ</a:t>
              </a:r>
              <a:endParaRPr lang="en-US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7180"/>
            <a:ext cx="8001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95600"/>
            <a:ext cx="8001000" cy="344310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1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 রাসায়নিক সমীকরণ কী তা ব্যাখ্যা করতে পারবে।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 সমীকরণ কিভাবে লিখতে হয় তা বর্ণনা করতে পারবে।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 রাসায়নিক সমীকরণের সমতাকরণ ব্যাখ্যা করতে পারবে।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৪। রাসায়নিক সমীকরণে মোলের হিসাব নির্ণয় করতে পারবে।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069068"/>
            <a:ext cx="80010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2362200"/>
            <a:ext cx="8077200" cy="32227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যদি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কোন পরিবর্তনের ফলে কোন পদার্থ তার নিজের ধর্ম ও বৈশিষ্ট্য হারিয়ে নতুন ধর্ম লাভ করে সেই পরিবর্তনকে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রাসায়নিক পরিবর্তন 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বলে। যে প্রক্রিয়ায়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রাসায়নিক পরিবর্তন হয় সেই প্রক্রিয়াকে রাসায়নিক বিক্রিয়া বলে।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838200"/>
            <a:ext cx="80772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রাসায়নিক</a:t>
            </a: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বিক্রিয়া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892076"/>
            <a:ext cx="79248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রাসায়নিক সমীকরণ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209800"/>
            <a:ext cx="7939790" cy="2057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রাসায়নিক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বিক্রিয়াকে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সংক্ষেপে উপস্থাপন করার জন্য যে সমীকরণ ব্যবহার করা হয়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তাকে রাসায়নিক সমীকরণ </a:t>
            </a:r>
            <a:r>
              <a:rPr kumimoji="0" lang="bn-BD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বলে।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95400" y="4800601"/>
            <a:ext cx="1752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638800" y="4800600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55385" y="4800600"/>
            <a:ext cx="13166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400" dirty="0" smtClean="0"/>
              <a:t>3H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4191000" y="4800600"/>
            <a:ext cx="8130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/>
              <a:t> </a:t>
            </a:r>
            <a:r>
              <a:rPr lang="bn-BD" sz="4800" dirty="0" smtClean="0"/>
              <a:t>=</a:t>
            </a:r>
            <a:endParaRPr 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/>
      <p:bldP spid="1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057400"/>
            <a:ext cx="8015990" cy="3276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১।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বাম পাশে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বিক্রিয়ক এবং ডান পাশে উৎপাদ থাকবে। </a:t>
            </a:r>
          </a:p>
          <a:p>
            <a:pPr lvl="0">
              <a:spcBef>
                <a:spcPct val="0"/>
              </a:spcBef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২। 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মাঝে সমান (=) বা তীর (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  <a:sym typeface="Symbol"/>
              </a:rPr>
              <a:t>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)চিহ্ন ব্যবহার করা হয়। </a:t>
            </a:r>
          </a:p>
          <a:p>
            <a:pPr lvl="0">
              <a:spcBef>
                <a:spcPct val="0"/>
              </a:spcBef>
            </a:pP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৩। একাধিক বিক্রিয়ক বা উৎপাদের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মাঝে যোগ (+) চিহ্ন বসে। </a:t>
            </a:r>
          </a:p>
          <a:p>
            <a:pPr lvl="0">
              <a:spcBef>
                <a:spcPct val="0"/>
              </a:spcBef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৪। সমতাকরণ না করে (=) চিহ্ন দেওয়া যায় না। </a:t>
            </a:r>
          </a:p>
          <a:p>
            <a:pPr lvl="0">
              <a:spcBef>
                <a:spcPct val="0"/>
              </a:spcBef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৫। বিক্রিয়ক বা উৎপাদ গ্যাসীয় হলে ডানপাশে ব্র্যাকেটে </a:t>
            </a:r>
            <a:r>
              <a:rPr lang="bn-BD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(</a:t>
            </a:r>
            <a:r>
              <a:rPr lang="en-US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g</a:t>
            </a:r>
            <a:r>
              <a:rPr lang="bn-BD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, </a:t>
            </a:r>
            <a:r>
              <a:rPr lang="bn-BD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কঠিন হলে (</a:t>
            </a:r>
            <a:r>
              <a:rPr lang="en-US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s</a:t>
            </a:r>
            <a:r>
              <a:rPr lang="bn-BD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, </a:t>
            </a:r>
            <a:r>
              <a:rPr lang="bn-BD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তরল হলে (</a:t>
            </a:r>
            <a:r>
              <a:rPr lang="en-US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l</a:t>
            </a:r>
            <a:r>
              <a:rPr lang="bn-BD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)</a:t>
            </a:r>
            <a:r>
              <a:rPr lang="en-US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ea typeface="+mj-ea"/>
                <a:cs typeface="NikoshBAN" pitchFamily="2" charset="0"/>
              </a:rPr>
              <a:t>ইত্যাদি লিখতে হবে।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80010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রাসায়নিক সমীকরণ লেখার</a:t>
            </a:r>
            <a:r>
              <a:rPr kumimoji="0" lang="bn-BD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নিয়ম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5638801"/>
            <a:ext cx="3429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400" dirty="0" smtClean="0"/>
              <a:t>(g)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+ 3H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en-US" sz="4400" dirty="0" smtClean="0"/>
              <a:t>(g)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0" y="5638800"/>
            <a:ext cx="3505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2NH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 (g)+ 92kj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6019800"/>
            <a:ext cx="914400" cy="15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685800"/>
            <a:ext cx="8229600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রাসায়নিক বিক্রিয়ায় কী কী তাৎপর্য ব্যাখ্যা কর।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3541455"/>
            <a:ext cx="8001000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দুটি মৌলিক পদার্থ বিক্রিয়া করে একটি যৌগ তৈরি করেছে। </a:t>
            </a:r>
          </a:p>
          <a:p>
            <a:pPr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দুই অণু হাইড্রোজেন এক অণু অক্সিজেনের বিক্রিয়ায় দুই অণু পানি হয়েছে।</a:t>
            </a:r>
          </a:p>
          <a:p>
            <a:pPr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বামপক্ষে পরমাণুর সংখ্যা 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</a:rPr>
              <a:t>6 </a:t>
            </a:r>
            <a:r>
              <a:rPr lang="bn-BD" sz="3200" dirty="0" smtClean="0">
                <a:solidFill>
                  <a:schemeClr val="tx1"/>
                </a:solidFill>
                <a:cs typeface="NikoshBAN" pitchFamily="2" charset="0"/>
              </a:rPr>
              <a:t>টি আবার ডানপক্ষে পরমাণুর সংখ্যা </a:t>
            </a:r>
            <a:r>
              <a:rPr lang="en-US" sz="3200" dirty="0" smtClean="0">
                <a:solidFill>
                  <a:schemeClr val="tx1"/>
                </a:solidFill>
                <a:cs typeface="NikoshBAN" pitchFamily="2" charset="0"/>
              </a:rPr>
              <a:t>6 </a:t>
            </a:r>
            <a:r>
              <a:rPr lang="bn-BD" sz="3200" dirty="0" smtClean="0">
                <a:solidFill>
                  <a:schemeClr val="tx1"/>
                </a:solidFill>
                <a:cs typeface="NikoshBAN" pitchFamily="2" charset="0"/>
              </a:rPr>
              <a:t>টি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133601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>
                <a:cs typeface="NikoshBAN" pitchFamily="2" charset="0"/>
              </a:rPr>
              <a:t>2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(g)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0" y="2133600"/>
            <a:ext cx="1981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2H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lang="en-US" sz="3200" dirty="0" smtClean="0"/>
              <a:t>(g)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75760" y="2588386"/>
            <a:ext cx="2377440" cy="24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1938</TotalTime>
  <Words>645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স্বাগতম</vt:lpstr>
      <vt:lpstr>Slide 2</vt:lpstr>
      <vt:lpstr>Slide 3</vt:lpstr>
      <vt:lpstr>Slide 4</vt:lpstr>
      <vt:lpstr>শিখন ফল</vt:lpstr>
      <vt:lpstr>Slide 6</vt:lpstr>
      <vt:lpstr>Slide 7</vt:lpstr>
      <vt:lpstr>Slide 8</vt:lpstr>
      <vt:lpstr>Slide 9</vt:lpstr>
      <vt:lpstr>রাসায়নিক সমীকরণের সমতাকরণ</vt:lpstr>
      <vt:lpstr>Slide 11</vt:lpstr>
      <vt:lpstr>একক কাজ (৩ মিনিট) </vt:lpstr>
      <vt:lpstr>Slide 13</vt:lpstr>
      <vt:lpstr>Slide 14</vt:lpstr>
      <vt:lpstr>Slide 15</vt:lpstr>
      <vt:lpstr>মূল্যায়ন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জারণ বিজারণ বিক্রিয়া</dc:title>
  <dc:creator>G M Azizul Haque</dc:creator>
  <cp:lastModifiedBy>uitrce</cp:lastModifiedBy>
  <cp:revision>187</cp:revision>
  <dcterms:created xsi:type="dcterms:W3CDTF">2006-08-16T00:00:00Z</dcterms:created>
  <dcterms:modified xsi:type="dcterms:W3CDTF">2021-09-09T07:09:50Z</dcterms:modified>
</cp:coreProperties>
</file>