
<file path=[Content_Types].xml><?xml version="1.0" encoding="utf-8"?>
<Types xmlns="http://schemas.openxmlformats.org/package/2006/content-types">
  <Default Extension="jfif" ContentType="image/j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56" r:id="rId3"/>
    <p:sldId id="257" r:id="rId4"/>
    <p:sldId id="258" r:id="rId5"/>
    <p:sldId id="262" r:id="rId6"/>
    <p:sldId id="263" r:id="rId7"/>
    <p:sldId id="264" r:id="rId8"/>
    <p:sldId id="265" r:id="rId9"/>
    <p:sldId id="277" r:id="rId10"/>
    <p:sldId id="271" r:id="rId11"/>
    <p:sldId id="266" r:id="rId12"/>
    <p:sldId id="267" r:id="rId13"/>
    <p:sldId id="268" r:id="rId14"/>
    <p:sldId id="269" r:id="rId15"/>
    <p:sldId id="270" r:id="rId16"/>
    <p:sldId id="272" r:id="rId17"/>
    <p:sldId id="273" r:id="rId18"/>
    <p:sldId id="274" r:id="rId19"/>
    <p:sldId id="275" r:id="rId20"/>
    <p:sldId id="276" r:id="rId21"/>
    <p:sldId id="278" r:id="rId22"/>
    <p:sldId id="279" r:id="rId23"/>
    <p:sldId id="260" r:id="rId24"/>
    <p:sldId id="261" r:id="rId25"/>
    <p:sldId id="280" r:id="rId26"/>
    <p:sldId id="284" r:id="rId27"/>
    <p:sldId id="28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39F79D"/>
    <a:srgbClr val="B140F0"/>
    <a:srgbClr val="41DEEF"/>
    <a:srgbClr val="E5E54B"/>
    <a:srgbClr val="FD8A33"/>
    <a:srgbClr val="F43C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86" y="149"/>
      </p:cViewPr>
      <p:guideLst/>
    </p:cSldViewPr>
  </p:slideViewPr>
  <p:notesTextViewPr>
    <p:cViewPr>
      <p:scale>
        <a:sx n="1" d="1"/>
        <a:sy n="1" d="1"/>
      </p:scale>
      <p:origin x="0" y="0"/>
    </p:cViewPr>
  </p:notesTextViewPr>
  <p:sorterViewPr>
    <p:cViewPr>
      <p:scale>
        <a:sx n="100" d="100"/>
        <a:sy n="100" d="100"/>
      </p:scale>
      <p:origin x="0" y="-216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61A80EF-8F86-4AF7-B8D6-4069E1BE427B}" type="datetimeFigureOut">
              <a:rPr lang="en-GB" smtClean="0"/>
              <a:t>10/04/2022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D40BA5-CD8D-4584-955C-850C565CDB9D}" type="slidenum">
              <a:rPr lang="en-GB" smtClean="0"/>
              <a:t>‹#›</a:t>
            </a:fld>
            <a:endParaRPr lang="en-GB"/>
          </a:p>
        </p:txBody>
      </p:sp>
    </p:spTree>
    <p:extLst>
      <p:ext uri="{BB962C8B-B14F-4D97-AF65-F5344CB8AC3E}">
        <p14:creationId xmlns:p14="http://schemas.microsoft.com/office/powerpoint/2010/main" val="12319642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61A80EF-8F86-4AF7-B8D6-4069E1BE427B}" type="datetimeFigureOut">
              <a:rPr lang="en-GB" smtClean="0"/>
              <a:t>10/04/2022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D40BA5-CD8D-4584-955C-850C565CDB9D}" type="slidenum">
              <a:rPr lang="en-GB" smtClean="0"/>
              <a:t>‹#›</a:t>
            </a:fld>
            <a:endParaRPr lang="en-GB"/>
          </a:p>
        </p:txBody>
      </p:sp>
    </p:spTree>
    <p:extLst>
      <p:ext uri="{BB962C8B-B14F-4D97-AF65-F5344CB8AC3E}">
        <p14:creationId xmlns:p14="http://schemas.microsoft.com/office/powerpoint/2010/main" val="645675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61A80EF-8F86-4AF7-B8D6-4069E1BE427B}" type="datetimeFigureOut">
              <a:rPr lang="en-GB" smtClean="0"/>
              <a:t>10/04/2022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D40BA5-CD8D-4584-955C-850C565CDB9D}" type="slidenum">
              <a:rPr lang="en-GB" smtClean="0"/>
              <a:t>‹#›</a:t>
            </a:fld>
            <a:endParaRPr lang="en-GB"/>
          </a:p>
        </p:txBody>
      </p:sp>
    </p:spTree>
    <p:extLst>
      <p:ext uri="{BB962C8B-B14F-4D97-AF65-F5344CB8AC3E}">
        <p14:creationId xmlns:p14="http://schemas.microsoft.com/office/powerpoint/2010/main" val="8061673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61A80EF-8F86-4AF7-B8D6-4069E1BE427B}" type="datetimeFigureOut">
              <a:rPr lang="en-GB" smtClean="0"/>
              <a:t>10/04/2022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D40BA5-CD8D-4584-955C-850C565CDB9D}" type="slidenum">
              <a:rPr lang="en-GB" smtClean="0"/>
              <a:t>‹#›</a:t>
            </a:fld>
            <a:endParaRPr lang="en-GB"/>
          </a:p>
        </p:txBody>
      </p:sp>
    </p:spTree>
    <p:extLst>
      <p:ext uri="{BB962C8B-B14F-4D97-AF65-F5344CB8AC3E}">
        <p14:creationId xmlns:p14="http://schemas.microsoft.com/office/powerpoint/2010/main" val="2394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1A80EF-8F86-4AF7-B8D6-4069E1BE427B}" type="datetimeFigureOut">
              <a:rPr lang="en-GB" smtClean="0"/>
              <a:t>10/04/2022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D40BA5-CD8D-4584-955C-850C565CDB9D}" type="slidenum">
              <a:rPr lang="en-GB" smtClean="0"/>
              <a:t>‹#›</a:t>
            </a:fld>
            <a:endParaRPr lang="en-GB"/>
          </a:p>
        </p:txBody>
      </p:sp>
    </p:spTree>
    <p:extLst>
      <p:ext uri="{BB962C8B-B14F-4D97-AF65-F5344CB8AC3E}">
        <p14:creationId xmlns:p14="http://schemas.microsoft.com/office/powerpoint/2010/main" val="3678700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61A80EF-8F86-4AF7-B8D6-4069E1BE427B}" type="datetimeFigureOut">
              <a:rPr lang="en-GB" smtClean="0"/>
              <a:t>10/04/2022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7D40BA5-CD8D-4584-955C-850C565CDB9D}" type="slidenum">
              <a:rPr lang="en-GB" smtClean="0"/>
              <a:t>‹#›</a:t>
            </a:fld>
            <a:endParaRPr lang="en-GB"/>
          </a:p>
        </p:txBody>
      </p:sp>
    </p:spTree>
    <p:extLst>
      <p:ext uri="{BB962C8B-B14F-4D97-AF65-F5344CB8AC3E}">
        <p14:creationId xmlns:p14="http://schemas.microsoft.com/office/powerpoint/2010/main" val="3532712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61A80EF-8F86-4AF7-B8D6-4069E1BE427B}" type="datetimeFigureOut">
              <a:rPr lang="en-GB" smtClean="0"/>
              <a:t>10/04/2022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7D40BA5-CD8D-4584-955C-850C565CDB9D}" type="slidenum">
              <a:rPr lang="en-GB" smtClean="0"/>
              <a:t>‹#›</a:t>
            </a:fld>
            <a:endParaRPr lang="en-GB"/>
          </a:p>
        </p:txBody>
      </p:sp>
    </p:spTree>
    <p:extLst>
      <p:ext uri="{BB962C8B-B14F-4D97-AF65-F5344CB8AC3E}">
        <p14:creationId xmlns:p14="http://schemas.microsoft.com/office/powerpoint/2010/main" val="4091494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61A80EF-8F86-4AF7-B8D6-4069E1BE427B}" type="datetimeFigureOut">
              <a:rPr lang="en-GB" smtClean="0"/>
              <a:t>10/04/2022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7D40BA5-CD8D-4584-955C-850C565CDB9D}" type="slidenum">
              <a:rPr lang="en-GB" smtClean="0"/>
              <a:t>‹#›</a:t>
            </a:fld>
            <a:endParaRPr lang="en-GB"/>
          </a:p>
        </p:txBody>
      </p:sp>
    </p:spTree>
    <p:extLst>
      <p:ext uri="{BB962C8B-B14F-4D97-AF65-F5344CB8AC3E}">
        <p14:creationId xmlns:p14="http://schemas.microsoft.com/office/powerpoint/2010/main" val="2750609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1A80EF-8F86-4AF7-B8D6-4069E1BE427B}" type="datetimeFigureOut">
              <a:rPr lang="en-GB" smtClean="0"/>
              <a:t>10/04/2022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7D40BA5-CD8D-4584-955C-850C565CDB9D}" type="slidenum">
              <a:rPr lang="en-GB" smtClean="0"/>
              <a:t>‹#›</a:t>
            </a:fld>
            <a:endParaRPr lang="en-GB"/>
          </a:p>
        </p:txBody>
      </p:sp>
    </p:spTree>
    <p:extLst>
      <p:ext uri="{BB962C8B-B14F-4D97-AF65-F5344CB8AC3E}">
        <p14:creationId xmlns:p14="http://schemas.microsoft.com/office/powerpoint/2010/main" val="2874000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1A80EF-8F86-4AF7-B8D6-4069E1BE427B}" type="datetimeFigureOut">
              <a:rPr lang="en-GB" smtClean="0"/>
              <a:t>10/04/2022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7D40BA5-CD8D-4584-955C-850C565CDB9D}" type="slidenum">
              <a:rPr lang="en-GB" smtClean="0"/>
              <a:t>‹#›</a:t>
            </a:fld>
            <a:endParaRPr lang="en-GB"/>
          </a:p>
        </p:txBody>
      </p:sp>
    </p:spTree>
    <p:extLst>
      <p:ext uri="{BB962C8B-B14F-4D97-AF65-F5344CB8AC3E}">
        <p14:creationId xmlns:p14="http://schemas.microsoft.com/office/powerpoint/2010/main" val="2220264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1A80EF-8F86-4AF7-B8D6-4069E1BE427B}" type="datetimeFigureOut">
              <a:rPr lang="en-GB" smtClean="0"/>
              <a:t>10/04/2022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7D40BA5-CD8D-4584-955C-850C565CDB9D}" type="slidenum">
              <a:rPr lang="en-GB" smtClean="0"/>
              <a:t>‹#›</a:t>
            </a:fld>
            <a:endParaRPr lang="en-GB"/>
          </a:p>
        </p:txBody>
      </p:sp>
    </p:spTree>
    <p:extLst>
      <p:ext uri="{BB962C8B-B14F-4D97-AF65-F5344CB8AC3E}">
        <p14:creationId xmlns:p14="http://schemas.microsoft.com/office/powerpoint/2010/main" val="2515312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1A80EF-8F86-4AF7-B8D6-4069E1BE427B}" type="datetimeFigureOut">
              <a:rPr lang="en-GB" smtClean="0"/>
              <a:t>10/04/2022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D40BA5-CD8D-4584-955C-850C565CDB9D}" type="slidenum">
              <a:rPr lang="en-GB" smtClean="0"/>
              <a:t>‹#›</a:t>
            </a:fld>
            <a:endParaRPr lang="en-GB"/>
          </a:p>
        </p:txBody>
      </p:sp>
    </p:spTree>
    <p:extLst>
      <p:ext uri="{BB962C8B-B14F-4D97-AF65-F5344CB8AC3E}">
        <p14:creationId xmlns:p14="http://schemas.microsoft.com/office/powerpoint/2010/main" val="19924348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fif"/><Relationship Id="rId2" Type="http://schemas.openxmlformats.org/officeDocument/2006/relationships/image" Target="../media/image1.jf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jf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fif"/><Relationship Id="rId2" Type="http://schemas.openxmlformats.org/officeDocument/2006/relationships/image" Target="../media/image1.jf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fif"/><Relationship Id="rId2" Type="http://schemas.openxmlformats.org/officeDocument/2006/relationships/image" Target="../media/image1.jf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fif"/><Relationship Id="rId2" Type="http://schemas.openxmlformats.org/officeDocument/2006/relationships/image" Target="../media/image1.jf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jfif"/><Relationship Id="rId2" Type="http://schemas.openxmlformats.org/officeDocument/2006/relationships/image" Target="../media/image1.jf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jfif"/><Relationship Id="rId2" Type="http://schemas.openxmlformats.org/officeDocument/2006/relationships/image" Target="../media/image1.jf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jf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jf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jf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jf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fif"/><Relationship Id="rId1" Type="http://schemas.openxmlformats.org/officeDocument/2006/relationships/slideLayout" Target="../slideLayouts/slideLayout7.xml"/><Relationship Id="rId5" Type="http://schemas.openxmlformats.org/officeDocument/2006/relationships/hyperlink" Target="mailto:arifulkabir182@gmail.com" TargetMode="Externa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1.jf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jfi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jfi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jfi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jfi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jfi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9.jfif"/><Relationship Id="rId2" Type="http://schemas.openxmlformats.org/officeDocument/2006/relationships/image" Target="../media/image18.jfi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jf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fif"/><Relationship Id="rId2" Type="http://schemas.openxmlformats.org/officeDocument/2006/relationships/image" Target="../media/image1.jfif"/><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8" Type="http://schemas.openxmlformats.org/officeDocument/2006/relationships/image" Target="../media/image12.jfif"/><Relationship Id="rId3" Type="http://schemas.openxmlformats.org/officeDocument/2006/relationships/image" Target="../media/image7.jfif"/><Relationship Id="rId7" Type="http://schemas.openxmlformats.org/officeDocument/2006/relationships/image" Target="../media/image11.jfif"/><Relationship Id="rId2" Type="http://schemas.openxmlformats.org/officeDocument/2006/relationships/image" Target="../media/image1.jfif"/><Relationship Id="rId1" Type="http://schemas.openxmlformats.org/officeDocument/2006/relationships/slideLayout" Target="../slideLayouts/slideLayout7.xml"/><Relationship Id="rId6" Type="http://schemas.openxmlformats.org/officeDocument/2006/relationships/image" Target="../media/image10.jfif"/><Relationship Id="rId5" Type="http://schemas.openxmlformats.org/officeDocument/2006/relationships/image" Target="../media/image9.jfif"/><Relationship Id="rId4" Type="http://schemas.openxmlformats.org/officeDocument/2006/relationships/image" Target="../media/image8.jfif"/></Relationships>
</file>

<file path=ppt/slides/_rels/slide5.xml.rels><?xml version="1.0" encoding="UTF-8" standalone="yes"?>
<Relationships xmlns="http://schemas.openxmlformats.org/package/2006/relationships"><Relationship Id="rId2" Type="http://schemas.openxmlformats.org/officeDocument/2006/relationships/image" Target="../media/image1.jf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f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f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f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jf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5362" y="235863"/>
            <a:ext cx="7434811" cy="504857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Flowchart: Alternate Process 4"/>
          <p:cNvSpPr/>
          <p:nvPr/>
        </p:nvSpPr>
        <p:spPr>
          <a:xfrm>
            <a:off x="9534617" y="278030"/>
            <a:ext cx="2343705" cy="5048571"/>
          </a:xfrm>
          <a:prstGeom prst="flowChartAlternateProcess">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NikoshBAN" panose="02000000000000000000" pitchFamily="2" charset="0"/>
              <a:cs typeface="NikoshBAN" panose="02000000000000000000" pitchFamily="2" charset="0"/>
            </a:endParaRPr>
          </a:p>
        </p:txBody>
      </p:sp>
      <p:sp>
        <p:nvSpPr>
          <p:cNvPr id="8" name="Rectangle 7"/>
          <p:cNvSpPr/>
          <p:nvPr/>
        </p:nvSpPr>
        <p:spPr>
          <a:xfrm>
            <a:off x="9543505" y="372444"/>
            <a:ext cx="2334826" cy="4832092"/>
          </a:xfrm>
          <a:prstGeom prst="rect">
            <a:avLst/>
          </a:prstGeom>
        </p:spPr>
        <p:txBody>
          <a:bodyPr wrap="square">
            <a:spAutoFit/>
          </a:bodyPr>
          <a:lstStyle/>
          <a:p>
            <a:pPr algn="ctr"/>
            <a:r>
              <a:rPr lang="en-US" sz="4400" b="1" dirty="0" err="1">
                <a:latin typeface="NikoshBAN" panose="02000000000000000000" pitchFamily="2" charset="0"/>
                <a:cs typeface="NikoshBAN" panose="02000000000000000000" pitchFamily="2" charset="0"/>
              </a:rPr>
              <a:t>প্রিয়</a:t>
            </a:r>
            <a:r>
              <a:rPr lang="en-US" sz="4400" b="1" dirty="0">
                <a:latin typeface="NikoshBAN" panose="02000000000000000000" pitchFamily="2" charset="0"/>
                <a:cs typeface="NikoshBAN" panose="02000000000000000000" pitchFamily="2" charset="0"/>
              </a:rPr>
              <a:t> </a:t>
            </a:r>
            <a:r>
              <a:rPr lang="en-US" sz="4400" b="1" dirty="0" err="1">
                <a:latin typeface="NikoshBAN" panose="02000000000000000000" pitchFamily="2" charset="0"/>
                <a:cs typeface="NikoshBAN" panose="02000000000000000000" pitchFamily="2" charset="0"/>
              </a:rPr>
              <a:t>শিক্ষার্থীদের</a:t>
            </a:r>
            <a:r>
              <a:rPr lang="en-US" sz="4400" b="1" dirty="0">
                <a:latin typeface="NikoshBAN" panose="02000000000000000000" pitchFamily="2" charset="0"/>
                <a:cs typeface="NikoshBAN" panose="02000000000000000000" pitchFamily="2" charset="0"/>
              </a:rPr>
              <a:t> </a:t>
            </a:r>
            <a:r>
              <a:rPr lang="en-US" sz="4400" b="1" dirty="0" err="1">
                <a:latin typeface="NikoshBAN" panose="02000000000000000000" pitchFamily="2" charset="0"/>
                <a:cs typeface="NikoshBAN" panose="02000000000000000000" pitchFamily="2" charset="0"/>
              </a:rPr>
              <a:t>প্রতি</a:t>
            </a:r>
            <a:r>
              <a:rPr lang="en-US" sz="4400" b="1" dirty="0">
                <a:latin typeface="NikoshBAN" panose="02000000000000000000" pitchFamily="2" charset="0"/>
                <a:cs typeface="NikoshBAN" panose="02000000000000000000" pitchFamily="2" charset="0"/>
              </a:rPr>
              <a:t> </a:t>
            </a:r>
            <a:r>
              <a:rPr lang="en-US" sz="4400" b="1" dirty="0" err="1" smtClean="0">
                <a:latin typeface="NikoshBAN" panose="02000000000000000000" pitchFamily="2" charset="0"/>
                <a:cs typeface="NikoshBAN" panose="02000000000000000000" pitchFamily="2" charset="0"/>
              </a:rPr>
              <a:t>রইল</a:t>
            </a:r>
            <a:r>
              <a:rPr lang="en-US" sz="4400" b="1" dirty="0" smtClean="0">
                <a:latin typeface="NikoshBAN" panose="02000000000000000000" pitchFamily="2" charset="0"/>
                <a:cs typeface="NikoshBAN" panose="02000000000000000000" pitchFamily="2" charset="0"/>
              </a:rPr>
              <a:t> </a:t>
            </a:r>
            <a:r>
              <a:rPr lang="en-US" sz="4400" b="1" dirty="0" err="1">
                <a:latin typeface="NikoshBAN" panose="02000000000000000000" pitchFamily="2" charset="0"/>
                <a:cs typeface="NikoshBAN" panose="02000000000000000000" pitchFamily="2" charset="0"/>
              </a:rPr>
              <a:t>প্রাণঢালা</a:t>
            </a:r>
            <a:r>
              <a:rPr lang="en-US" sz="4400" b="1" dirty="0">
                <a:latin typeface="NikoshBAN" panose="02000000000000000000" pitchFamily="2" charset="0"/>
                <a:cs typeface="NikoshBAN" panose="02000000000000000000" pitchFamily="2" charset="0"/>
              </a:rPr>
              <a:t> </a:t>
            </a:r>
            <a:r>
              <a:rPr lang="en-US" sz="4400" b="1" dirty="0" err="1">
                <a:latin typeface="NikoshBAN" panose="02000000000000000000" pitchFamily="2" charset="0"/>
                <a:cs typeface="NikoshBAN" panose="02000000000000000000" pitchFamily="2" charset="0"/>
              </a:rPr>
              <a:t>অভিনন্দন</a:t>
            </a:r>
            <a:r>
              <a:rPr lang="en-US" sz="4400" b="1" dirty="0">
                <a:latin typeface="NikoshBAN" panose="02000000000000000000" pitchFamily="2" charset="0"/>
                <a:cs typeface="NikoshBAN" panose="02000000000000000000" pitchFamily="2" charset="0"/>
              </a:rPr>
              <a:t> ও </a:t>
            </a:r>
            <a:r>
              <a:rPr lang="en-US" sz="4400" b="1" dirty="0" err="1">
                <a:latin typeface="NikoshBAN" panose="02000000000000000000" pitchFamily="2" charset="0"/>
                <a:cs typeface="NikoshBAN" panose="02000000000000000000" pitchFamily="2" charset="0"/>
              </a:rPr>
              <a:t>আন্তরিক</a:t>
            </a:r>
            <a:r>
              <a:rPr lang="en-US" sz="4400" b="1" dirty="0">
                <a:latin typeface="NikoshBAN" panose="02000000000000000000" pitchFamily="2" charset="0"/>
                <a:cs typeface="NikoshBAN" panose="02000000000000000000" pitchFamily="2" charset="0"/>
              </a:rPr>
              <a:t> </a:t>
            </a:r>
            <a:r>
              <a:rPr lang="en-US" sz="4400" b="1" dirty="0" err="1">
                <a:latin typeface="NikoshBAN" panose="02000000000000000000" pitchFamily="2" charset="0"/>
                <a:cs typeface="NikoshBAN" panose="02000000000000000000" pitchFamily="2" charset="0"/>
              </a:rPr>
              <a:t>শুভেচ্ছা</a:t>
            </a:r>
            <a:r>
              <a:rPr lang="en-US" sz="4400" b="1" dirty="0">
                <a:latin typeface="NikoshBAN" panose="02000000000000000000" pitchFamily="2" charset="0"/>
                <a:cs typeface="NikoshBAN" panose="02000000000000000000" pitchFamily="2" charset="0"/>
              </a:rPr>
              <a:t>।</a:t>
            </a:r>
            <a:r>
              <a:rPr lang="bn-BD" sz="4400" b="1" dirty="0">
                <a:latin typeface="NikoshBAN" panose="02000000000000000000" pitchFamily="2" charset="0"/>
                <a:cs typeface="NikoshBAN" panose="02000000000000000000" pitchFamily="2" charset="0"/>
              </a:rPr>
              <a:t>  </a:t>
            </a:r>
            <a:r>
              <a:rPr lang="en-US" sz="4400" b="1" dirty="0" smtClean="0">
                <a:latin typeface="NikoshBAN" panose="02000000000000000000" pitchFamily="2" charset="0"/>
                <a:cs typeface="NikoshBAN" panose="02000000000000000000" pitchFamily="2" charset="0"/>
              </a:rPr>
              <a:t> </a:t>
            </a:r>
            <a:endParaRPr lang="en-GB" sz="44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049699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6" presetClass="entr" presetSubtype="16" fill="hold" grpId="0" nodeType="withEffect">
                                  <p:stCondLst>
                                    <p:cond delay="50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par>
                                <p:cTn id="13" presetID="6" presetClass="entr" presetSubtype="16" fill="hold" nodeType="withEffect">
                                  <p:stCondLst>
                                    <p:cond delay="150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circle(in)">
                                      <p:cBhvr>
                                        <p:cTn id="15" dur="2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p:cNvSpPr txBox="1"/>
          <p:nvPr/>
        </p:nvSpPr>
        <p:spPr>
          <a:xfrm>
            <a:off x="2903003" y="8873"/>
            <a:ext cx="9259410" cy="4893647"/>
          </a:xfrm>
          <a:prstGeom prst="rect">
            <a:avLst/>
          </a:prstGeom>
          <a:noFill/>
        </p:spPr>
        <p:txBody>
          <a:bodyPr wrap="square" rtlCol="0">
            <a:spAutoFit/>
          </a:bodyPr>
          <a:lstStyle/>
          <a:p>
            <a:pPr algn="ctr"/>
            <a:r>
              <a:rPr lang="en-US" sz="44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বারো</a:t>
            </a:r>
            <a:r>
              <a:rPr lang="en-US" sz="44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4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ভুইয়া</a:t>
            </a:r>
            <a:r>
              <a:rPr lang="en-US" sz="44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4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নামের</a:t>
            </a:r>
            <a:r>
              <a:rPr lang="en-US" sz="44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4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তাৎপর্য</a:t>
            </a:r>
            <a:endParaRPr lang="en-US" sz="44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just"/>
            <a:r>
              <a:rPr lang="en-US" sz="3200" dirty="0" err="1" smtClean="0">
                <a:latin typeface="NikoshBAN" panose="02000000000000000000" pitchFamily="2" charset="0"/>
                <a:cs typeface="NikoshBAN" panose="02000000000000000000" pitchFamily="2" charset="0"/>
              </a:rPr>
              <a:t>বারো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ভুইয়া</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নামটি</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অত্যন্ত</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জনপ্রিয়</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আফগানদের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পতন</a:t>
            </a:r>
            <a:r>
              <a:rPr lang="en-US" sz="3200" dirty="0" smtClean="0">
                <a:latin typeface="NikoshBAN" panose="02000000000000000000" pitchFamily="2" charset="0"/>
                <a:cs typeface="NikoshBAN" panose="02000000000000000000" pitchFamily="2" charset="0"/>
              </a:rPr>
              <a:t> ও </a:t>
            </a:r>
            <a:r>
              <a:rPr lang="en-US" sz="3200" dirty="0" err="1" smtClean="0">
                <a:latin typeface="NikoshBAN" panose="02000000000000000000" pitchFamily="2" charset="0"/>
                <a:cs typeface="NikoshBAN" panose="02000000000000000000" pitchFamily="2" charset="0"/>
              </a:rPr>
              <a:t>মুঘল</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শাসন</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পূর্ণ</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হওয়ার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মধ্যবর্তী</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কয়েক</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বছরে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অনেক</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ভুইয়া</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সেনাপতি</a:t>
            </a:r>
            <a:r>
              <a:rPr lang="en-US" sz="3200" dirty="0" smtClean="0">
                <a:latin typeface="NikoshBAN" panose="02000000000000000000" pitchFamily="2" charset="0"/>
                <a:cs typeface="NikoshBAN" panose="02000000000000000000" pitchFamily="2" charset="0"/>
              </a:rPr>
              <a:t>  ও </a:t>
            </a:r>
            <a:r>
              <a:rPr lang="en-US" sz="3200" dirty="0" err="1" smtClean="0">
                <a:latin typeface="NikoshBAN" panose="02000000000000000000" pitchFamily="2" charset="0"/>
                <a:cs typeface="NikoshBAN" panose="02000000000000000000" pitchFamily="2" charset="0"/>
              </a:rPr>
              <a:t>যোদ্ধা</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বাংলার</a:t>
            </a:r>
            <a:r>
              <a:rPr lang="bn-BD" sz="3200" dirty="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বিভিন্ন</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অঞ্চল</a:t>
            </a:r>
            <a:r>
              <a:rPr lang="en-US" sz="44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দখল</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করে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রেখেছিল</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এবং</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স্বাধীন</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বা</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আধা-স্বাধীনভাবে</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দেশ</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শাসন</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করছিল</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ঐতিহাসিক</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আবুল</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ফজল</a:t>
            </a:r>
            <a:r>
              <a:rPr lang="en-US" sz="3200" dirty="0" smtClean="0">
                <a:latin typeface="NikoshBAN" panose="02000000000000000000" pitchFamily="2" charset="0"/>
                <a:cs typeface="NikoshBAN" panose="02000000000000000000" pitchFamily="2" charset="0"/>
              </a:rPr>
              <a:t> ও </a:t>
            </a:r>
            <a:r>
              <a:rPr lang="en-US" sz="3200" dirty="0" err="1" smtClean="0">
                <a:latin typeface="NikoshBAN" panose="02000000000000000000" pitchFamily="2" charset="0"/>
                <a:cs typeface="NikoshBAN" panose="02000000000000000000" pitchFamily="2" charset="0"/>
              </a:rPr>
              <a:t>মির্জা</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নাথন</a:t>
            </a:r>
            <a:r>
              <a:rPr lang="bn-BD" sz="3200" dirty="0" smtClean="0">
                <a:latin typeface="NikoshBAN" panose="02000000000000000000" pitchFamily="2" charset="0"/>
                <a:cs typeface="NikoshBAN" panose="02000000000000000000" pitchFamily="2" charset="0"/>
              </a:rPr>
              <a:t> উভয়েই </a:t>
            </a:r>
            <a:r>
              <a:rPr lang="en-US" sz="3200" dirty="0" err="1">
                <a:latin typeface="NikoshBAN" panose="02000000000000000000" pitchFamily="2" charset="0"/>
                <a:cs typeface="NikoshBAN" panose="02000000000000000000" pitchFamily="2" charset="0"/>
              </a:rPr>
              <a:t>বারো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ভুইয়া</a:t>
            </a:r>
            <a:r>
              <a:rPr lang="en-US" sz="3200" dirty="0">
                <a:latin typeface="NikoshBAN" panose="02000000000000000000" pitchFamily="2" charset="0"/>
                <a:cs typeface="NikoshBAN" panose="02000000000000000000" pitchFamily="2" charset="0"/>
              </a:rPr>
              <a:t> </a:t>
            </a:r>
            <a:r>
              <a:rPr lang="bn-BD" sz="3200" dirty="0" smtClean="0">
                <a:latin typeface="NikoshBAN" panose="02000000000000000000" pitchFamily="2" charset="0"/>
                <a:cs typeface="NikoshBAN" panose="02000000000000000000" pitchFamily="2" charset="0"/>
              </a:rPr>
              <a:t>দওয়াজদাহ বুমি নামটি উল্লেখ করেছেন এবং তাদের দমনের উপর বিশেষভাবে জোর দিয়েছেন। ত্রিপুরার ইতিহাস রাজমালায়ও “দ্বাদশ বাঙ্গালা” বা </a:t>
            </a:r>
            <a:r>
              <a:rPr lang="en-US" sz="3200" dirty="0" err="1">
                <a:latin typeface="NikoshBAN" panose="02000000000000000000" pitchFamily="2" charset="0"/>
                <a:cs typeface="NikoshBAN" panose="02000000000000000000" pitchFamily="2" charset="0"/>
              </a:rPr>
              <a:t>বারো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ভুইয়া</a:t>
            </a:r>
            <a:r>
              <a:rPr lang="en-US" sz="3200" dirty="0">
                <a:latin typeface="NikoshBAN" panose="02000000000000000000" pitchFamily="2" charset="0"/>
                <a:cs typeface="NikoshBAN" panose="02000000000000000000" pitchFamily="2" charset="0"/>
              </a:rPr>
              <a:t> </a:t>
            </a:r>
            <a:r>
              <a:rPr lang="bn-BD" sz="3200" dirty="0" smtClean="0">
                <a:latin typeface="NikoshBAN" panose="02000000000000000000" pitchFamily="2" charset="0"/>
                <a:cs typeface="NikoshBAN" panose="02000000000000000000" pitchFamily="2" charset="0"/>
              </a:rPr>
              <a:t>উল্লেখ পাওয়া যায়। মুঘলদিগের বংশ বিজয়ের প্রাক্কালে বা পরে এরূপ বারোজন ভুইয়া প্রাধান্য লাভ করেছিল। </a:t>
            </a:r>
            <a:endParaRPr lang="en-GB"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112180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9615"/>
          <a:stretch/>
        </p:blipFill>
        <p:spPr>
          <a:xfrm>
            <a:off x="4413080" y="363984"/>
            <a:ext cx="6083504" cy="4065973"/>
          </a:xfrm>
          <a:prstGeom prst="rect">
            <a:avLst/>
          </a:prstGeom>
        </p:spPr>
      </p:pic>
      <p:sp>
        <p:nvSpPr>
          <p:cNvPr id="3" name="TextBox 2"/>
          <p:cNvSpPr txBox="1"/>
          <p:nvPr/>
        </p:nvSpPr>
        <p:spPr>
          <a:xfrm>
            <a:off x="5015883" y="4634144"/>
            <a:ext cx="5299969" cy="461665"/>
          </a:xfrm>
          <a:prstGeom prst="rect">
            <a:avLst/>
          </a:prstGeom>
          <a:solidFill>
            <a:schemeClr val="accent4">
              <a:lumMod val="20000"/>
              <a:lumOff val="80000"/>
            </a:schemeClr>
          </a:solidFill>
        </p:spPr>
        <p:txBody>
          <a:bodyPr wrap="square" rtlCol="0">
            <a:spAutoFit/>
          </a:bodyPr>
          <a:lstStyle/>
          <a:p>
            <a:pPr algn="ctr"/>
            <a:r>
              <a:rPr lang="en-US" sz="2400" dirty="0" err="1" smtClean="0">
                <a:latin typeface="NikoshBAN" panose="02000000000000000000" pitchFamily="2" charset="0"/>
                <a:cs typeface="NikoshBAN" panose="02000000000000000000" pitchFamily="2" charset="0"/>
              </a:rPr>
              <a:t>বার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ভূইয়াদের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সাম্রাজ্যের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স্মৃতি</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বিজড়িত</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জায়গা</a:t>
            </a:r>
            <a:r>
              <a:rPr lang="en-US" sz="2400" dirty="0" smtClean="0">
                <a:latin typeface="NikoshBAN" panose="02000000000000000000" pitchFamily="2" charset="0"/>
                <a:cs typeface="NikoshBAN" panose="02000000000000000000" pitchFamily="2" charset="0"/>
              </a:rPr>
              <a:t> ।</a:t>
            </a:r>
            <a:endParaRPr lang="en-GB" sz="2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739801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4" fill="hold" grpId="0"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8627" y="70271"/>
            <a:ext cx="5994879" cy="4490372"/>
          </a:xfrm>
          <a:prstGeom prst="rect">
            <a:avLst/>
          </a:prstGeom>
        </p:spPr>
      </p:pic>
      <p:sp>
        <p:nvSpPr>
          <p:cNvPr id="3" name="TextBox 2"/>
          <p:cNvSpPr txBox="1"/>
          <p:nvPr/>
        </p:nvSpPr>
        <p:spPr>
          <a:xfrm>
            <a:off x="5051394" y="4669654"/>
            <a:ext cx="5264458" cy="461665"/>
          </a:xfrm>
          <a:prstGeom prst="rect">
            <a:avLst/>
          </a:prstGeom>
          <a:solidFill>
            <a:schemeClr val="accent4">
              <a:lumMod val="20000"/>
              <a:lumOff val="80000"/>
            </a:schemeClr>
          </a:solidFill>
        </p:spPr>
        <p:txBody>
          <a:bodyPr wrap="square" rtlCol="0">
            <a:spAutoFit/>
          </a:bodyPr>
          <a:lstStyle/>
          <a:p>
            <a:pPr algn="ctr"/>
            <a:r>
              <a:rPr lang="bn-BD" sz="2400" dirty="0" smtClean="0">
                <a:latin typeface="NikoshBAN" panose="02000000000000000000" pitchFamily="2" charset="0"/>
                <a:cs typeface="NikoshBAN" panose="02000000000000000000" pitchFamily="2" charset="0"/>
              </a:rPr>
              <a:t>বার ভূইয়ার অন্যতম ঈসা খার বাড়ির পাশের মসজিদ।  </a:t>
            </a:r>
            <a:endParaRPr lang="en-GB" sz="2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690182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7813" y="17347"/>
            <a:ext cx="5877017" cy="4402090"/>
          </a:xfrm>
          <a:prstGeom prst="rect">
            <a:avLst/>
          </a:prstGeom>
        </p:spPr>
      </p:pic>
      <p:sp>
        <p:nvSpPr>
          <p:cNvPr id="3" name="TextBox 2"/>
          <p:cNvSpPr txBox="1"/>
          <p:nvPr/>
        </p:nvSpPr>
        <p:spPr>
          <a:xfrm>
            <a:off x="5078027" y="4616388"/>
            <a:ext cx="5166803" cy="523220"/>
          </a:xfrm>
          <a:prstGeom prst="rect">
            <a:avLst/>
          </a:prstGeom>
          <a:solidFill>
            <a:schemeClr val="accent4">
              <a:lumMod val="20000"/>
              <a:lumOff val="80000"/>
            </a:schemeClr>
          </a:solidFill>
        </p:spPr>
        <p:txBody>
          <a:bodyPr wrap="square" rtlCol="0">
            <a:spAutoFit/>
          </a:bodyPr>
          <a:lstStyle/>
          <a:p>
            <a:pPr algn="ctr"/>
            <a:r>
              <a:rPr lang="bn-BD" sz="2800" dirty="0" smtClean="0">
                <a:latin typeface="NikoshBAN" panose="02000000000000000000" pitchFamily="2" charset="0"/>
                <a:cs typeface="NikoshBAN" panose="02000000000000000000" pitchFamily="2" charset="0"/>
              </a:rPr>
              <a:t>বার ভূইয়াদের অন্যতম মুসা খানের কবরস্থান।</a:t>
            </a:r>
            <a:endParaRPr lang="en-GB" sz="2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082958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9957" y="93611"/>
            <a:ext cx="5992427" cy="4529160"/>
          </a:xfrm>
          <a:prstGeom prst="rect">
            <a:avLst/>
          </a:prstGeom>
        </p:spPr>
      </p:pic>
      <p:sp>
        <p:nvSpPr>
          <p:cNvPr id="3" name="TextBox 2"/>
          <p:cNvSpPr txBox="1"/>
          <p:nvPr/>
        </p:nvSpPr>
        <p:spPr>
          <a:xfrm>
            <a:off x="5078027" y="4758431"/>
            <a:ext cx="4900474" cy="400110"/>
          </a:xfrm>
          <a:prstGeom prst="rect">
            <a:avLst/>
          </a:prstGeom>
          <a:solidFill>
            <a:schemeClr val="accent4">
              <a:lumMod val="20000"/>
              <a:lumOff val="80000"/>
            </a:schemeClr>
          </a:solidFill>
        </p:spPr>
        <p:txBody>
          <a:bodyPr wrap="square" rtlCol="0">
            <a:spAutoFit/>
          </a:bodyPr>
          <a:lstStyle/>
          <a:p>
            <a:pPr algn="ctr"/>
            <a:r>
              <a:rPr lang="bn-BD" sz="2000" dirty="0" smtClean="0">
                <a:latin typeface="NikoshBAN" panose="02000000000000000000" pitchFamily="2" charset="0"/>
                <a:cs typeface="NikoshBAN" panose="02000000000000000000" pitchFamily="2" charset="0"/>
              </a:rPr>
              <a:t>বার ভুইয়ার অন্যতম রাজা প্রতাপাদিত্যের সাম্রাজ্যের মন্দির।</a:t>
            </a:r>
            <a:endParaRPr lang="en-GB" sz="2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133651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3545" y="263922"/>
            <a:ext cx="6031083" cy="4002446"/>
          </a:xfrm>
          <a:prstGeom prst="rect">
            <a:avLst/>
          </a:prstGeom>
        </p:spPr>
      </p:pic>
      <p:sp>
        <p:nvSpPr>
          <p:cNvPr id="5" name="TextBox 4"/>
          <p:cNvSpPr txBox="1"/>
          <p:nvPr/>
        </p:nvSpPr>
        <p:spPr>
          <a:xfrm>
            <a:off x="4998128" y="4310758"/>
            <a:ext cx="5406499" cy="400110"/>
          </a:xfrm>
          <a:prstGeom prst="rect">
            <a:avLst/>
          </a:prstGeom>
          <a:solidFill>
            <a:schemeClr val="accent4">
              <a:lumMod val="20000"/>
              <a:lumOff val="80000"/>
            </a:schemeClr>
          </a:solidFill>
        </p:spPr>
        <p:txBody>
          <a:bodyPr wrap="square" rtlCol="0">
            <a:spAutoFit/>
          </a:bodyPr>
          <a:lstStyle/>
          <a:p>
            <a:pPr algn="ctr"/>
            <a:r>
              <a:rPr lang="bn-BD" sz="2000" dirty="0" smtClean="0">
                <a:latin typeface="NikoshBAN" panose="02000000000000000000" pitchFamily="2" charset="0"/>
                <a:cs typeface="NikoshBAN" panose="02000000000000000000" pitchFamily="2" charset="0"/>
              </a:rPr>
              <a:t>বার ভুইয়ার সাম্রাজ্যের ধ্বংসাবশেষ উদ্ধারের জন্য খনন কাজ  চলছে।</a:t>
            </a:r>
            <a:endParaRPr lang="en-GB" sz="2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181358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5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p:cNvSpPr txBox="1"/>
          <p:nvPr/>
        </p:nvSpPr>
        <p:spPr>
          <a:xfrm>
            <a:off x="2237173" y="0"/>
            <a:ext cx="9934113" cy="4297027"/>
          </a:xfrm>
          <a:prstGeom prst="rect">
            <a:avLst/>
          </a:prstGeom>
          <a:noFill/>
        </p:spPr>
        <p:txBody>
          <a:bodyPr wrap="square" rtlCol="0">
            <a:spAutoFit/>
          </a:bodyPr>
          <a:lstStyle/>
          <a:p>
            <a:pPr algn="ctr"/>
            <a:r>
              <a:rPr lang="en-US" sz="4800" b="1" dirty="0" err="1" smtClean="0">
                <a:latin typeface="NikoshBAN" panose="02000000000000000000" pitchFamily="2" charset="0"/>
                <a:cs typeface="NikoshBAN" panose="02000000000000000000" pitchFamily="2" charset="0"/>
              </a:rPr>
              <a:t>বার</a:t>
            </a:r>
            <a:r>
              <a:rPr lang="en-US" sz="4800" b="1" dirty="0" smtClean="0">
                <a:latin typeface="NikoshBAN" panose="02000000000000000000" pitchFamily="2" charset="0"/>
                <a:cs typeface="NikoshBAN" panose="02000000000000000000" pitchFamily="2" charset="0"/>
              </a:rPr>
              <a:t> </a:t>
            </a:r>
            <a:r>
              <a:rPr lang="en-US" sz="4800" b="1" dirty="0" err="1" smtClean="0">
                <a:latin typeface="NikoshBAN" panose="02000000000000000000" pitchFamily="2" charset="0"/>
                <a:cs typeface="NikoshBAN" panose="02000000000000000000" pitchFamily="2" charset="0"/>
              </a:rPr>
              <a:t>ভুইয়াদের</a:t>
            </a:r>
            <a:r>
              <a:rPr lang="en-US" sz="4800" b="1" dirty="0" smtClean="0">
                <a:latin typeface="NikoshBAN" panose="02000000000000000000" pitchFamily="2" charset="0"/>
                <a:cs typeface="NikoshBAN" panose="02000000000000000000" pitchFamily="2" charset="0"/>
              </a:rPr>
              <a:t> </a:t>
            </a:r>
            <a:r>
              <a:rPr lang="en-US" sz="4800" b="1" dirty="0" err="1" smtClean="0">
                <a:latin typeface="NikoshBAN" panose="02000000000000000000" pitchFamily="2" charset="0"/>
                <a:cs typeface="NikoshBAN" panose="02000000000000000000" pitchFamily="2" charset="0"/>
              </a:rPr>
              <a:t>সংখ্যা</a:t>
            </a:r>
            <a:r>
              <a:rPr lang="en-US" sz="4800" b="1" dirty="0" smtClean="0">
                <a:latin typeface="NikoshBAN" panose="02000000000000000000" pitchFamily="2" charset="0"/>
                <a:cs typeface="NikoshBAN" panose="02000000000000000000" pitchFamily="2" charset="0"/>
              </a:rPr>
              <a:t> </a:t>
            </a:r>
          </a:p>
          <a:p>
            <a:pPr algn="just"/>
            <a:r>
              <a:rPr lang="en-US" sz="2400" dirty="0" err="1" smtClean="0">
                <a:latin typeface="NikoshBAN" panose="02000000000000000000" pitchFamily="2" charset="0"/>
                <a:cs typeface="NikoshBAN" panose="02000000000000000000" pitchFamily="2" charset="0"/>
              </a:rPr>
              <a:t>যদিও</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বার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ভুইয়া</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বলতে</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বার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জন</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ভু-স্বামীকে</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বুঝায়</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কিন্তু</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কোন</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ঐতিহাসিকই</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সামঞ্জস্যপূর্ণভাবে</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বারজন</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ভুইয়ার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নামের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তালিকা</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দিতে</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পারেননি</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অনুমানের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উপর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ভিত্তি</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লেখা</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নামের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তালিকায়</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কয়েকজন</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ছাড়া</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অন্য</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কারও</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মিল</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নেই</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তাছাড়া</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হেনরি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ব্লখম্যান</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বেভারিজ</a:t>
            </a:r>
            <a:r>
              <a:rPr lang="en-US" sz="2400" dirty="0" smtClean="0">
                <a:latin typeface="NikoshBAN" panose="02000000000000000000" pitchFamily="2" charset="0"/>
                <a:cs typeface="NikoshBAN" panose="02000000000000000000" pitchFamily="2" charset="0"/>
              </a:rPr>
              <a:t> ও </a:t>
            </a:r>
            <a:r>
              <a:rPr lang="en-US" sz="2400" dirty="0" err="1" smtClean="0">
                <a:latin typeface="NikoshBAN" panose="02000000000000000000" pitchFamily="2" charset="0"/>
                <a:cs typeface="NikoshBAN" panose="02000000000000000000" pitchFamily="2" charset="0"/>
              </a:rPr>
              <a:t>উইলফোর্ড</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তাঁদের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বর্ণনায়</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বারজন</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ভুইয়া</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বার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উল্লেখ</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করলে</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ডঃ</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ওয়াইজ</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সাহেব</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সাত</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জনের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নাম</a:t>
            </a:r>
            <a:r>
              <a:rPr lang="en-US" sz="2400" dirty="0" smtClean="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উল্লেখ</a:t>
            </a:r>
            <a:r>
              <a:rPr lang="en-US" sz="2400" dirty="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পাঁচ</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জনের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বিবরণ</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দিয়েছেন</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সমসাময়িক</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পরিব্রাজক</a:t>
            </a:r>
            <a:r>
              <a:rPr lang="en-US" sz="2400" dirty="0" smtClean="0">
                <a:latin typeface="NikoshBAN" panose="02000000000000000000" pitchFamily="2" charset="0"/>
                <a:cs typeface="NikoshBAN" panose="02000000000000000000" pitchFamily="2" charset="0"/>
              </a:rPr>
              <a:t> ও </a:t>
            </a:r>
            <a:r>
              <a:rPr lang="en-US" sz="2400" dirty="0" err="1" smtClean="0">
                <a:latin typeface="NikoshBAN" panose="02000000000000000000" pitchFamily="2" charset="0"/>
                <a:cs typeface="NikoshBAN" panose="02000000000000000000" pitchFamily="2" charset="0"/>
              </a:rPr>
              <a:t>লেখকগণের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বর্ণনায়</a:t>
            </a:r>
            <a:r>
              <a:rPr lang="en-US" sz="2400" dirty="0" smtClean="0">
                <a:latin typeface="NikoshBAN" panose="02000000000000000000" pitchFamily="2" charset="0"/>
                <a:cs typeface="NikoshBAN" panose="02000000000000000000" pitchFamily="2" charset="0"/>
              </a:rPr>
              <a:t> ও </a:t>
            </a:r>
            <a:r>
              <a:rPr lang="en-US" sz="2400" dirty="0" err="1" smtClean="0">
                <a:latin typeface="NikoshBAN" panose="02000000000000000000" pitchFamily="2" charset="0"/>
                <a:cs typeface="NikoshBAN" panose="02000000000000000000" pitchFamily="2" charset="0"/>
              </a:rPr>
              <a:t>বার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ভুইয়াদের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আবির্ভাব</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ঘটেনি</a:t>
            </a:r>
            <a:r>
              <a:rPr lang="en-US" sz="2400" dirty="0" smtClean="0">
                <a:latin typeface="NikoshBAN" panose="02000000000000000000" pitchFamily="2" charset="0"/>
                <a:cs typeface="NikoshBAN" panose="02000000000000000000" pitchFamily="2" charset="0"/>
              </a:rPr>
              <a:t> । </a:t>
            </a:r>
            <a:r>
              <a:rPr lang="en-US" sz="2400" dirty="0" err="1" smtClean="0">
                <a:latin typeface="NikoshBAN" panose="02000000000000000000" pitchFamily="2" charset="0"/>
                <a:cs typeface="NikoshBAN" panose="02000000000000000000" pitchFamily="2" charset="0"/>
              </a:rPr>
              <a:t>আবার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অধিকাংশ</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হিন্দু</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ঐতিহাসিক</a:t>
            </a:r>
            <a:r>
              <a:rPr lang="en-US" sz="2400" dirty="0" smtClean="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বার</a:t>
            </a:r>
            <a:r>
              <a:rPr lang="en-US" sz="2400" dirty="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ভুইয়ার</a:t>
            </a:r>
            <a:r>
              <a:rPr lang="en-US" sz="2400" dirty="0" smtClean="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নামের</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তালিকায়</a:t>
            </a:r>
            <a:r>
              <a:rPr lang="en-US" sz="2400" dirty="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হিন্দুদের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সংখ্যাধিক্য</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দেখিয়েছেন</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কিন্তু</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বার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ভুইয়াদের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অধকাংশই</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মুসলমান</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ছিলেন</a:t>
            </a:r>
            <a:r>
              <a:rPr lang="en-US" sz="2400" dirty="0" smtClean="0">
                <a:latin typeface="NikoshBAN" panose="02000000000000000000" pitchFamily="2" charset="0"/>
                <a:cs typeface="NikoshBAN" panose="02000000000000000000" pitchFamily="2" charset="0"/>
              </a:rPr>
              <a:t>। এ </a:t>
            </a:r>
            <a:r>
              <a:rPr lang="en-US" sz="2400" dirty="0" err="1" smtClean="0">
                <a:latin typeface="NikoshBAN" panose="02000000000000000000" pitchFamily="2" charset="0"/>
                <a:cs typeface="NikoshBAN" panose="02000000000000000000" pitchFamily="2" charset="0"/>
              </a:rPr>
              <a:t>সকল</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কারণে</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বাংলার</a:t>
            </a:r>
            <a:r>
              <a:rPr lang="en-US" sz="2400" dirty="0" smtClean="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বার</a:t>
            </a:r>
            <a:r>
              <a:rPr lang="en-US" sz="2400" dirty="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ভুইয়াদের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আক্ষরিক</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অর্থে</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বার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প্রধান</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বা</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বারজন</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প্রধান</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জমিদার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বুঝালেও</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কার্যত</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বাংলায়</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তখন</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অনেক</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বড়</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বড়</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জমিদার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ছিলেন</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সঙ্গত</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কারণেই</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বলা</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যায়</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যে</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বার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সংখ্যাটি</a:t>
            </a:r>
            <a:r>
              <a:rPr lang="en-US" sz="2400" dirty="0" smtClean="0">
                <a:latin typeface="NikoshBAN" panose="02000000000000000000" pitchFamily="2" charset="0"/>
                <a:cs typeface="NikoshBAN" panose="02000000000000000000" pitchFamily="2" charset="0"/>
              </a:rPr>
              <a:t> “ </a:t>
            </a:r>
            <a:r>
              <a:rPr lang="en-US" sz="2400" dirty="0" err="1" smtClean="0">
                <a:latin typeface="NikoshBAN" panose="02000000000000000000" pitchFamily="2" charset="0"/>
                <a:cs typeface="NikoshBAN" panose="02000000000000000000" pitchFamily="2" charset="0"/>
              </a:rPr>
              <a:t>একটা</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গাণিতিক</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সংখ্যা</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মাত্র</a:t>
            </a:r>
            <a:r>
              <a:rPr lang="en-US" sz="2400" dirty="0" smtClean="0">
                <a:latin typeface="NikoshBAN" panose="02000000000000000000" pitchFamily="2" charset="0"/>
                <a:cs typeface="NikoshBAN" panose="02000000000000000000" pitchFamily="2" charset="0"/>
              </a:rPr>
              <a:t>। </a:t>
            </a:r>
            <a:endParaRPr lang="en-GB" sz="2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873931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p:cNvSpPr txBox="1"/>
          <p:nvPr/>
        </p:nvSpPr>
        <p:spPr>
          <a:xfrm>
            <a:off x="2627789" y="88776"/>
            <a:ext cx="3400147" cy="4616648"/>
          </a:xfrm>
          <a:prstGeom prst="rect">
            <a:avLst/>
          </a:prstGeom>
          <a:solidFill>
            <a:schemeClr val="accent6">
              <a:lumMod val="20000"/>
              <a:lumOff val="80000"/>
            </a:schemeClr>
          </a:solidFill>
        </p:spPr>
        <p:txBody>
          <a:bodyPr wrap="square" rtlCol="0">
            <a:spAutoFit/>
          </a:bodyPr>
          <a:lstStyle/>
          <a:p>
            <a:r>
              <a:rPr lang="en-US" sz="2400" b="1" dirty="0" err="1" smtClean="0">
                <a:latin typeface="NikoshBAN" panose="02000000000000000000" pitchFamily="2" charset="0"/>
                <a:cs typeface="NikoshBAN" panose="02000000000000000000" pitchFamily="2" charset="0"/>
              </a:rPr>
              <a:t>ডঃ</a:t>
            </a:r>
            <a:r>
              <a:rPr lang="en-US" sz="2400" b="1" dirty="0" smtClean="0">
                <a:latin typeface="NikoshBAN" panose="02000000000000000000" pitchFamily="2" charset="0"/>
                <a:cs typeface="NikoshBAN" panose="02000000000000000000" pitchFamily="2" charset="0"/>
              </a:rPr>
              <a:t> </a:t>
            </a:r>
            <a:r>
              <a:rPr lang="en-US" sz="2400" b="1" dirty="0" err="1" smtClean="0">
                <a:latin typeface="NikoshBAN" panose="02000000000000000000" pitchFamily="2" charset="0"/>
                <a:cs typeface="NikoshBAN" panose="02000000000000000000" pitchFamily="2" charset="0"/>
              </a:rPr>
              <a:t>মোহর</a:t>
            </a:r>
            <a:r>
              <a:rPr lang="en-US" sz="2400" b="1" dirty="0" smtClean="0">
                <a:latin typeface="NikoshBAN" panose="02000000000000000000" pitchFamily="2" charset="0"/>
                <a:cs typeface="NikoshBAN" panose="02000000000000000000" pitchFamily="2" charset="0"/>
              </a:rPr>
              <a:t> </a:t>
            </a:r>
            <a:r>
              <a:rPr lang="en-US" sz="2400" b="1" dirty="0" err="1" smtClean="0">
                <a:latin typeface="NikoshBAN" panose="02000000000000000000" pitchFamily="2" charset="0"/>
                <a:cs typeface="NikoshBAN" panose="02000000000000000000" pitchFamily="2" charset="0"/>
              </a:rPr>
              <a:t>আলী</a:t>
            </a:r>
            <a:r>
              <a:rPr lang="en-US" sz="2400" b="1" dirty="0" smtClean="0">
                <a:latin typeface="NikoshBAN" panose="02000000000000000000" pitchFamily="2" charset="0"/>
                <a:cs typeface="NikoshBAN" panose="02000000000000000000" pitchFamily="2" charset="0"/>
              </a:rPr>
              <a:t> </a:t>
            </a:r>
            <a:r>
              <a:rPr lang="en-US" sz="2400" b="1" dirty="0" err="1" smtClean="0">
                <a:latin typeface="NikoshBAN" panose="02000000000000000000" pitchFamily="2" charset="0"/>
                <a:cs typeface="NikoshBAN" panose="02000000000000000000" pitchFamily="2" charset="0"/>
              </a:rPr>
              <a:t>তাঁর</a:t>
            </a:r>
            <a:r>
              <a:rPr lang="en-US" sz="2400" b="1" dirty="0" smtClean="0">
                <a:latin typeface="NikoshBAN" panose="02000000000000000000" pitchFamily="2" charset="0"/>
                <a:cs typeface="NikoshBAN" panose="02000000000000000000" pitchFamily="2" charset="0"/>
              </a:rPr>
              <a:t> </a:t>
            </a:r>
          </a:p>
          <a:p>
            <a:r>
              <a:rPr lang="en-US" dirty="0" smtClean="0">
                <a:latin typeface="Times New Roman" panose="02020603050405020304" pitchFamily="18" charset="0"/>
                <a:cs typeface="Times New Roman" panose="02020603050405020304" pitchFamily="18" charset="0"/>
              </a:rPr>
              <a:t>History of the Muslims of Bengal </a:t>
            </a:r>
            <a:endParaRPr lang="en-US" dirty="0" smtClean="0">
              <a:latin typeface="NikoshBAN" panose="02000000000000000000" pitchFamily="2" charset="0"/>
              <a:cs typeface="NikoshBAN" panose="02000000000000000000" pitchFamily="2" charset="0"/>
            </a:endParaRPr>
          </a:p>
          <a:p>
            <a:r>
              <a:rPr lang="en-US" dirty="0" err="1" smtClean="0">
                <a:latin typeface="NikoshBAN" panose="02000000000000000000" pitchFamily="2" charset="0"/>
                <a:cs typeface="NikoshBAN" panose="02000000000000000000" pitchFamily="2" charset="0"/>
              </a:rPr>
              <a:t>গ্রন্থে</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উল্লেখ</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বার</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ভুইয়াদের</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নামের</a:t>
            </a:r>
            <a:r>
              <a:rPr lang="en-US" dirty="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তালিকা</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উল্লেখ</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করেন</a:t>
            </a:r>
            <a:endParaRPr lang="en-US" dirty="0" smtClean="0">
              <a:latin typeface="NikoshBAN" panose="02000000000000000000" pitchFamily="2" charset="0"/>
              <a:cs typeface="NikoshBAN" panose="02000000000000000000" pitchFamily="2" charset="0"/>
            </a:endParaRPr>
          </a:p>
          <a:p>
            <a:r>
              <a:rPr lang="en-US" dirty="0" smtClean="0">
                <a:latin typeface="NikoshBAN" panose="02000000000000000000" pitchFamily="2" charset="0"/>
                <a:cs typeface="NikoshBAN" panose="02000000000000000000" pitchFamily="2" charset="0"/>
              </a:rPr>
              <a:t>১। </a:t>
            </a:r>
            <a:r>
              <a:rPr lang="en-US" dirty="0" err="1" smtClean="0">
                <a:latin typeface="NikoshBAN" panose="02000000000000000000" pitchFamily="2" charset="0"/>
                <a:cs typeface="NikoshBAN" panose="02000000000000000000" pitchFamily="2" charset="0"/>
              </a:rPr>
              <a:t>ঈসা</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খান</a:t>
            </a:r>
            <a:r>
              <a:rPr lang="en-US" dirty="0" smtClean="0">
                <a:latin typeface="NikoshBAN" panose="02000000000000000000" pitchFamily="2" charset="0"/>
                <a:cs typeface="NikoshBAN" panose="02000000000000000000" pitchFamily="2" charset="0"/>
              </a:rPr>
              <a:t> ও </a:t>
            </a:r>
            <a:r>
              <a:rPr lang="en-US" dirty="0" err="1" smtClean="0">
                <a:latin typeface="NikoshBAN" panose="02000000000000000000" pitchFamily="2" charset="0"/>
                <a:cs typeface="NikoshBAN" panose="02000000000000000000" pitchFamily="2" charset="0"/>
              </a:rPr>
              <a:t>তার</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পুত্র</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মুসা</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খান</a:t>
            </a:r>
            <a:endParaRPr lang="en-US" dirty="0" smtClean="0">
              <a:latin typeface="NikoshBAN" panose="02000000000000000000" pitchFamily="2" charset="0"/>
              <a:cs typeface="NikoshBAN" panose="02000000000000000000" pitchFamily="2" charset="0"/>
            </a:endParaRPr>
          </a:p>
          <a:p>
            <a:r>
              <a:rPr lang="en-US" dirty="0" smtClean="0">
                <a:latin typeface="NikoshBAN" panose="02000000000000000000" pitchFamily="2" charset="0"/>
                <a:cs typeface="NikoshBAN" panose="02000000000000000000" pitchFamily="2" charset="0"/>
              </a:rPr>
              <a:t>২। </a:t>
            </a:r>
            <a:r>
              <a:rPr lang="en-US" dirty="0" err="1" smtClean="0">
                <a:latin typeface="NikoshBAN" panose="02000000000000000000" pitchFamily="2" charset="0"/>
                <a:cs typeface="NikoshBAN" panose="02000000000000000000" pitchFamily="2" charset="0"/>
              </a:rPr>
              <a:t>বাহাদুর</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গাজি</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সোনা</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গাজি</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আনোয়ার</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গাজি</a:t>
            </a:r>
            <a:endParaRPr lang="en-US" dirty="0" smtClean="0">
              <a:latin typeface="NikoshBAN" panose="02000000000000000000" pitchFamily="2" charset="0"/>
              <a:cs typeface="NikoshBAN" panose="02000000000000000000" pitchFamily="2" charset="0"/>
            </a:endParaRPr>
          </a:p>
          <a:p>
            <a:r>
              <a:rPr lang="en-US" dirty="0" smtClean="0">
                <a:latin typeface="NikoshBAN" panose="02000000000000000000" pitchFamily="2" charset="0"/>
                <a:cs typeface="NikoshBAN" panose="02000000000000000000" pitchFamily="2" charset="0"/>
              </a:rPr>
              <a:t>৩। </a:t>
            </a:r>
            <a:r>
              <a:rPr lang="en-US" dirty="0" err="1" smtClean="0">
                <a:latin typeface="NikoshBAN" panose="02000000000000000000" pitchFamily="2" charset="0"/>
                <a:cs typeface="NikoshBAN" panose="02000000000000000000" pitchFamily="2" charset="0"/>
              </a:rPr>
              <a:t>শেখ</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পীর</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হাজি</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বাকুনের</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পুত্র</a:t>
            </a:r>
            <a:endParaRPr lang="en-US" dirty="0" smtClean="0">
              <a:latin typeface="NikoshBAN" panose="02000000000000000000" pitchFamily="2" charset="0"/>
              <a:cs typeface="NikoshBAN" panose="02000000000000000000" pitchFamily="2" charset="0"/>
            </a:endParaRPr>
          </a:p>
          <a:p>
            <a:r>
              <a:rPr lang="en-US" dirty="0" smtClean="0">
                <a:latin typeface="NikoshBAN" panose="02000000000000000000" pitchFamily="2" charset="0"/>
                <a:cs typeface="NikoshBAN" panose="02000000000000000000" pitchFamily="2" charset="0"/>
              </a:rPr>
              <a:t>৪। </a:t>
            </a:r>
            <a:r>
              <a:rPr lang="en-US" dirty="0" err="1" smtClean="0">
                <a:latin typeface="NikoshBAN" panose="02000000000000000000" pitchFamily="2" charset="0"/>
                <a:cs typeface="NikoshBAN" panose="02000000000000000000" pitchFamily="2" charset="0"/>
              </a:rPr>
              <a:t>মুসাম</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খান</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কাবুলী</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তার</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ছেলে</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মীর্জা</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মুনিম</a:t>
            </a:r>
            <a:endParaRPr lang="en-US" dirty="0" smtClean="0">
              <a:latin typeface="NikoshBAN" panose="02000000000000000000" pitchFamily="2" charset="0"/>
              <a:cs typeface="NikoshBAN" panose="02000000000000000000" pitchFamily="2" charset="0"/>
            </a:endParaRPr>
          </a:p>
          <a:p>
            <a:r>
              <a:rPr lang="en-US" dirty="0" smtClean="0">
                <a:latin typeface="NikoshBAN" panose="02000000000000000000" pitchFamily="2" charset="0"/>
                <a:cs typeface="NikoshBAN" panose="02000000000000000000" pitchFamily="2" charset="0"/>
              </a:rPr>
              <a:t>৫। </a:t>
            </a:r>
            <a:r>
              <a:rPr lang="en-US" dirty="0" err="1" smtClean="0">
                <a:latin typeface="NikoshBAN" panose="02000000000000000000" pitchFamily="2" charset="0"/>
                <a:cs typeface="NikoshBAN" panose="02000000000000000000" pitchFamily="2" charset="0"/>
              </a:rPr>
              <a:t>কেদার</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রায়</a:t>
            </a:r>
            <a:r>
              <a:rPr lang="en-US" dirty="0" smtClean="0">
                <a:latin typeface="NikoshBAN" panose="02000000000000000000" pitchFamily="2" charset="0"/>
                <a:cs typeface="NikoshBAN" panose="02000000000000000000" pitchFamily="2" charset="0"/>
              </a:rPr>
              <a:t> </a:t>
            </a:r>
          </a:p>
          <a:p>
            <a:r>
              <a:rPr lang="en-US" dirty="0" smtClean="0">
                <a:latin typeface="NikoshBAN" panose="02000000000000000000" pitchFamily="2" charset="0"/>
                <a:cs typeface="NikoshBAN" panose="02000000000000000000" pitchFamily="2" charset="0"/>
              </a:rPr>
              <a:t>৬। </a:t>
            </a:r>
            <a:r>
              <a:rPr lang="en-US" dirty="0" err="1" smtClean="0">
                <a:latin typeface="NikoshBAN" panose="02000000000000000000" pitchFamily="2" charset="0"/>
                <a:cs typeface="NikoshBAN" panose="02000000000000000000" pitchFamily="2" charset="0"/>
              </a:rPr>
              <a:t>মধু</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রায়</a:t>
            </a:r>
            <a:endParaRPr lang="en-US" dirty="0" smtClean="0">
              <a:latin typeface="NikoshBAN" panose="02000000000000000000" pitchFamily="2" charset="0"/>
              <a:cs typeface="NikoshBAN" panose="02000000000000000000" pitchFamily="2" charset="0"/>
            </a:endParaRPr>
          </a:p>
          <a:p>
            <a:r>
              <a:rPr lang="en-US" dirty="0" smtClean="0">
                <a:latin typeface="NikoshBAN" panose="02000000000000000000" pitchFamily="2" charset="0"/>
                <a:cs typeface="NikoshBAN" panose="02000000000000000000" pitchFamily="2" charset="0"/>
              </a:rPr>
              <a:t>৭। </a:t>
            </a:r>
            <a:r>
              <a:rPr lang="en-US" dirty="0" err="1" smtClean="0">
                <a:latin typeface="NikoshBAN" panose="02000000000000000000" pitchFamily="2" charset="0"/>
                <a:cs typeface="NikoshBAN" panose="02000000000000000000" pitchFamily="2" charset="0"/>
              </a:rPr>
              <a:t>বিনোদ</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রায়</a:t>
            </a:r>
            <a:endParaRPr lang="en-US" dirty="0" smtClean="0">
              <a:latin typeface="NikoshBAN" panose="02000000000000000000" pitchFamily="2" charset="0"/>
              <a:cs typeface="NikoshBAN" panose="02000000000000000000" pitchFamily="2" charset="0"/>
            </a:endParaRPr>
          </a:p>
          <a:p>
            <a:r>
              <a:rPr lang="en-US" dirty="0" smtClean="0">
                <a:latin typeface="NikoshBAN" panose="02000000000000000000" pitchFamily="2" charset="0"/>
                <a:cs typeface="NikoshBAN" panose="02000000000000000000" pitchFamily="2" charset="0"/>
              </a:rPr>
              <a:t>৮। </a:t>
            </a:r>
            <a:r>
              <a:rPr lang="en-US" dirty="0" err="1" smtClean="0">
                <a:latin typeface="NikoshBAN" panose="02000000000000000000" pitchFamily="2" charset="0"/>
                <a:cs typeface="NikoshBAN" panose="02000000000000000000" pitchFamily="2" charset="0"/>
              </a:rPr>
              <a:t>পাল</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হোয়ান</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মাতাং</a:t>
            </a:r>
            <a:endParaRPr lang="en-US" dirty="0" smtClean="0">
              <a:latin typeface="NikoshBAN" panose="02000000000000000000" pitchFamily="2" charset="0"/>
              <a:cs typeface="NikoshBAN" panose="02000000000000000000" pitchFamily="2" charset="0"/>
            </a:endParaRPr>
          </a:p>
          <a:p>
            <a:r>
              <a:rPr lang="en-US" dirty="0" smtClean="0">
                <a:latin typeface="NikoshBAN" panose="02000000000000000000" pitchFamily="2" charset="0"/>
                <a:cs typeface="NikoshBAN" panose="02000000000000000000" pitchFamily="2" charset="0"/>
              </a:rPr>
              <a:t>৯। </a:t>
            </a:r>
            <a:r>
              <a:rPr lang="en-US" dirty="0" err="1" smtClean="0">
                <a:latin typeface="NikoshBAN" panose="02000000000000000000" pitchFamily="2" charset="0"/>
                <a:cs typeface="NikoshBAN" panose="02000000000000000000" pitchFamily="2" charset="0"/>
              </a:rPr>
              <a:t>ওসমান</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খান</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লোহানী</a:t>
            </a:r>
            <a:endParaRPr lang="en-US" dirty="0" smtClean="0">
              <a:latin typeface="NikoshBAN" panose="02000000000000000000" pitchFamily="2" charset="0"/>
              <a:cs typeface="NikoshBAN" panose="02000000000000000000" pitchFamily="2" charset="0"/>
            </a:endParaRPr>
          </a:p>
          <a:p>
            <a:r>
              <a:rPr lang="en-US" dirty="0" smtClean="0">
                <a:latin typeface="NikoshBAN" panose="02000000000000000000" pitchFamily="2" charset="0"/>
                <a:cs typeface="NikoshBAN" panose="02000000000000000000" pitchFamily="2" charset="0"/>
              </a:rPr>
              <a:t>১০। </a:t>
            </a:r>
            <a:r>
              <a:rPr lang="en-US" dirty="0" err="1" smtClean="0">
                <a:latin typeface="NikoshBAN" panose="02000000000000000000" pitchFamily="2" charset="0"/>
                <a:cs typeface="NikoshBAN" panose="02000000000000000000" pitchFamily="2" charset="0"/>
              </a:rPr>
              <a:t>আনোয়ার</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খান</a:t>
            </a:r>
            <a:endParaRPr lang="en-US" dirty="0" smtClean="0">
              <a:latin typeface="NikoshBAN" panose="02000000000000000000" pitchFamily="2" charset="0"/>
              <a:cs typeface="NikoshBAN" panose="02000000000000000000" pitchFamily="2" charset="0"/>
            </a:endParaRPr>
          </a:p>
          <a:p>
            <a:r>
              <a:rPr lang="en-US" dirty="0" smtClean="0">
                <a:latin typeface="NikoshBAN" panose="02000000000000000000" pitchFamily="2" charset="0"/>
                <a:cs typeface="NikoshBAN" panose="02000000000000000000" pitchFamily="2" charset="0"/>
              </a:rPr>
              <a:t>১১। </a:t>
            </a:r>
            <a:r>
              <a:rPr lang="en-US" dirty="0" err="1" smtClean="0">
                <a:latin typeface="NikoshBAN" panose="02000000000000000000" pitchFamily="2" charset="0"/>
                <a:cs typeface="NikoshBAN" panose="02000000000000000000" pitchFamily="2" charset="0"/>
              </a:rPr>
              <a:t>বায়েজিদ</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করণী</a:t>
            </a:r>
            <a:endParaRPr lang="en-US" dirty="0" smtClean="0">
              <a:latin typeface="NikoshBAN" panose="02000000000000000000" pitchFamily="2" charset="0"/>
              <a:cs typeface="NikoshBAN" panose="02000000000000000000" pitchFamily="2" charset="0"/>
            </a:endParaRPr>
          </a:p>
          <a:p>
            <a:r>
              <a:rPr lang="en-US" dirty="0" smtClean="0">
                <a:latin typeface="NikoshBAN" panose="02000000000000000000" pitchFamily="2" charset="0"/>
                <a:cs typeface="NikoshBAN" panose="02000000000000000000" pitchFamily="2" charset="0"/>
              </a:rPr>
              <a:t>১২। </a:t>
            </a:r>
            <a:r>
              <a:rPr lang="en-US" dirty="0" err="1" smtClean="0">
                <a:latin typeface="NikoshBAN" panose="02000000000000000000" pitchFamily="2" charset="0"/>
                <a:cs typeface="NikoshBAN" panose="02000000000000000000" pitchFamily="2" charset="0"/>
              </a:rPr>
              <a:t>মজলিস</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কুতুব</a:t>
            </a:r>
            <a:r>
              <a:rPr lang="en-US" dirty="0" smtClean="0">
                <a:latin typeface="NikoshBAN" panose="02000000000000000000" pitchFamily="2" charset="0"/>
                <a:cs typeface="NikoshBAN" panose="02000000000000000000" pitchFamily="2" charset="0"/>
              </a:rPr>
              <a:t> </a:t>
            </a:r>
            <a:endParaRPr lang="en-GB" dirty="0">
              <a:latin typeface="Times New Roman" panose="02020603050405020304" pitchFamily="18" charset="0"/>
              <a:cs typeface="Times New Roman" panose="02020603050405020304" pitchFamily="18" charset="0"/>
            </a:endParaRPr>
          </a:p>
        </p:txBody>
      </p:sp>
      <p:sp>
        <p:nvSpPr>
          <p:cNvPr id="3" name="TextBox 2"/>
          <p:cNvSpPr txBox="1"/>
          <p:nvPr/>
        </p:nvSpPr>
        <p:spPr>
          <a:xfrm>
            <a:off x="6143348" y="142043"/>
            <a:ext cx="4065972" cy="4339650"/>
          </a:xfrm>
          <a:prstGeom prst="rect">
            <a:avLst/>
          </a:prstGeom>
          <a:solidFill>
            <a:schemeClr val="accent6">
              <a:lumMod val="20000"/>
              <a:lumOff val="80000"/>
            </a:schemeClr>
          </a:solidFill>
        </p:spPr>
        <p:txBody>
          <a:bodyPr wrap="square" rtlCol="0">
            <a:spAutoFit/>
          </a:bodyPr>
          <a:lstStyle/>
          <a:p>
            <a:r>
              <a:rPr lang="bn-BD" sz="2400" b="1" dirty="0" smtClean="0">
                <a:latin typeface="NikoshBAN" panose="02000000000000000000" pitchFamily="2" charset="0"/>
                <a:cs typeface="NikoshBAN" panose="02000000000000000000" pitchFamily="2" charset="0"/>
              </a:rPr>
              <a:t>কোন কোন </a:t>
            </a:r>
            <a:r>
              <a:rPr lang="en-US" sz="2400" b="1" dirty="0" smtClean="0">
                <a:latin typeface="NikoshBAN" panose="02000000000000000000" pitchFamily="2" charset="0"/>
                <a:cs typeface="NikoshBAN" panose="02000000000000000000" pitchFamily="2" charset="0"/>
              </a:rPr>
              <a:t>ঐ</a:t>
            </a:r>
            <a:r>
              <a:rPr lang="bn-BD" sz="2400" b="1" dirty="0" smtClean="0">
                <a:latin typeface="NikoshBAN" panose="02000000000000000000" pitchFamily="2" charset="0"/>
                <a:cs typeface="NikoshBAN" panose="02000000000000000000" pitchFamily="2" charset="0"/>
              </a:rPr>
              <a:t>তিহসাসিকদের বর্ণনামতে</a:t>
            </a:r>
          </a:p>
          <a:p>
            <a:r>
              <a:rPr lang="en-US" dirty="0" err="1">
                <a:latin typeface="NikoshBAN" panose="02000000000000000000" pitchFamily="2" charset="0"/>
                <a:cs typeface="NikoshBAN" panose="02000000000000000000" pitchFamily="2" charset="0"/>
              </a:rPr>
              <a:t>বার</a:t>
            </a:r>
            <a:r>
              <a:rPr lang="en-US" dirty="0">
                <a:latin typeface="NikoshBAN" panose="02000000000000000000" pitchFamily="2" charset="0"/>
                <a:cs typeface="NikoshBAN" panose="02000000000000000000" pitchFamily="2" charset="0"/>
              </a:rPr>
              <a:t> </a:t>
            </a:r>
            <a:r>
              <a:rPr lang="en-US" dirty="0" err="1">
                <a:latin typeface="NikoshBAN" panose="02000000000000000000" pitchFamily="2" charset="0"/>
                <a:cs typeface="NikoshBAN" panose="02000000000000000000" pitchFamily="2" charset="0"/>
              </a:rPr>
              <a:t>ভুইয়াদের</a:t>
            </a:r>
            <a:r>
              <a:rPr lang="en-US" dirty="0">
                <a:latin typeface="NikoshBAN" panose="02000000000000000000" pitchFamily="2" charset="0"/>
                <a:cs typeface="NikoshBAN" panose="02000000000000000000" pitchFamily="2" charset="0"/>
              </a:rPr>
              <a:t> </a:t>
            </a:r>
            <a:r>
              <a:rPr lang="en-US" dirty="0" err="1">
                <a:latin typeface="NikoshBAN" panose="02000000000000000000" pitchFamily="2" charset="0"/>
                <a:cs typeface="NikoshBAN" panose="02000000000000000000" pitchFamily="2" charset="0"/>
              </a:rPr>
              <a:t>নামের</a:t>
            </a:r>
            <a:r>
              <a:rPr lang="en-US" dirty="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তালিকা</a:t>
            </a:r>
            <a:endParaRPr lang="bn-BD" dirty="0" smtClean="0">
              <a:latin typeface="NikoshBAN" panose="02000000000000000000" pitchFamily="2" charset="0"/>
              <a:cs typeface="NikoshBAN" panose="02000000000000000000" pitchFamily="2" charset="0"/>
            </a:endParaRPr>
          </a:p>
          <a:p>
            <a:endParaRPr lang="bn-BD" dirty="0">
              <a:latin typeface="NikoshBAN" panose="02000000000000000000" pitchFamily="2" charset="0"/>
              <a:cs typeface="NikoshBAN" panose="02000000000000000000" pitchFamily="2" charset="0"/>
            </a:endParaRPr>
          </a:p>
          <a:p>
            <a:r>
              <a:rPr lang="en-US" dirty="0" smtClean="0">
                <a:latin typeface="NikoshBAN" panose="02000000000000000000" pitchFamily="2" charset="0"/>
                <a:cs typeface="NikoshBAN" panose="02000000000000000000" pitchFamily="2" charset="0"/>
              </a:rPr>
              <a:t>১</a:t>
            </a:r>
            <a:r>
              <a:rPr lang="en-US" dirty="0">
                <a:latin typeface="NikoshBAN" panose="02000000000000000000" pitchFamily="2" charset="0"/>
                <a:cs typeface="NikoshBAN" panose="02000000000000000000" pitchFamily="2" charset="0"/>
              </a:rPr>
              <a:t>। </a:t>
            </a:r>
            <a:r>
              <a:rPr lang="en-US" dirty="0" err="1">
                <a:latin typeface="NikoshBAN" panose="02000000000000000000" pitchFamily="2" charset="0"/>
                <a:cs typeface="NikoshBAN" panose="02000000000000000000" pitchFamily="2" charset="0"/>
              </a:rPr>
              <a:t>ঈসা</a:t>
            </a:r>
            <a:r>
              <a:rPr lang="en-US" dirty="0">
                <a:latin typeface="NikoshBAN" panose="02000000000000000000" pitchFamily="2" charset="0"/>
                <a:cs typeface="NikoshBAN" panose="02000000000000000000" pitchFamily="2" charset="0"/>
              </a:rPr>
              <a:t> </a:t>
            </a:r>
            <a:r>
              <a:rPr lang="en-US" dirty="0" err="1">
                <a:latin typeface="NikoshBAN" panose="02000000000000000000" pitchFamily="2" charset="0"/>
                <a:cs typeface="NikoshBAN" panose="02000000000000000000" pitchFamily="2" charset="0"/>
              </a:rPr>
              <a:t>খান</a:t>
            </a:r>
            <a:r>
              <a:rPr lang="en-US" dirty="0">
                <a:latin typeface="NikoshBAN" panose="02000000000000000000" pitchFamily="2" charset="0"/>
                <a:cs typeface="NikoshBAN" panose="02000000000000000000" pitchFamily="2" charset="0"/>
              </a:rPr>
              <a:t> ও </a:t>
            </a:r>
            <a:r>
              <a:rPr lang="en-US" dirty="0" err="1">
                <a:latin typeface="NikoshBAN" panose="02000000000000000000" pitchFamily="2" charset="0"/>
                <a:cs typeface="NikoshBAN" panose="02000000000000000000" pitchFamily="2" charset="0"/>
              </a:rPr>
              <a:t>তার</a:t>
            </a:r>
            <a:r>
              <a:rPr lang="en-US" dirty="0">
                <a:latin typeface="NikoshBAN" panose="02000000000000000000" pitchFamily="2" charset="0"/>
                <a:cs typeface="NikoshBAN" panose="02000000000000000000" pitchFamily="2" charset="0"/>
              </a:rPr>
              <a:t> </a:t>
            </a:r>
            <a:r>
              <a:rPr lang="en-US" dirty="0" err="1">
                <a:latin typeface="NikoshBAN" panose="02000000000000000000" pitchFamily="2" charset="0"/>
                <a:cs typeface="NikoshBAN" panose="02000000000000000000" pitchFamily="2" charset="0"/>
              </a:rPr>
              <a:t>পুত্র</a:t>
            </a:r>
            <a:r>
              <a:rPr lang="en-US" dirty="0">
                <a:latin typeface="NikoshBAN" panose="02000000000000000000" pitchFamily="2" charset="0"/>
                <a:cs typeface="NikoshBAN" panose="02000000000000000000" pitchFamily="2" charset="0"/>
              </a:rPr>
              <a:t> </a:t>
            </a:r>
            <a:r>
              <a:rPr lang="en-US" dirty="0" err="1">
                <a:latin typeface="NikoshBAN" panose="02000000000000000000" pitchFamily="2" charset="0"/>
                <a:cs typeface="NikoshBAN" panose="02000000000000000000" pitchFamily="2" charset="0"/>
              </a:rPr>
              <a:t>মুসা</a:t>
            </a:r>
            <a:r>
              <a:rPr lang="en-US" dirty="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খান</a:t>
            </a:r>
            <a:endParaRPr lang="bn-BD" dirty="0" smtClean="0">
              <a:latin typeface="NikoshBAN" panose="02000000000000000000" pitchFamily="2" charset="0"/>
              <a:cs typeface="NikoshBAN" panose="02000000000000000000" pitchFamily="2" charset="0"/>
            </a:endParaRPr>
          </a:p>
          <a:p>
            <a:r>
              <a:rPr lang="bn-BD" dirty="0" smtClean="0">
                <a:latin typeface="NikoshBAN" panose="02000000000000000000" pitchFamily="2" charset="0"/>
                <a:cs typeface="NikoshBAN" panose="02000000000000000000" pitchFamily="2" charset="0"/>
              </a:rPr>
              <a:t>২। প্রতাপাদিত্য</a:t>
            </a:r>
          </a:p>
          <a:p>
            <a:r>
              <a:rPr lang="bn-BD" dirty="0" smtClean="0">
                <a:latin typeface="NikoshBAN" panose="02000000000000000000" pitchFamily="2" charset="0"/>
                <a:cs typeface="NikoshBAN" panose="02000000000000000000" pitchFamily="2" charset="0"/>
              </a:rPr>
              <a:t>৩। চাঁদ রায় ও কেদার রায়</a:t>
            </a:r>
          </a:p>
          <a:p>
            <a:r>
              <a:rPr lang="bn-BD" dirty="0" smtClean="0">
                <a:latin typeface="NikoshBAN" panose="02000000000000000000" pitchFamily="2" charset="0"/>
                <a:cs typeface="NikoshBAN" panose="02000000000000000000" pitchFamily="2" charset="0"/>
              </a:rPr>
              <a:t>৪। ফজল গাজি</a:t>
            </a:r>
          </a:p>
          <a:p>
            <a:r>
              <a:rPr lang="bn-BD" dirty="0" smtClean="0">
                <a:latin typeface="NikoshBAN" panose="02000000000000000000" pitchFamily="2" charset="0"/>
                <a:cs typeface="NikoshBAN" panose="02000000000000000000" pitchFamily="2" charset="0"/>
              </a:rPr>
              <a:t>৫। বীর হাম্বির মোল্লা</a:t>
            </a:r>
          </a:p>
          <a:p>
            <a:r>
              <a:rPr lang="bn-BD" dirty="0" smtClean="0">
                <a:latin typeface="NikoshBAN" panose="02000000000000000000" pitchFamily="2" charset="0"/>
                <a:cs typeface="NikoshBAN" panose="02000000000000000000" pitchFamily="2" charset="0"/>
              </a:rPr>
              <a:t>৬। কংশ নারায়ন</a:t>
            </a:r>
          </a:p>
          <a:p>
            <a:r>
              <a:rPr lang="bn-BD" dirty="0" smtClean="0">
                <a:latin typeface="NikoshBAN" panose="02000000000000000000" pitchFamily="2" charset="0"/>
                <a:cs typeface="NikoshBAN" panose="02000000000000000000" pitchFamily="2" charset="0"/>
              </a:rPr>
              <a:t>৭। গণেশ রায় ও প্রমোদ রায়</a:t>
            </a:r>
          </a:p>
          <a:p>
            <a:r>
              <a:rPr lang="bn-BD" dirty="0" smtClean="0">
                <a:latin typeface="NikoshBAN" panose="02000000000000000000" pitchFamily="2" charset="0"/>
                <a:cs typeface="NikoshBAN" panose="02000000000000000000" pitchFamily="2" charset="0"/>
              </a:rPr>
              <a:t>৮। মুকুন্দ রায়</a:t>
            </a:r>
          </a:p>
          <a:p>
            <a:r>
              <a:rPr lang="bn-BD" dirty="0" smtClean="0">
                <a:latin typeface="NikoshBAN" panose="02000000000000000000" pitchFamily="2" charset="0"/>
                <a:cs typeface="NikoshBAN" panose="02000000000000000000" pitchFamily="2" charset="0"/>
              </a:rPr>
              <a:t>৯। চাঁদ গাজি ও বিনোদ রায়</a:t>
            </a:r>
          </a:p>
          <a:p>
            <a:r>
              <a:rPr lang="bn-BD" dirty="0" smtClean="0">
                <a:latin typeface="NikoshBAN" panose="02000000000000000000" pitchFamily="2" charset="0"/>
                <a:cs typeface="NikoshBAN" panose="02000000000000000000" pitchFamily="2" charset="0"/>
              </a:rPr>
              <a:t>১০। কন্দর্পনারায়ন ও রায় চন্দ্র</a:t>
            </a:r>
          </a:p>
          <a:p>
            <a:r>
              <a:rPr lang="bn-BD" dirty="0" smtClean="0">
                <a:latin typeface="NikoshBAN" panose="02000000000000000000" pitchFamily="2" charset="0"/>
                <a:cs typeface="NikoshBAN" panose="02000000000000000000" pitchFamily="2" charset="0"/>
              </a:rPr>
              <a:t>১১। লক্ষ্ণণমাণিক্য</a:t>
            </a:r>
          </a:p>
          <a:p>
            <a:r>
              <a:rPr lang="bn-BD" dirty="0" smtClean="0">
                <a:latin typeface="NikoshBAN" panose="02000000000000000000" pitchFamily="2" charset="0"/>
                <a:cs typeface="NikoshBAN" panose="02000000000000000000" pitchFamily="2" charset="0"/>
              </a:rPr>
              <a:t>১২। পীতাম্বর রায়।</a:t>
            </a:r>
            <a:endParaRPr lang="en-US"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017333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5000"/>
                                  </p:stCondLst>
                                  <p:iterate type="wd">
                                    <p:tmPct val="10000"/>
                                  </p:iterate>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p:cNvSpPr txBox="1"/>
          <p:nvPr/>
        </p:nvSpPr>
        <p:spPr>
          <a:xfrm>
            <a:off x="2698807" y="998376"/>
            <a:ext cx="9472474" cy="3539430"/>
          </a:xfrm>
          <a:prstGeom prst="rect">
            <a:avLst/>
          </a:prstGeom>
          <a:solidFill>
            <a:schemeClr val="tx2">
              <a:lumMod val="20000"/>
              <a:lumOff val="80000"/>
            </a:schemeClr>
          </a:solidFill>
        </p:spPr>
        <p:txBody>
          <a:bodyPr wrap="square" rtlCol="0">
            <a:spAutoFit/>
          </a:bodyPr>
          <a:lstStyle/>
          <a:p>
            <a:pPr algn="just"/>
            <a:r>
              <a:rPr lang="en-US" sz="2800" dirty="0" err="1" smtClean="0">
                <a:latin typeface="NikoshBAN" panose="02000000000000000000" pitchFamily="2" charset="0"/>
                <a:cs typeface="NikoshBAN" panose="02000000000000000000" pitchFamily="2" charset="0"/>
              </a:rPr>
              <a:t>ঈসা</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খান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ছিলেন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বাংলার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ইতিহাসে</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প্রসিদ্ধ</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বার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ভুইয়াদের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মধ্যে</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সর্বাপেক্ষা</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শক্তিশালী</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শোর্যবীর্যের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জন্য</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তাঁর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খুব</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সুখ্যাতি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ছিল</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কথিত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আছে</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ঈসা</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খানের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কালিদাস</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তাজাদানী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ছিলেন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একজন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রাজপুত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নেতা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তিনি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সুলতান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হুসেন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শাহের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রাজত্ব</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কালে</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ইসলাম</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ধর্ম</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গ্রহণ</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সুলায়মান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খান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নাম</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ধারন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করেন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শেরশাহের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পুত্র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ইসলাম</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খানের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মৃত্যুর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সুলায়মান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বঙ্গদেশের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পুর্বাঞ্চলে</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একটি</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স্বাধীন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রাজ্য</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প্রতিষ্ঠা</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করেন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কিন্তু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তাজ</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খান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কর্তৃক</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সুলায়মান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পরাজিত</a:t>
            </a:r>
            <a:r>
              <a:rPr lang="en-US" sz="2800" dirty="0" smtClean="0">
                <a:latin typeface="NikoshBAN" panose="02000000000000000000" pitchFamily="2" charset="0"/>
                <a:cs typeface="NikoshBAN" panose="02000000000000000000" pitchFamily="2" charset="0"/>
              </a:rPr>
              <a:t> ও </a:t>
            </a:r>
            <a:r>
              <a:rPr lang="en-US" sz="2800" dirty="0" err="1" smtClean="0">
                <a:latin typeface="NikoshBAN" panose="02000000000000000000" pitchFamily="2" charset="0"/>
                <a:cs typeface="NikoshBAN" panose="02000000000000000000" pitchFamily="2" charset="0"/>
              </a:rPr>
              <a:t>নিহত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হলেন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ঈসা</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খান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নানা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ঘাত-প্রতিঘাতের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মধ্য</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দিয়ে</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তাঁর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পিতার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জমিদারী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লাভ</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করেন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এবং</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এর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আয়তন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বৃদ্ধি</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করেন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ঈসা</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খান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শ্রীপুরের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জমিদার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চাঁদ</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রায়ের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বিধবা</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কন্যা</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সোনামণিকে</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বিয়ে</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করেছিলেন</a:t>
            </a:r>
            <a:r>
              <a:rPr lang="en-US" sz="2800" dirty="0" smtClean="0">
                <a:latin typeface="NikoshBAN" panose="02000000000000000000" pitchFamily="2" charset="0"/>
                <a:cs typeface="NikoshBAN" panose="02000000000000000000" pitchFamily="2" charset="0"/>
              </a:rPr>
              <a:t>। </a:t>
            </a:r>
            <a:endParaRPr lang="en-GB" sz="2800" dirty="0">
              <a:latin typeface="NikoshBAN" panose="02000000000000000000" pitchFamily="2" charset="0"/>
              <a:cs typeface="NikoshBAN" panose="02000000000000000000" pitchFamily="2" charset="0"/>
            </a:endParaRPr>
          </a:p>
        </p:txBody>
      </p:sp>
      <p:sp>
        <p:nvSpPr>
          <p:cNvPr id="3" name="Double Wave 2"/>
          <p:cNvSpPr/>
          <p:nvPr/>
        </p:nvSpPr>
        <p:spPr>
          <a:xfrm>
            <a:off x="4447713" y="66582"/>
            <a:ext cx="4776186" cy="643631"/>
          </a:xfrm>
          <a:prstGeom prst="doubleWav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CanUp">
              <a:avLst/>
            </a:prstTxWarp>
          </a:bodyPr>
          <a:lstStyle/>
          <a:p>
            <a:pPr algn="ctr"/>
            <a:r>
              <a:rPr lang="en-US" sz="2800" b="1" dirty="0" err="1">
                <a:solidFill>
                  <a:schemeClr val="tx1"/>
                </a:solidFill>
                <a:latin typeface="NikoshBAN" panose="02000000000000000000" pitchFamily="2" charset="0"/>
                <a:cs typeface="NikoshBAN" panose="02000000000000000000" pitchFamily="2" charset="0"/>
              </a:rPr>
              <a:t>ঈসা</a:t>
            </a:r>
            <a:r>
              <a:rPr lang="en-US" sz="2800" b="1" dirty="0">
                <a:solidFill>
                  <a:schemeClr val="tx1"/>
                </a:solidFill>
                <a:latin typeface="NikoshBAN" panose="02000000000000000000" pitchFamily="2" charset="0"/>
                <a:cs typeface="NikoshBAN" panose="02000000000000000000" pitchFamily="2" charset="0"/>
              </a:rPr>
              <a:t> </a:t>
            </a:r>
            <a:r>
              <a:rPr lang="en-US" sz="2800" b="1" dirty="0" err="1">
                <a:solidFill>
                  <a:schemeClr val="tx1"/>
                </a:solidFill>
                <a:latin typeface="NikoshBAN" panose="02000000000000000000" pitchFamily="2" charset="0"/>
                <a:cs typeface="NikoshBAN" panose="02000000000000000000" pitchFamily="2" charset="0"/>
              </a:rPr>
              <a:t>খান</a:t>
            </a:r>
            <a:r>
              <a:rPr lang="en-US" sz="2800" b="1" dirty="0">
                <a:solidFill>
                  <a:schemeClr val="tx1"/>
                </a:solidFill>
                <a:latin typeface="NikoshBAN" panose="02000000000000000000" pitchFamily="2" charset="0"/>
                <a:cs typeface="NikoshBAN" panose="02000000000000000000" pitchFamily="2" charset="0"/>
              </a:rPr>
              <a:t> </a:t>
            </a:r>
            <a:r>
              <a:rPr lang="en-US" sz="2800" b="1" dirty="0" err="1">
                <a:solidFill>
                  <a:schemeClr val="tx1"/>
                </a:solidFill>
                <a:latin typeface="NikoshBAN" panose="02000000000000000000" pitchFamily="2" charset="0"/>
                <a:cs typeface="NikoshBAN" panose="02000000000000000000" pitchFamily="2" charset="0"/>
              </a:rPr>
              <a:t>এর</a:t>
            </a:r>
            <a:r>
              <a:rPr lang="en-US" sz="2800" b="1" dirty="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পরিচয়</a:t>
            </a:r>
            <a:endParaRPr lang="en-GB" sz="2800" dirty="0">
              <a:solidFill>
                <a:schemeClr val="tx1"/>
              </a:solidFill>
            </a:endParaRPr>
          </a:p>
        </p:txBody>
      </p:sp>
    </p:spTree>
    <p:extLst>
      <p:ext uri="{BB962C8B-B14F-4D97-AF65-F5344CB8AC3E}">
        <p14:creationId xmlns:p14="http://schemas.microsoft.com/office/powerpoint/2010/main" val="1270267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3"/>
                                        </p:tgtEl>
                                        <p:attrNameLst>
                                          <p:attrName>ppt_x</p:attrName>
                                          <p:attrName>ppt_y</p:attrName>
                                        </p:attrNameLst>
                                      </p:cBhvr>
                                    </p:animMotion>
                                    <p:animRot by="1500000">
                                      <p:cBhvr>
                                        <p:cTn id="7" dur="125" fill="hold">
                                          <p:stCondLst>
                                            <p:cond delay="0"/>
                                          </p:stCondLst>
                                        </p:cTn>
                                        <p:tgtEl>
                                          <p:spTgt spid="3"/>
                                        </p:tgtEl>
                                        <p:attrNameLst>
                                          <p:attrName>r</p:attrName>
                                        </p:attrNameLst>
                                      </p:cBhvr>
                                    </p:animRot>
                                    <p:animRot by="-1500000">
                                      <p:cBhvr>
                                        <p:cTn id="8" dur="125" fill="hold">
                                          <p:stCondLst>
                                            <p:cond delay="125"/>
                                          </p:stCondLst>
                                        </p:cTn>
                                        <p:tgtEl>
                                          <p:spTgt spid="3"/>
                                        </p:tgtEl>
                                        <p:attrNameLst>
                                          <p:attrName>r</p:attrName>
                                        </p:attrNameLst>
                                      </p:cBhvr>
                                    </p:animRot>
                                    <p:animRot by="-1500000">
                                      <p:cBhvr>
                                        <p:cTn id="9" dur="125" fill="hold">
                                          <p:stCondLst>
                                            <p:cond delay="250"/>
                                          </p:stCondLst>
                                        </p:cTn>
                                        <p:tgtEl>
                                          <p:spTgt spid="3"/>
                                        </p:tgtEl>
                                        <p:attrNameLst>
                                          <p:attrName>r</p:attrName>
                                        </p:attrNameLst>
                                      </p:cBhvr>
                                    </p:animRot>
                                    <p:animRot by="1500000">
                                      <p:cBhvr>
                                        <p:cTn id="10" dur="125" fill="hold">
                                          <p:stCondLst>
                                            <p:cond delay="375"/>
                                          </p:stCondLst>
                                        </p:cTn>
                                        <p:tgtEl>
                                          <p:spTgt spid="3"/>
                                        </p:tgtEl>
                                        <p:attrNameLst>
                                          <p:attrName>r</p:attrName>
                                        </p:attrNameLst>
                                      </p:cBhvr>
                                    </p:animRot>
                                  </p:childTnLst>
                                </p:cTn>
                              </p:par>
                              <p:par>
                                <p:cTn id="11" presetID="56" presetClass="entr" presetSubtype="0" fill="hold" grpId="0" nodeType="withEffect">
                                  <p:stCondLst>
                                    <p:cond delay="1000"/>
                                  </p:stCondLst>
                                  <p:iterate type="lt">
                                    <p:tmPct val="10000"/>
                                  </p:iterate>
                                  <p:childTnLst>
                                    <p:set>
                                      <p:cBhvr>
                                        <p:cTn id="12" dur="1" fill="hold">
                                          <p:stCondLst>
                                            <p:cond delay="0"/>
                                          </p:stCondLst>
                                        </p:cTn>
                                        <p:tgtEl>
                                          <p:spTgt spid="2"/>
                                        </p:tgtEl>
                                        <p:attrNameLst>
                                          <p:attrName>style.visibility</p:attrName>
                                        </p:attrNameLst>
                                      </p:cBhvr>
                                      <p:to>
                                        <p:strVal val="visible"/>
                                      </p:to>
                                    </p:set>
                                    <p:anim by="(-#ppt_w*2)" calcmode="lin" valueType="num">
                                      <p:cBhvr rctx="PPT">
                                        <p:cTn id="13" dur="500" autoRev="1" fill="hold">
                                          <p:stCondLst>
                                            <p:cond delay="0"/>
                                          </p:stCondLst>
                                        </p:cTn>
                                        <p:tgtEl>
                                          <p:spTgt spid="2"/>
                                        </p:tgtEl>
                                        <p:attrNameLst>
                                          <p:attrName>ppt_w</p:attrName>
                                        </p:attrNameLst>
                                      </p:cBhvr>
                                    </p:anim>
                                    <p:anim by="(#ppt_w*0.50)" calcmode="lin" valueType="num">
                                      <p:cBhvr>
                                        <p:cTn id="14" dur="500" decel="50000" autoRev="1" fill="hold">
                                          <p:stCondLst>
                                            <p:cond delay="0"/>
                                          </p:stCondLst>
                                        </p:cTn>
                                        <p:tgtEl>
                                          <p:spTgt spid="2"/>
                                        </p:tgtEl>
                                        <p:attrNameLst>
                                          <p:attrName>ppt_x</p:attrName>
                                        </p:attrNameLst>
                                      </p:cBhvr>
                                    </p:anim>
                                    <p:anim from="(-#ppt_h/2)" to="(#ppt_y)" calcmode="lin" valueType="num">
                                      <p:cBhvr>
                                        <p:cTn id="15" dur="1000" fill="hold">
                                          <p:stCondLst>
                                            <p:cond delay="0"/>
                                          </p:stCondLst>
                                        </p:cTn>
                                        <p:tgtEl>
                                          <p:spTgt spid="2"/>
                                        </p:tgtEl>
                                        <p:attrNameLst>
                                          <p:attrName>ppt_y</p:attrName>
                                        </p:attrNameLst>
                                      </p:cBhvr>
                                    </p:anim>
                                    <p:animRot by="21600000">
                                      <p:cBhvr>
                                        <p:cTn id="16" dur="1000" fill="hold">
                                          <p:stCondLst>
                                            <p:cond delay="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ouble Wave 1"/>
          <p:cNvSpPr/>
          <p:nvPr/>
        </p:nvSpPr>
        <p:spPr>
          <a:xfrm>
            <a:off x="4145872" y="27995"/>
            <a:ext cx="5211192" cy="861134"/>
          </a:xfrm>
          <a:prstGeom prst="doubleWav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DoubleWave1">
              <a:avLst/>
            </a:prstTxWarp>
          </a:bodyPr>
          <a:lstStyle/>
          <a:p>
            <a:pPr algn="ctr"/>
            <a:r>
              <a:rPr lang="bn-BD" sz="4000" b="1" dirty="0" smtClean="0">
                <a:solidFill>
                  <a:schemeClr val="tx1"/>
                </a:solidFill>
                <a:latin typeface="NikoshBAN" panose="02000000000000000000" pitchFamily="2" charset="0"/>
                <a:cs typeface="NikoshBAN" panose="02000000000000000000" pitchFamily="2" charset="0"/>
              </a:rPr>
              <a:t>মু</a:t>
            </a:r>
            <a:r>
              <a:rPr lang="en-US" sz="4000" b="1" dirty="0" err="1" smtClean="0">
                <a:solidFill>
                  <a:schemeClr val="tx1"/>
                </a:solidFill>
                <a:latin typeface="NikoshBAN" panose="02000000000000000000" pitchFamily="2" charset="0"/>
                <a:cs typeface="NikoshBAN" panose="02000000000000000000" pitchFamily="2" charset="0"/>
              </a:rPr>
              <a:t>সা</a:t>
            </a:r>
            <a:r>
              <a:rPr lang="en-US" sz="4000" b="1" dirty="0" smtClean="0">
                <a:solidFill>
                  <a:schemeClr val="tx1"/>
                </a:solidFill>
                <a:latin typeface="NikoshBAN" panose="02000000000000000000" pitchFamily="2" charset="0"/>
                <a:cs typeface="NikoshBAN" panose="02000000000000000000" pitchFamily="2" charset="0"/>
              </a:rPr>
              <a:t> </a:t>
            </a:r>
            <a:r>
              <a:rPr lang="en-US" sz="4000" b="1" dirty="0" err="1">
                <a:solidFill>
                  <a:schemeClr val="tx1"/>
                </a:solidFill>
                <a:latin typeface="NikoshBAN" panose="02000000000000000000" pitchFamily="2" charset="0"/>
                <a:cs typeface="NikoshBAN" panose="02000000000000000000" pitchFamily="2" charset="0"/>
              </a:rPr>
              <a:t>খান</a:t>
            </a:r>
            <a:r>
              <a:rPr lang="en-US" sz="4000" b="1" dirty="0">
                <a:solidFill>
                  <a:schemeClr val="tx1"/>
                </a:solidFill>
                <a:latin typeface="NikoshBAN" panose="02000000000000000000" pitchFamily="2" charset="0"/>
                <a:cs typeface="NikoshBAN" panose="02000000000000000000" pitchFamily="2" charset="0"/>
              </a:rPr>
              <a:t> </a:t>
            </a:r>
            <a:r>
              <a:rPr lang="en-US" sz="4000" b="1" dirty="0" err="1">
                <a:solidFill>
                  <a:schemeClr val="tx1"/>
                </a:solidFill>
                <a:latin typeface="NikoshBAN" panose="02000000000000000000" pitchFamily="2" charset="0"/>
                <a:cs typeface="NikoshBAN" panose="02000000000000000000" pitchFamily="2" charset="0"/>
              </a:rPr>
              <a:t>এর</a:t>
            </a:r>
            <a:r>
              <a:rPr lang="en-US" sz="4000" b="1" dirty="0">
                <a:solidFill>
                  <a:schemeClr val="tx1"/>
                </a:solidFill>
                <a:latin typeface="NikoshBAN" panose="02000000000000000000" pitchFamily="2" charset="0"/>
                <a:cs typeface="NikoshBAN" panose="02000000000000000000" pitchFamily="2" charset="0"/>
              </a:rPr>
              <a:t> </a:t>
            </a:r>
            <a:r>
              <a:rPr lang="en-US" sz="4000" b="1" dirty="0" err="1" smtClean="0">
                <a:solidFill>
                  <a:schemeClr val="tx1"/>
                </a:solidFill>
                <a:latin typeface="NikoshBAN" panose="02000000000000000000" pitchFamily="2" charset="0"/>
                <a:cs typeface="NikoshBAN" panose="02000000000000000000" pitchFamily="2" charset="0"/>
              </a:rPr>
              <a:t>পরিচয়</a:t>
            </a:r>
            <a:endParaRPr lang="en-GB" sz="4000" dirty="0">
              <a:solidFill>
                <a:schemeClr val="tx1"/>
              </a:solidFill>
              <a:latin typeface="NikoshBAN" panose="02000000000000000000" pitchFamily="2" charset="0"/>
              <a:cs typeface="NikoshBAN" panose="02000000000000000000" pitchFamily="2" charset="0"/>
            </a:endParaRPr>
          </a:p>
        </p:txBody>
      </p:sp>
      <p:sp>
        <p:nvSpPr>
          <p:cNvPr id="3" name="TextBox 2"/>
          <p:cNvSpPr txBox="1"/>
          <p:nvPr/>
        </p:nvSpPr>
        <p:spPr>
          <a:xfrm>
            <a:off x="2663303" y="1033881"/>
            <a:ext cx="9490229" cy="3046988"/>
          </a:xfrm>
          <a:prstGeom prst="rect">
            <a:avLst/>
          </a:prstGeom>
          <a:solidFill>
            <a:schemeClr val="accent1">
              <a:lumMod val="20000"/>
              <a:lumOff val="80000"/>
            </a:schemeClr>
          </a:solidFill>
        </p:spPr>
        <p:txBody>
          <a:bodyPr wrap="square" rtlCol="0">
            <a:spAutoFit/>
          </a:bodyPr>
          <a:lstStyle/>
          <a:p>
            <a:pPr algn="just"/>
            <a:r>
              <a:rPr lang="bn-BD" sz="3200" dirty="0" smtClean="0">
                <a:latin typeface="NikoshBAN" panose="02000000000000000000" pitchFamily="2" charset="0"/>
                <a:cs typeface="NikoshBAN" panose="02000000000000000000" pitchFamily="2" charset="0"/>
              </a:rPr>
              <a:t>ঈসা খানের মৃত্যুর পর তদীয় পুত্র মুসা খান ভাটিরাজ্যের অধিকারী হন। তিনি তাঁর পিতার ন্যায় বিস্তির্ণ এলাকার জমিদার ছিলেন। ঢাকা ও ত্রিপুরা জেলার অর্ধাংশ প্রায় সমগ্র ময়মনসিংহ জেলা এবং রংপুর, বগুড়া ও পাবনা জেলার কতকাংশ তাঁর জমিদারীর অন্তর্ভুক্ত ছিল। সোনারগাঁও মুসাখানের রাজধানী ছিল। তবে তিনি পিতার নীতি অনুসরণ করে চলেননি এবং মুঘলদের বিরোধিতা শুরূ করেন। </a:t>
            </a:r>
            <a:endParaRPr lang="en-GB"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08771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par>
                                <p:cTn id="11" presetID="56" presetClass="entr" presetSubtype="0" fill="hold" grpId="0" nodeType="withEffect">
                                  <p:stCondLst>
                                    <p:cond delay="1000"/>
                                  </p:stCondLst>
                                  <p:iterate type="lt">
                                    <p:tmPct val="10000"/>
                                  </p:iterate>
                                  <p:childTnLst>
                                    <p:set>
                                      <p:cBhvr>
                                        <p:cTn id="12" dur="1" fill="hold">
                                          <p:stCondLst>
                                            <p:cond delay="0"/>
                                          </p:stCondLst>
                                        </p:cTn>
                                        <p:tgtEl>
                                          <p:spTgt spid="3"/>
                                        </p:tgtEl>
                                        <p:attrNameLst>
                                          <p:attrName>style.visibility</p:attrName>
                                        </p:attrNameLst>
                                      </p:cBhvr>
                                      <p:to>
                                        <p:strVal val="visible"/>
                                      </p:to>
                                    </p:set>
                                    <p:anim by="(-#ppt_w*2)" calcmode="lin" valueType="num">
                                      <p:cBhvr rctx="PPT">
                                        <p:cTn id="13" dur="500" autoRev="1" fill="hold">
                                          <p:stCondLst>
                                            <p:cond delay="0"/>
                                          </p:stCondLst>
                                        </p:cTn>
                                        <p:tgtEl>
                                          <p:spTgt spid="3"/>
                                        </p:tgtEl>
                                        <p:attrNameLst>
                                          <p:attrName>ppt_w</p:attrName>
                                        </p:attrNameLst>
                                      </p:cBhvr>
                                    </p:anim>
                                    <p:anim by="(#ppt_w*0.50)" calcmode="lin" valueType="num">
                                      <p:cBhvr>
                                        <p:cTn id="14" dur="500" decel="50000" autoRev="1" fill="hold">
                                          <p:stCondLst>
                                            <p:cond delay="0"/>
                                          </p:stCondLst>
                                        </p:cTn>
                                        <p:tgtEl>
                                          <p:spTgt spid="3"/>
                                        </p:tgtEl>
                                        <p:attrNameLst>
                                          <p:attrName>ppt_x</p:attrName>
                                        </p:attrNameLst>
                                      </p:cBhvr>
                                    </p:anim>
                                    <p:anim from="(-#ppt_h/2)" to="(#ppt_y)" calcmode="lin" valueType="num">
                                      <p:cBhvr>
                                        <p:cTn id="15" dur="1000" fill="hold">
                                          <p:stCondLst>
                                            <p:cond delay="0"/>
                                          </p:stCondLst>
                                        </p:cTn>
                                        <p:tgtEl>
                                          <p:spTgt spid="3"/>
                                        </p:tgtEl>
                                        <p:attrNameLst>
                                          <p:attrName>ppt_y</p:attrName>
                                        </p:attrNameLst>
                                      </p:cBhvr>
                                    </p:anim>
                                    <p:animRot by="21600000">
                                      <p:cBhvr>
                                        <p:cTn id="16" dur="1000" fill="hold">
                                          <p:stCondLst>
                                            <p:cond delay="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7" name="Group 6"/>
          <p:cNvGrpSpPr/>
          <p:nvPr/>
        </p:nvGrpSpPr>
        <p:grpSpPr>
          <a:xfrm>
            <a:off x="3389954" y="418654"/>
            <a:ext cx="3829616" cy="3838668"/>
            <a:chOff x="4182701" y="1358020"/>
            <a:chExt cx="3829616" cy="3838668"/>
          </a:xfrm>
        </p:grpSpPr>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3444" t="2572" r="3371" b="9517"/>
            <a:stretch/>
          </p:blipFill>
          <p:spPr>
            <a:xfrm>
              <a:off x="4182701" y="1358020"/>
              <a:ext cx="3829616" cy="3838668"/>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12452" y="2209050"/>
              <a:ext cx="1830364" cy="2280628"/>
            </a:xfrm>
            <a:prstGeom prst="rect">
              <a:avLst/>
            </a:prstGeom>
          </p:spPr>
        </p:pic>
      </p:grpSp>
      <p:sp>
        <p:nvSpPr>
          <p:cNvPr id="10" name="Rectangle 9"/>
          <p:cNvSpPr/>
          <p:nvPr/>
        </p:nvSpPr>
        <p:spPr>
          <a:xfrm>
            <a:off x="7244189" y="435005"/>
            <a:ext cx="3657600" cy="4070895"/>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err="1">
                <a:solidFill>
                  <a:schemeClr val="tx1"/>
                </a:solidFill>
                <a:latin typeface="NikoshBAN" panose="02000000000000000000" pitchFamily="2" charset="0"/>
                <a:cs typeface="NikoshBAN" panose="02000000000000000000" pitchFamily="2" charset="0"/>
              </a:rPr>
              <a:t>মোঃ</a:t>
            </a:r>
            <a:r>
              <a:rPr lang="en-US" sz="2400" dirty="0">
                <a:solidFill>
                  <a:schemeClr val="tx1"/>
                </a:solidFill>
                <a:latin typeface="NikoshBAN" panose="02000000000000000000" pitchFamily="2" charset="0"/>
                <a:cs typeface="NikoshBAN" panose="02000000000000000000" pitchFamily="2" charset="0"/>
              </a:rPr>
              <a:t> </a:t>
            </a:r>
            <a:r>
              <a:rPr lang="en-US" sz="2400" dirty="0" err="1">
                <a:solidFill>
                  <a:schemeClr val="tx1"/>
                </a:solidFill>
                <a:latin typeface="NikoshBAN" panose="02000000000000000000" pitchFamily="2" charset="0"/>
                <a:cs typeface="NikoshBAN" panose="02000000000000000000" pitchFamily="2" charset="0"/>
              </a:rPr>
              <a:t>আরিফুল</a:t>
            </a:r>
            <a:r>
              <a:rPr lang="en-US" sz="2400" dirty="0">
                <a:solidFill>
                  <a:schemeClr val="tx1"/>
                </a:solidFill>
                <a:latin typeface="NikoshBAN" panose="02000000000000000000" pitchFamily="2" charset="0"/>
                <a:cs typeface="NikoshBAN" panose="02000000000000000000" pitchFamily="2" charset="0"/>
              </a:rPr>
              <a:t> </a:t>
            </a:r>
            <a:r>
              <a:rPr lang="en-US" sz="2400" dirty="0" err="1">
                <a:solidFill>
                  <a:schemeClr val="tx1"/>
                </a:solidFill>
                <a:latin typeface="NikoshBAN" panose="02000000000000000000" pitchFamily="2" charset="0"/>
                <a:cs typeface="NikoshBAN" panose="02000000000000000000" pitchFamily="2" charset="0"/>
              </a:rPr>
              <a:t>কবির</a:t>
            </a:r>
            <a:endParaRPr lang="en-US" sz="2400" dirty="0">
              <a:solidFill>
                <a:schemeClr val="tx1"/>
              </a:solidFill>
              <a:latin typeface="NikoshBAN" panose="02000000000000000000" pitchFamily="2" charset="0"/>
              <a:cs typeface="NikoshBAN" panose="02000000000000000000" pitchFamily="2" charset="0"/>
            </a:endParaRPr>
          </a:p>
          <a:p>
            <a:r>
              <a:rPr lang="en-US" sz="2400" dirty="0" err="1">
                <a:solidFill>
                  <a:schemeClr val="tx1"/>
                </a:solidFill>
                <a:latin typeface="NikoshBAN" panose="02000000000000000000" pitchFamily="2" charset="0"/>
                <a:cs typeface="NikoshBAN" panose="02000000000000000000" pitchFamily="2" charset="0"/>
              </a:rPr>
              <a:t>প্রভাষক</a:t>
            </a:r>
            <a:endParaRPr lang="en-US" sz="2400" dirty="0">
              <a:solidFill>
                <a:schemeClr val="tx1"/>
              </a:solidFill>
              <a:latin typeface="NikoshBAN" panose="02000000000000000000" pitchFamily="2" charset="0"/>
              <a:cs typeface="NikoshBAN" panose="02000000000000000000" pitchFamily="2" charset="0"/>
            </a:endParaRPr>
          </a:p>
          <a:p>
            <a:r>
              <a:rPr lang="en-US" sz="2400" dirty="0" err="1">
                <a:solidFill>
                  <a:schemeClr val="tx1"/>
                </a:solidFill>
                <a:latin typeface="NikoshBAN" panose="02000000000000000000" pitchFamily="2" charset="0"/>
                <a:cs typeface="NikoshBAN" panose="02000000000000000000" pitchFamily="2" charset="0"/>
              </a:rPr>
              <a:t>ইসলামের</a:t>
            </a:r>
            <a:r>
              <a:rPr lang="en-US" sz="2400" dirty="0">
                <a:solidFill>
                  <a:schemeClr val="tx1"/>
                </a:solidFill>
                <a:latin typeface="NikoshBAN" panose="02000000000000000000" pitchFamily="2" charset="0"/>
                <a:cs typeface="NikoshBAN" panose="02000000000000000000" pitchFamily="2" charset="0"/>
              </a:rPr>
              <a:t> </a:t>
            </a:r>
            <a:r>
              <a:rPr lang="en-US" sz="2400" dirty="0" err="1">
                <a:solidFill>
                  <a:schemeClr val="tx1"/>
                </a:solidFill>
                <a:latin typeface="NikoshBAN" panose="02000000000000000000" pitchFamily="2" charset="0"/>
                <a:cs typeface="NikoshBAN" panose="02000000000000000000" pitchFamily="2" charset="0"/>
              </a:rPr>
              <a:t>ইতিহাস</a:t>
            </a:r>
            <a:r>
              <a:rPr lang="en-US" sz="2400" dirty="0">
                <a:solidFill>
                  <a:schemeClr val="tx1"/>
                </a:solidFill>
                <a:latin typeface="NikoshBAN" panose="02000000000000000000" pitchFamily="2" charset="0"/>
                <a:cs typeface="NikoshBAN" panose="02000000000000000000" pitchFamily="2" charset="0"/>
              </a:rPr>
              <a:t> ও </a:t>
            </a:r>
            <a:r>
              <a:rPr lang="en-US" sz="2400" dirty="0" err="1">
                <a:solidFill>
                  <a:schemeClr val="tx1"/>
                </a:solidFill>
                <a:latin typeface="NikoshBAN" panose="02000000000000000000" pitchFamily="2" charset="0"/>
                <a:cs typeface="NikoshBAN" panose="02000000000000000000" pitchFamily="2" charset="0"/>
              </a:rPr>
              <a:t>সংস্কৃতি</a:t>
            </a:r>
            <a:endParaRPr lang="en-US" sz="2400" dirty="0">
              <a:solidFill>
                <a:schemeClr val="tx1"/>
              </a:solidFill>
              <a:latin typeface="NikoshBAN" panose="02000000000000000000" pitchFamily="2" charset="0"/>
              <a:cs typeface="NikoshBAN" panose="02000000000000000000" pitchFamily="2" charset="0"/>
            </a:endParaRPr>
          </a:p>
          <a:p>
            <a:r>
              <a:rPr lang="en-US" sz="2400" dirty="0" err="1">
                <a:solidFill>
                  <a:schemeClr val="tx1"/>
                </a:solidFill>
                <a:latin typeface="NikoshBAN" panose="02000000000000000000" pitchFamily="2" charset="0"/>
                <a:cs typeface="NikoshBAN" panose="02000000000000000000" pitchFamily="2" charset="0"/>
              </a:rPr>
              <a:t>চাপুইর</a:t>
            </a:r>
            <a:r>
              <a:rPr lang="en-US" sz="2400" dirty="0">
                <a:solidFill>
                  <a:schemeClr val="tx1"/>
                </a:solidFill>
                <a:latin typeface="NikoshBAN" panose="02000000000000000000" pitchFamily="2" charset="0"/>
                <a:cs typeface="NikoshBAN" panose="02000000000000000000" pitchFamily="2" charset="0"/>
              </a:rPr>
              <a:t> </a:t>
            </a:r>
            <a:r>
              <a:rPr lang="en-US" sz="2400" dirty="0" err="1">
                <a:solidFill>
                  <a:schemeClr val="tx1"/>
                </a:solidFill>
                <a:latin typeface="NikoshBAN" panose="02000000000000000000" pitchFamily="2" charset="0"/>
                <a:cs typeface="NikoshBAN" panose="02000000000000000000" pitchFamily="2" charset="0"/>
              </a:rPr>
              <a:t>ইসলামিয়া</a:t>
            </a:r>
            <a:r>
              <a:rPr lang="en-US" sz="2400" dirty="0">
                <a:solidFill>
                  <a:schemeClr val="tx1"/>
                </a:solidFill>
                <a:latin typeface="NikoshBAN" panose="02000000000000000000" pitchFamily="2" charset="0"/>
                <a:cs typeface="NikoshBAN" panose="02000000000000000000" pitchFamily="2" charset="0"/>
              </a:rPr>
              <a:t> </a:t>
            </a:r>
            <a:r>
              <a:rPr lang="en-US" sz="2400" dirty="0" err="1">
                <a:solidFill>
                  <a:schemeClr val="tx1"/>
                </a:solidFill>
                <a:latin typeface="NikoshBAN" panose="02000000000000000000" pitchFamily="2" charset="0"/>
                <a:cs typeface="NikoshBAN" panose="02000000000000000000" pitchFamily="2" charset="0"/>
              </a:rPr>
              <a:t>আলিম</a:t>
            </a:r>
            <a:r>
              <a:rPr lang="en-US" sz="2400" dirty="0">
                <a:solidFill>
                  <a:schemeClr val="tx1"/>
                </a:solidFill>
                <a:latin typeface="NikoshBAN" panose="02000000000000000000" pitchFamily="2" charset="0"/>
                <a:cs typeface="NikoshBAN" panose="02000000000000000000" pitchFamily="2" charset="0"/>
              </a:rPr>
              <a:t> </a:t>
            </a:r>
            <a:r>
              <a:rPr lang="en-US" sz="2400" dirty="0" err="1">
                <a:solidFill>
                  <a:schemeClr val="tx1"/>
                </a:solidFill>
                <a:latin typeface="NikoshBAN" panose="02000000000000000000" pitchFamily="2" charset="0"/>
                <a:cs typeface="NikoshBAN" panose="02000000000000000000" pitchFamily="2" charset="0"/>
              </a:rPr>
              <a:t>মাদ্রাসা</a:t>
            </a:r>
            <a:endParaRPr lang="en-US" sz="2400" dirty="0">
              <a:solidFill>
                <a:schemeClr val="tx1"/>
              </a:solidFill>
              <a:latin typeface="NikoshBAN" panose="02000000000000000000" pitchFamily="2" charset="0"/>
              <a:cs typeface="NikoshBAN" panose="02000000000000000000" pitchFamily="2" charset="0"/>
            </a:endParaRPr>
          </a:p>
          <a:p>
            <a:r>
              <a:rPr lang="en-US" sz="2400" dirty="0" err="1">
                <a:solidFill>
                  <a:schemeClr val="tx1"/>
                </a:solidFill>
                <a:latin typeface="NikoshBAN" panose="02000000000000000000" pitchFamily="2" charset="0"/>
                <a:cs typeface="NikoshBAN" panose="02000000000000000000" pitchFamily="2" charset="0"/>
              </a:rPr>
              <a:t>চাপুইর</a:t>
            </a:r>
            <a:r>
              <a:rPr lang="en-US" sz="2400" dirty="0">
                <a:solidFill>
                  <a:schemeClr val="tx1"/>
                </a:solidFill>
                <a:latin typeface="NikoshBAN" panose="02000000000000000000" pitchFamily="2" charset="0"/>
                <a:cs typeface="NikoshBAN" panose="02000000000000000000" pitchFamily="2" charset="0"/>
              </a:rPr>
              <a:t>, </a:t>
            </a:r>
            <a:r>
              <a:rPr lang="en-US" sz="2400" dirty="0" err="1">
                <a:solidFill>
                  <a:schemeClr val="tx1"/>
                </a:solidFill>
                <a:latin typeface="NikoshBAN" panose="02000000000000000000" pitchFamily="2" charset="0"/>
                <a:cs typeface="NikoshBAN" panose="02000000000000000000" pitchFamily="2" charset="0"/>
              </a:rPr>
              <a:t>ভাতশালা</a:t>
            </a:r>
            <a:r>
              <a:rPr lang="en-US" sz="2400" dirty="0">
                <a:solidFill>
                  <a:schemeClr val="tx1"/>
                </a:solidFill>
                <a:latin typeface="NikoshBAN" panose="02000000000000000000" pitchFamily="2" charset="0"/>
                <a:cs typeface="NikoshBAN" panose="02000000000000000000" pitchFamily="2" charset="0"/>
              </a:rPr>
              <a:t>, </a:t>
            </a:r>
            <a:r>
              <a:rPr lang="en-US" sz="2400" dirty="0" err="1">
                <a:solidFill>
                  <a:schemeClr val="tx1"/>
                </a:solidFill>
                <a:latin typeface="NikoshBAN" panose="02000000000000000000" pitchFamily="2" charset="0"/>
                <a:cs typeface="NikoshBAN" panose="02000000000000000000" pitchFamily="2" charset="0"/>
              </a:rPr>
              <a:t>সদর</a:t>
            </a:r>
            <a:r>
              <a:rPr lang="en-US" sz="2400" dirty="0">
                <a:solidFill>
                  <a:schemeClr val="tx1"/>
                </a:solidFill>
                <a:latin typeface="NikoshBAN" panose="02000000000000000000" pitchFamily="2" charset="0"/>
                <a:cs typeface="NikoshBAN" panose="02000000000000000000" pitchFamily="2" charset="0"/>
              </a:rPr>
              <a:t>, </a:t>
            </a:r>
            <a:r>
              <a:rPr lang="en-US" sz="2400" dirty="0" err="1">
                <a:solidFill>
                  <a:schemeClr val="tx1"/>
                </a:solidFill>
                <a:latin typeface="NikoshBAN" panose="02000000000000000000" pitchFamily="2" charset="0"/>
                <a:cs typeface="NikoshBAN" panose="02000000000000000000" pitchFamily="2" charset="0"/>
              </a:rPr>
              <a:t>ব্রাহ্মণবাড়ীয়া</a:t>
            </a:r>
            <a:r>
              <a:rPr lang="en-US" sz="2400" dirty="0">
                <a:solidFill>
                  <a:schemeClr val="tx1"/>
                </a:solidFill>
                <a:latin typeface="NikoshBAN" panose="02000000000000000000" pitchFamily="2" charset="0"/>
                <a:cs typeface="NikoshBAN" panose="02000000000000000000" pitchFamily="2" charset="0"/>
              </a:rPr>
              <a:t>।</a:t>
            </a:r>
          </a:p>
          <a:p>
            <a:r>
              <a:rPr lang="en-US" sz="2400" dirty="0" err="1">
                <a:solidFill>
                  <a:schemeClr val="tx1"/>
                </a:solidFill>
                <a:latin typeface="NikoshBAN" panose="02000000000000000000" pitchFamily="2" charset="0"/>
                <a:cs typeface="NikoshBAN" panose="02000000000000000000" pitchFamily="2" charset="0"/>
              </a:rPr>
              <a:t>ভূতপূর্ব</a:t>
            </a:r>
            <a:r>
              <a:rPr lang="en-US" sz="2400" dirty="0">
                <a:solidFill>
                  <a:schemeClr val="tx1"/>
                </a:solidFill>
                <a:latin typeface="NikoshBAN" panose="02000000000000000000" pitchFamily="2" charset="0"/>
                <a:cs typeface="NikoshBAN" panose="02000000000000000000" pitchFamily="2" charset="0"/>
              </a:rPr>
              <a:t> </a:t>
            </a:r>
            <a:r>
              <a:rPr lang="en-US" sz="2400" dirty="0" err="1">
                <a:solidFill>
                  <a:schemeClr val="tx1"/>
                </a:solidFill>
                <a:latin typeface="NikoshBAN" panose="02000000000000000000" pitchFamily="2" charset="0"/>
                <a:cs typeface="NikoshBAN" panose="02000000000000000000" pitchFamily="2" charset="0"/>
              </a:rPr>
              <a:t>পরীক্ষক</a:t>
            </a:r>
            <a:endParaRPr lang="en-US" sz="2400" dirty="0">
              <a:solidFill>
                <a:schemeClr val="tx1"/>
              </a:solidFill>
              <a:latin typeface="NikoshBAN" panose="02000000000000000000" pitchFamily="2" charset="0"/>
              <a:cs typeface="NikoshBAN" panose="02000000000000000000" pitchFamily="2" charset="0"/>
            </a:endParaRPr>
          </a:p>
          <a:p>
            <a:r>
              <a:rPr lang="en-US" sz="2400" dirty="0" err="1">
                <a:solidFill>
                  <a:schemeClr val="tx1"/>
                </a:solidFill>
                <a:latin typeface="NikoshBAN" panose="02000000000000000000" pitchFamily="2" charset="0"/>
                <a:cs typeface="NikoshBAN" panose="02000000000000000000" pitchFamily="2" charset="0"/>
              </a:rPr>
              <a:t>বাংলাদেশ</a:t>
            </a:r>
            <a:r>
              <a:rPr lang="en-US" sz="2400" dirty="0">
                <a:solidFill>
                  <a:schemeClr val="tx1"/>
                </a:solidFill>
                <a:latin typeface="NikoshBAN" panose="02000000000000000000" pitchFamily="2" charset="0"/>
                <a:cs typeface="NikoshBAN" panose="02000000000000000000" pitchFamily="2" charset="0"/>
              </a:rPr>
              <a:t> </a:t>
            </a:r>
            <a:r>
              <a:rPr lang="en-US" sz="2400" dirty="0" err="1">
                <a:solidFill>
                  <a:schemeClr val="tx1"/>
                </a:solidFill>
                <a:latin typeface="NikoshBAN" panose="02000000000000000000" pitchFamily="2" charset="0"/>
                <a:cs typeface="NikoshBAN" panose="02000000000000000000" pitchFamily="2" charset="0"/>
              </a:rPr>
              <a:t>মাদ্রাসা</a:t>
            </a:r>
            <a:r>
              <a:rPr lang="en-US" sz="2400" dirty="0">
                <a:solidFill>
                  <a:schemeClr val="tx1"/>
                </a:solidFill>
                <a:latin typeface="NikoshBAN" panose="02000000000000000000" pitchFamily="2" charset="0"/>
                <a:cs typeface="NikoshBAN" panose="02000000000000000000" pitchFamily="2" charset="0"/>
              </a:rPr>
              <a:t> </a:t>
            </a:r>
            <a:r>
              <a:rPr lang="en-US" sz="2400" dirty="0" err="1">
                <a:solidFill>
                  <a:schemeClr val="tx1"/>
                </a:solidFill>
                <a:latin typeface="NikoshBAN" panose="02000000000000000000" pitchFamily="2" charset="0"/>
                <a:cs typeface="NikoshBAN" panose="02000000000000000000" pitchFamily="2" charset="0"/>
              </a:rPr>
              <a:t>শিক্ষা</a:t>
            </a:r>
            <a:r>
              <a:rPr lang="en-US" sz="2400" dirty="0">
                <a:solidFill>
                  <a:schemeClr val="tx1"/>
                </a:solidFill>
                <a:latin typeface="NikoshBAN" panose="02000000000000000000" pitchFamily="2" charset="0"/>
                <a:cs typeface="NikoshBAN" panose="02000000000000000000" pitchFamily="2" charset="0"/>
              </a:rPr>
              <a:t> </a:t>
            </a:r>
            <a:r>
              <a:rPr lang="en-US" sz="2400" dirty="0" err="1">
                <a:solidFill>
                  <a:schemeClr val="tx1"/>
                </a:solidFill>
                <a:latin typeface="NikoshBAN" panose="02000000000000000000" pitchFamily="2" charset="0"/>
                <a:cs typeface="NikoshBAN" panose="02000000000000000000" pitchFamily="2" charset="0"/>
              </a:rPr>
              <a:t>বোর্ড</a:t>
            </a:r>
            <a:r>
              <a:rPr lang="en-US" sz="2400" dirty="0">
                <a:solidFill>
                  <a:schemeClr val="tx1"/>
                </a:solidFill>
                <a:latin typeface="NikoshBAN" panose="02000000000000000000" pitchFamily="2" charset="0"/>
                <a:cs typeface="NikoshBAN" panose="02000000000000000000" pitchFamily="2" charset="0"/>
              </a:rPr>
              <a:t>, </a:t>
            </a:r>
            <a:r>
              <a:rPr lang="en-US" sz="2400" dirty="0" err="1">
                <a:solidFill>
                  <a:schemeClr val="tx1"/>
                </a:solidFill>
                <a:latin typeface="NikoshBAN" panose="02000000000000000000" pitchFamily="2" charset="0"/>
                <a:cs typeface="NikoshBAN" panose="02000000000000000000" pitchFamily="2" charset="0"/>
              </a:rPr>
              <a:t>ঢাকা</a:t>
            </a:r>
            <a:r>
              <a:rPr lang="en-US" sz="2400" dirty="0">
                <a:solidFill>
                  <a:schemeClr val="tx1"/>
                </a:solidFill>
                <a:latin typeface="NikoshBAN" panose="02000000000000000000" pitchFamily="2" charset="0"/>
                <a:cs typeface="NikoshBAN" panose="02000000000000000000" pitchFamily="2" charset="0"/>
              </a:rPr>
              <a:t>। </a:t>
            </a:r>
          </a:p>
          <a:p>
            <a:r>
              <a:rPr lang="en-US" sz="2400" dirty="0" err="1">
                <a:solidFill>
                  <a:schemeClr val="tx1"/>
                </a:solidFill>
                <a:latin typeface="NikoshBAN" panose="02000000000000000000" pitchFamily="2" charset="0"/>
                <a:cs typeface="NikoshBAN" panose="02000000000000000000" pitchFamily="2" charset="0"/>
              </a:rPr>
              <a:t>দূরালাপনীঃ</a:t>
            </a:r>
            <a:r>
              <a:rPr lang="en-US" sz="2400" dirty="0">
                <a:solidFill>
                  <a:schemeClr val="tx1"/>
                </a:solidFill>
                <a:latin typeface="NikoshBAN" panose="02000000000000000000" pitchFamily="2" charset="0"/>
                <a:cs typeface="NikoshBAN" panose="02000000000000000000" pitchFamily="2" charset="0"/>
              </a:rPr>
              <a:t> ০১৭৯১০০৭৬৬৭</a:t>
            </a:r>
          </a:p>
          <a:p>
            <a:r>
              <a:rPr lang="en-US" sz="2400" dirty="0">
                <a:solidFill>
                  <a:schemeClr val="tx1"/>
                </a:solidFill>
                <a:latin typeface="Times New Roman" panose="02020603050405020304" pitchFamily="18" charset="0"/>
                <a:cs typeface="Times New Roman" panose="02020603050405020304" pitchFamily="18" charset="0"/>
                <a:hlinkClick r:id="rId5"/>
              </a:rPr>
              <a:t>arifulkabir182@gmail.com</a:t>
            </a:r>
            <a:endParaRPr lang="en-GB" sz="2400" dirty="0"/>
          </a:p>
        </p:txBody>
      </p:sp>
    </p:spTree>
    <p:extLst>
      <p:ext uri="{BB962C8B-B14F-4D97-AF65-F5344CB8AC3E}">
        <p14:creationId xmlns:p14="http://schemas.microsoft.com/office/powerpoint/2010/main" val="2418662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1000"/>
                                  </p:stCondLst>
                                  <p:childTnLst>
                                    <p:set>
                                      <p:cBhvr>
                                        <p:cTn id="6" dur="1" fill="hold">
                                          <p:stCondLst>
                                            <p:cond delay="0"/>
                                          </p:stCondLst>
                                        </p:cTn>
                                        <p:tgtEl>
                                          <p:spTgt spid="7"/>
                                        </p:tgtEl>
                                        <p:attrNameLst>
                                          <p:attrName>style.visibility</p:attrName>
                                        </p:attrNameLst>
                                      </p:cBhvr>
                                      <p:to>
                                        <p:strVal val="visible"/>
                                      </p:to>
                                    </p:set>
                                    <p:anim calcmode="lin" valueType="num">
                                      <p:cBhvr>
                                        <p:cTn id="7" dur="750" fill="hold"/>
                                        <p:tgtEl>
                                          <p:spTgt spid="7"/>
                                        </p:tgtEl>
                                        <p:attrNameLst>
                                          <p:attrName>ppt_w</p:attrName>
                                        </p:attrNameLst>
                                      </p:cBhvr>
                                      <p:tavLst>
                                        <p:tav tm="0">
                                          <p:val>
                                            <p:fltVal val="0"/>
                                          </p:val>
                                        </p:tav>
                                        <p:tav tm="100000">
                                          <p:val>
                                            <p:strVal val="#ppt_w"/>
                                          </p:val>
                                        </p:tav>
                                      </p:tavLst>
                                    </p:anim>
                                    <p:anim calcmode="lin" valueType="num">
                                      <p:cBhvr>
                                        <p:cTn id="8" dur="750" fill="hold"/>
                                        <p:tgtEl>
                                          <p:spTgt spid="7"/>
                                        </p:tgtEl>
                                        <p:attrNameLst>
                                          <p:attrName>ppt_h</p:attrName>
                                        </p:attrNameLst>
                                      </p:cBhvr>
                                      <p:tavLst>
                                        <p:tav tm="0">
                                          <p:val>
                                            <p:fltVal val="0"/>
                                          </p:val>
                                        </p:tav>
                                        <p:tav tm="100000">
                                          <p:val>
                                            <p:strVal val="#ppt_h"/>
                                          </p:val>
                                        </p:tav>
                                      </p:tavLst>
                                    </p:anim>
                                    <p:animEffect transition="in" filter="fade">
                                      <p:cBhvr>
                                        <p:cTn id="9" dur="750"/>
                                        <p:tgtEl>
                                          <p:spTgt spid="7"/>
                                        </p:tgtEl>
                                      </p:cBhvr>
                                    </p:animEffect>
                                  </p:childTnLst>
                                </p:cTn>
                              </p:par>
                              <p:par>
                                <p:cTn id="10" presetID="2" presetClass="entr" presetSubtype="2" fill="hold" grpId="0" nodeType="withEffect">
                                  <p:stCondLst>
                                    <p:cond delay="2500"/>
                                  </p:stCondLst>
                                  <p:iterate type="lt">
                                    <p:tmPct val="10000"/>
                                  </p:iterate>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250" fill="hold"/>
                                        <p:tgtEl>
                                          <p:spTgt spid="10"/>
                                        </p:tgtEl>
                                        <p:attrNameLst>
                                          <p:attrName>ppt_x</p:attrName>
                                        </p:attrNameLst>
                                      </p:cBhvr>
                                      <p:tavLst>
                                        <p:tav tm="0">
                                          <p:val>
                                            <p:strVal val="1+#ppt_w/2"/>
                                          </p:val>
                                        </p:tav>
                                        <p:tav tm="100000">
                                          <p:val>
                                            <p:strVal val="#ppt_x"/>
                                          </p:val>
                                        </p:tav>
                                      </p:tavLst>
                                    </p:anim>
                                    <p:anim calcmode="lin" valueType="num">
                                      <p:cBhvr additive="base">
                                        <p:cTn id="13" dur="250" fill="hold"/>
                                        <p:tgtEl>
                                          <p:spTgt spid="10"/>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4000"/>
                                  </p:stCondLst>
                                  <p:iterate type="lt">
                                    <p:tmPct val="10000"/>
                                  </p:iterate>
                                  <p:childTnLst>
                                    <p:set>
                                      <p:cBhvr>
                                        <p:cTn id="15" dur="1" fill="hold">
                                          <p:stCondLst>
                                            <p:cond delay="0"/>
                                          </p:stCondLst>
                                        </p:cTn>
                                        <p:tgtEl>
                                          <p:spTgt spid="10">
                                            <p:txEl>
                                              <p:pRg st="0" end="0"/>
                                            </p:txEl>
                                          </p:spTgt>
                                        </p:tgtEl>
                                        <p:attrNameLst>
                                          <p:attrName>style.visibility</p:attrName>
                                        </p:attrNameLst>
                                      </p:cBhvr>
                                      <p:to>
                                        <p:strVal val="visible"/>
                                      </p:to>
                                    </p:set>
                                    <p:anim calcmode="lin" valueType="num">
                                      <p:cBhvr additive="base">
                                        <p:cTn id="16" dur="250" fill="hold"/>
                                        <p:tgtEl>
                                          <p:spTgt spid="10">
                                            <p:txEl>
                                              <p:pRg st="0" end="0"/>
                                            </p:txEl>
                                          </p:spTgt>
                                        </p:tgtEl>
                                        <p:attrNameLst>
                                          <p:attrName>ppt_x</p:attrName>
                                        </p:attrNameLst>
                                      </p:cBhvr>
                                      <p:tavLst>
                                        <p:tav tm="0">
                                          <p:val>
                                            <p:strVal val="1+#ppt_w/2"/>
                                          </p:val>
                                        </p:tav>
                                        <p:tav tm="100000">
                                          <p:val>
                                            <p:strVal val="#ppt_x"/>
                                          </p:val>
                                        </p:tav>
                                      </p:tavLst>
                                    </p:anim>
                                    <p:anim calcmode="lin" valueType="num">
                                      <p:cBhvr additive="base">
                                        <p:cTn id="17" dur="250" fill="hold"/>
                                        <p:tgtEl>
                                          <p:spTgt spid="10">
                                            <p:txEl>
                                              <p:pRg st="0" end="0"/>
                                            </p:txEl>
                                          </p:spTgt>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4500"/>
                                  </p:stCondLst>
                                  <p:iterate type="lt">
                                    <p:tmPct val="10000"/>
                                  </p:iterate>
                                  <p:childTnLst>
                                    <p:set>
                                      <p:cBhvr>
                                        <p:cTn id="19" dur="1" fill="hold">
                                          <p:stCondLst>
                                            <p:cond delay="0"/>
                                          </p:stCondLst>
                                        </p:cTn>
                                        <p:tgtEl>
                                          <p:spTgt spid="10">
                                            <p:txEl>
                                              <p:pRg st="1" end="1"/>
                                            </p:txEl>
                                          </p:spTgt>
                                        </p:tgtEl>
                                        <p:attrNameLst>
                                          <p:attrName>style.visibility</p:attrName>
                                        </p:attrNameLst>
                                      </p:cBhvr>
                                      <p:to>
                                        <p:strVal val="visible"/>
                                      </p:to>
                                    </p:set>
                                    <p:anim calcmode="lin" valueType="num">
                                      <p:cBhvr additive="base">
                                        <p:cTn id="20" dur="250" fill="hold"/>
                                        <p:tgtEl>
                                          <p:spTgt spid="10">
                                            <p:txEl>
                                              <p:pRg st="1" end="1"/>
                                            </p:txEl>
                                          </p:spTgt>
                                        </p:tgtEl>
                                        <p:attrNameLst>
                                          <p:attrName>ppt_x</p:attrName>
                                        </p:attrNameLst>
                                      </p:cBhvr>
                                      <p:tavLst>
                                        <p:tav tm="0">
                                          <p:val>
                                            <p:strVal val="1+#ppt_w/2"/>
                                          </p:val>
                                        </p:tav>
                                        <p:tav tm="100000">
                                          <p:val>
                                            <p:strVal val="#ppt_x"/>
                                          </p:val>
                                        </p:tav>
                                      </p:tavLst>
                                    </p:anim>
                                    <p:anim calcmode="lin" valueType="num">
                                      <p:cBhvr additive="base">
                                        <p:cTn id="21" dur="250" fill="hold"/>
                                        <p:tgtEl>
                                          <p:spTgt spid="10">
                                            <p:txEl>
                                              <p:pRg st="1" end="1"/>
                                            </p:txEl>
                                          </p:spTgt>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5000"/>
                                  </p:stCondLst>
                                  <p:iterate type="lt">
                                    <p:tmPct val="10000"/>
                                  </p:iterate>
                                  <p:childTnLst>
                                    <p:set>
                                      <p:cBhvr>
                                        <p:cTn id="23" dur="1" fill="hold">
                                          <p:stCondLst>
                                            <p:cond delay="0"/>
                                          </p:stCondLst>
                                        </p:cTn>
                                        <p:tgtEl>
                                          <p:spTgt spid="10">
                                            <p:txEl>
                                              <p:pRg st="2" end="2"/>
                                            </p:txEl>
                                          </p:spTgt>
                                        </p:tgtEl>
                                        <p:attrNameLst>
                                          <p:attrName>style.visibility</p:attrName>
                                        </p:attrNameLst>
                                      </p:cBhvr>
                                      <p:to>
                                        <p:strVal val="visible"/>
                                      </p:to>
                                    </p:set>
                                    <p:anim calcmode="lin" valueType="num">
                                      <p:cBhvr additive="base">
                                        <p:cTn id="24" dur="250" fill="hold"/>
                                        <p:tgtEl>
                                          <p:spTgt spid="10">
                                            <p:txEl>
                                              <p:pRg st="2" end="2"/>
                                            </p:txEl>
                                          </p:spTgt>
                                        </p:tgtEl>
                                        <p:attrNameLst>
                                          <p:attrName>ppt_x</p:attrName>
                                        </p:attrNameLst>
                                      </p:cBhvr>
                                      <p:tavLst>
                                        <p:tav tm="0">
                                          <p:val>
                                            <p:strVal val="1+#ppt_w/2"/>
                                          </p:val>
                                        </p:tav>
                                        <p:tav tm="100000">
                                          <p:val>
                                            <p:strVal val="#ppt_x"/>
                                          </p:val>
                                        </p:tav>
                                      </p:tavLst>
                                    </p:anim>
                                    <p:anim calcmode="lin" valueType="num">
                                      <p:cBhvr additive="base">
                                        <p:cTn id="25" dur="250" fill="hold"/>
                                        <p:tgtEl>
                                          <p:spTgt spid="10">
                                            <p:txEl>
                                              <p:pRg st="2" end="2"/>
                                            </p:txEl>
                                          </p:spTgt>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5500"/>
                                  </p:stCondLst>
                                  <p:iterate type="lt">
                                    <p:tmPct val="10000"/>
                                  </p:iterate>
                                  <p:childTnLst>
                                    <p:set>
                                      <p:cBhvr>
                                        <p:cTn id="27" dur="1" fill="hold">
                                          <p:stCondLst>
                                            <p:cond delay="0"/>
                                          </p:stCondLst>
                                        </p:cTn>
                                        <p:tgtEl>
                                          <p:spTgt spid="10">
                                            <p:txEl>
                                              <p:pRg st="3" end="3"/>
                                            </p:txEl>
                                          </p:spTgt>
                                        </p:tgtEl>
                                        <p:attrNameLst>
                                          <p:attrName>style.visibility</p:attrName>
                                        </p:attrNameLst>
                                      </p:cBhvr>
                                      <p:to>
                                        <p:strVal val="visible"/>
                                      </p:to>
                                    </p:set>
                                    <p:anim calcmode="lin" valueType="num">
                                      <p:cBhvr additive="base">
                                        <p:cTn id="28" dur="250" fill="hold"/>
                                        <p:tgtEl>
                                          <p:spTgt spid="10">
                                            <p:txEl>
                                              <p:pRg st="3" end="3"/>
                                            </p:txEl>
                                          </p:spTgt>
                                        </p:tgtEl>
                                        <p:attrNameLst>
                                          <p:attrName>ppt_x</p:attrName>
                                        </p:attrNameLst>
                                      </p:cBhvr>
                                      <p:tavLst>
                                        <p:tav tm="0">
                                          <p:val>
                                            <p:strVal val="1+#ppt_w/2"/>
                                          </p:val>
                                        </p:tav>
                                        <p:tav tm="100000">
                                          <p:val>
                                            <p:strVal val="#ppt_x"/>
                                          </p:val>
                                        </p:tav>
                                      </p:tavLst>
                                    </p:anim>
                                    <p:anim calcmode="lin" valueType="num">
                                      <p:cBhvr additive="base">
                                        <p:cTn id="29" dur="250" fill="hold"/>
                                        <p:tgtEl>
                                          <p:spTgt spid="10">
                                            <p:txEl>
                                              <p:pRg st="3" end="3"/>
                                            </p:txEl>
                                          </p:spTgt>
                                        </p:tgtEl>
                                        <p:attrNameLst>
                                          <p:attrName>ppt_y</p:attrName>
                                        </p:attrNameLst>
                                      </p:cBhvr>
                                      <p:tavLst>
                                        <p:tav tm="0">
                                          <p:val>
                                            <p:strVal val="#ppt_y"/>
                                          </p:val>
                                        </p:tav>
                                        <p:tav tm="100000">
                                          <p:val>
                                            <p:strVal val="#ppt_y"/>
                                          </p:val>
                                        </p:tav>
                                      </p:tavLst>
                                    </p:anim>
                                  </p:childTnLst>
                                </p:cTn>
                              </p:par>
                              <p:par>
                                <p:cTn id="30" presetID="2" presetClass="entr" presetSubtype="2" fill="hold" nodeType="withEffect">
                                  <p:stCondLst>
                                    <p:cond delay="6000"/>
                                  </p:stCondLst>
                                  <p:iterate type="lt">
                                    <p:tmPct val="10000"/>
                                  </p:iterate>
                                  <p:childTnLst>
                                    <p:set>
                                      <p:cBhvr>
                                        <p:cTn id="31" dur="1" fill="hold">
                                          <p:stCondLst>
                                            <p:cond delay="0"/>
                                          </p:stCondLst>
                                        </p:cTn>
                                        <p:tgtEl>
                                          <p:spTgt spid="10">
                                            <p:txEl>
                                              <p:pRg st="4" end="4"/>
                                            </p:txEl>
                                          </p:spTgt>
                                        </p:tgtEl>
                                        <p:attrNameLst>
                                          <p:attrName>style.visibility</p:attrName>
                                        </p:attrNameLst>
                                      </p:cBhvr>
                                      <p:to>
                                        <p:strVal val="visible"/>
                                      </p:to>
                                    </p:set>
                                    <p:anim calcmode="lin" valueType="num">
                                      <p:cBhvr additive="base">
                                        <p:cTn id="32" dur="250" fill="hold"/>
                                        <p:tgtEl>
                                          <p:spTgt spid="10">
                                            <p:txEl>
                                              <p:pRg st="4" end="4"/>
                                            </p:txEl>
                                          </p:spTgt>
                                        </p:tgtEl>
                                        <p:attrNameLst>
                                          <p:attrName>ppt_x</p:attrName>
                                        </p:attrNameLst>
                                      </p:cBhvr>
                                      <p:tavLst>
                                        <p:tav tm="0">
                                          <p:val>
                                            <p:strVal val="1+#ppt_w/2"/>
                                          </p:val>
                                        </p:tav>
                                        <p:tav tm="100000">
                                          <p:val>
                                            <p:strVal val="#ppt_x"/>
                                          </p:val>
                                        </p:tav>
                                      </p:tavLst>
                                    </p:anim>
                                    <p:anim calcmode="lin" valueType="num">
                                      <p:cBhvr additive="base">
                                        <p:cTn id="33" dur="250" fill="hold"/>
                                        <p:tgtEl>
                                          <p:spTgt spid="10">
                                            <p:txEl>
                                              <p:pRg st="4" end="4"/>
                                            </p:txEl>
                                          </p:spTgt>
                                        </p:tgtEl>
                                        <p:attrNameLst>
                                          <p:attrName>ppt_y</p:attrName>
                                        </p:attrNameLst>
                                      </p:cBhvr>
                                      <p:tavLst>
                                        <p:tav tm="0">
                                          <p:val>
                                            <p:strVal val="#ppt_y"/>
                                          </p:val>
                                        </p:tav>
                                        <p:tav tm="100000">
                                          <p:val>
                                            <p:strVal val="#ppt_y"/>
                                          </p:val>
                                        </p:tav>
                                      </p:tavLst>
                                    </p:anim>
                                  </p:childTnLst>
                                </p:cTn>
                              </p:par>
                              <p:par>
                                <p:cTn id="34" presetID="2" presetClass="entr" presetSubtype="2" fill="hold" nodeType="withEffect">
                                  <p:stCondLst>
                                    <p:cond delay="6500"/>
                                  </p:stCondLst>
                                  <p:iterate type="lt">
                                    <p:tmPct val="10000"/>
                                  </p:iterate>
                                  <p:childTnLst>
                                    <p:set>
                                      <p:cBhvr>
                                        <p:cTn id="35" dur="1" fill="hold">
                                          <p:stCondLst>
                                            <p:cond delay="0"/>
                                          </p:stCondLst>
                                        </p:cTn>
                                        <p:tgtEl>
                                          <p:spTgt spid="10">
                                            <p:txEl>
                                              <p:pRg st="5" end="5"/>
                                            </p:txEl>
                                          </p:spTgt>
                                        </p:tgtEl>
                                        <p:attrNameLst>
                                          <p:attrName>style.visibility</p:attrName>
                                        </p:attrNameLst>
                                      </p:cBhvr>
                                      <p:to>
                                        <p:strVal val="visible"/>
                                      </p:to>
                                    </p:set>
                                    <p:anim calcmode="lin" valueType="num">
                                      <p:cBhvr additive="base">
                                        <p:cTn id="36" dur="250" fill="hold"/>
                                        <p:tgtEl>
                                          <p:spTgt spid="10">
                                            <p:txEl>
                                              <p:pRg st="5" end="5"/>
                                            </p:txEl>
                                          </p:spTgt>
                                        </p:tgtEl>
                                        <p:attrNameLst>
                                          <p:attrName>ppt_x</p:attrName>
                                        </p:attrNameLst>
                                      </p:cBhvr>
                                      <p:tavLst>
                                        <p:tav tm="0">
                                          <p:val>
                                            <p:strVal val="1+#ppt_w/2"/>
                                          </p:val>
                                        </p:tav>
                                        <p:tav tm="100000">
                                          <p:val>
                                            <p:strVal val="#ppt_x"/>
                                          </p:val>
                                        </p:tav>
                                      </p:tavLst>
                                    </p:anim>
                                    <p:anim calcmode="lin" valueType="num">
                                      <p:cBhvr additive="base">
                                        <p:cTn id="37" dur="250" fill="hold"/>
                                        <p:tgtEl>
                                          <p:spTgt spid="10">
                                            <p:txEl>
                                              <p:pRg st="5" end="5"/>
                                            </p:txEl>
                                          </p:spTgt>
                                        </p:tgtEl>
                                        <p:attrNameLst>
                                          <p:attrName>ppt_y</p:attrName>
                                        </p:attrNameLst>
                                      </p:cBhvr>
                                      <p:tavLst>
                                        <p:tav tm="0">
                                          <p:val>
                                            <p:strVal val="#ppt_y"/>
                                          </p:val>
                                        </p:tav>
                                        <p:tav tm="100000">
                                          <p:val>
                                            <p:strVal val="#ppt_y"/>
                                          </p:val>
                                        </p:tav>
                                      </p:tavLst>
                                    </p:anim>
                                  </p:childTnLst>
                                </p:cTn>
                              </p:par>
                              <p:par>
                                <p:cTn id="38" presetID="2" presetClass="entr" presetSubtype="2" fill="hold" nodeType="withEffect">
                                  <p:stCondLst>
                                    <p:cond delay="7000"/>
                                  </p:stCondLst>
                                  <p:iterate type="lt">
                                    <p:tmPct val="10000"/>
                                  </p:iterate>
                                  <p:childTnLst>
                                    <p:set>
                                      <p:cBhvr>
                                        <p:cTn id="39" dur="1" fill="hold">
                                          <p:stCondLst>
                                            <p:cond delay="0"/>
                                          </p:stCondLst>
                                        </p:cTn>
                                        <p:tgtEl>
                                          <p:spTgt spid="10">
                                            <p:txEl>
                                              <p:pRg st="6" end="6"/>
                                            </p:txEl>
                                          </p:spTgt>
                                        </p:tgtEl>
                                        <p:attrNameLst>
                                          <p:attrName>style.visibility</p:attrName>
                                        </p:attrNameLst>
                                      </p:cBhvr>
                                      <p:to>
                                        <p:strVal val="visible"/>
                                      </p:to>
                                    </p:set>
                                    <p:anim calcmode="lin" valueType="num">
                                      <p:cBhvr additive="base">
                                        <p:cTn id="40" dur="250" fill="hold"/>
                                        <p:tgtEl>
                                          <p:spTgt spid="10">
                                            <p:txEl>
                                              <p:pRg st="6" end="6"/>
                                            </p:txEl>
                                          </p:spTgt>
                                        </p:tgtEl>
                                        <p:attrNameLst>
                                          <p:attrName>ppt_x</p:attrName>
                                        </p:attrNameLst>
                                      </p:cBhvr>
                                      <p:tavLst>
                                        <p:tav tm="0">
                                          <p:val>
                                            <p:strVal val="1+#ppt_w/2"/>
                                          </p:val>
                                        </p:tav>
                                        <p:tav tm="100000">
                                          <p:val>
                                            <p:strVal val="#ppt_x"/>
                                          </p:val>
                                        </p:tav>
                                      </p:tavLst>
                                    </p:anim>
                                    <p:anim calcmode="lin" valueType="num">
                                      <p:cBhvr additive="base">
                                        <p:cTn id="41" dur="250" fill="hold"/>
                                        <p:tgtEl>
                                          <p:spTgt spid="10">
                                            <p:txEl>
                                              <p:pRg st="6" end="6"/>
                                            </p:txEl>
                                          </p:spTgt>
                                        </p:tgtEl>
                                        <p:attrNameLst>
                                          <p:attrName>ppt_y</p:attrName>
                                        </p:attrNameLst>
                                      </p:cBhvr>
                                      <p:tavLst>
                                        <p:tav tm="0">
                                          <p:val>
                                            <p:strVal val="#ppt_y"/>
                                          </p:val>
                                        </p:tav>
                                        <p:tav tm="100000">
                                          <p:val>
                                            <p:strVal val="#ppt_y"/>
                                          </p:val>
                                        </p:tav>
                                      </p:tavLst>
                                    </p:anim>
                                  </p:childTnLst>
                                </p:cTn>
                              </p:par>
                              <p:par>
                                <p:cTn id="42" presetID="2" presetClass="entr" presetSubtype="2" fill="hold" nodeType="withEffect">
                                  <p:stCondLst>
                                    <p:cond delay="7500"/>
                                  </p:stCondLst>
                                  <p:iterate type="lt">
                                    <p:tmPct val="10000"/>
                                  </p:iterate>
                                  <p:childTnLst>
                                    <p:set>
                                      <p:cBhvr>
                                        <p:cTn id="43" dur="1" fill="hold">
                                          <p:stCondLst>
                                            <p:cond delay="0"/>
                                          </p:stCondLst>
                                        </p:cTn>
                                        <p:tgtEl>
                                          <p:spTgt spid="10">
                                            <p:txEl>
                                              <p:pRg st="7" end="7"/>
                                            </p:txEl>
                                          </p:spTgt>
                                        </p:tgtEl>
                                        <p:attrNameLst>
                                          <p:attrName>style.visibility</p:attrName>
                                        </p:attrNameLst>
                                      </p:cBhvr>
                                      <p:to>
                                        <p:strVal val="visible"/>
                                      </p:to>
                                    </p:set>
                                    <p:anim calcmode="lin" valueType="num">
                                      <p:cBhvr additive="base">
                                        <p:cTn id="44" dur="250" fill="hold"/>
                                        <p:tgtEl>
                                          <p:spTgt spid="10">
                                            <p:txEl>
                                              <p:pRg st="7" end="7"/>
                                            </p:txEl>
                                          </p:spTgt>
                                        </p:tgtEl>
                                        <p:attrNameLst>
                                          <p:attrName>ppt_x</p:attrName>
                                        </p:attrNameLst>
                                      </p:cBhvr>
                                      <p:tavLst>
                                        <p:tav tm="0">
                                          <p:val>
                                            <p:strVal val="1+#ppt_w/2"/>
                                          </p:val>
                                        </p:tav>
                                        <p:tav tm="100000">
                                          <p:val>
                                            <p:strVal val="#ppt_x"/>
                                          </p:val>
                                        </p:tav>
                                      </p:tavLst>
                                    </p:anim>
                                    <p:anim calcmode="lin" valueType="num">
                                      <p:cBhvr additive="base">
                                        <p:cTn id="45" dur="250" fill="hold"/>
                                        <p:tgtEl>
                                          <p:spTgt spid="10">
                                            <p:txEl>
                                              <p:pRg st="7" end="7"/>
                                            </p:txEl>
                                          </p:spTgt>
                                        </p:tgtEl>
                                        <p:attrNameLst>
                                          <p:attrName>ppt_y</p:attrName>
                                        </p:attrNameLst>
                                      </p:cBhvr>
                                      <p:tavLst>
                                        <p:tav tm="0">
                                          <p:val>
                                            <p:strVal val="#ppt_y"/>
                                          </p:val>
                                        </p:tav>
                                        <p:tav tm="100000">
                                          <p:val>
                                            <p:strVal val="#ppt_y"/>
                                          </p:val>
                                        </p:tav>
                                      </p:tavLst>
                                    </p:anim>
                                  </p:childTnLst>
                                </p:cTn>
                              </p:par>
                              <p:par>
                                <p:cTn id="46" presetID="2" presetClass="entr" presetSubtype="2" fill="hold" nodeType="withEffect">
                                  <p:stCondLst>
                                    <p:cond delay="8000"/>
                                  </p:stCondLst>
                                  <p:iterate type="lt">
                                    <p:tmPct val="10000"/>
                                  </p:iterate>
                                  <p:childTnLst>
                                    <p:set>
                                      <p:cBhvr>
                                        <p:cTn id="47" dur="1" fill="hold">
                                          <p:stCondLst>
                                            <p:cond delay="0"/>
                                          </p:stCondLst>
                                        </p:cTn>
                                        <p:tgtEl>
                                          <p:spTgt spid="10">
                                            <p:txEl>
                                              <p:pRg st="8" end="8"/>
                                            </p:txEl>
                                          </p:spTgt>
                                        </p:tgtEl>
                                        <p:attrNameLst>
                                          <p:attrName>style.visibility</p:attrName>
                                        </p:attrNameLst>
                                      </p:cBhvr>
                                      <p:to>
                                        <p:strVal val="visible"/>
                                      </p:to>
                                    </p:set>
                                    <p:anim calcmode="lin" valueType="num">
                                      <p:cBhvr additive="base">
                                        <p:cTn id="48" dur="250" fill="hold"/>
                                        <p:tgtEl>
                                          <p:spTgt spid="10">
                                            <p:txEl>
                                              <p:pRg st="8" end="8"/>
                                            </p:txEl>
                                          </p:spTgt>
                                        </p:tgtEl>
                                        <p:attrNameLst>
                                          <p:attrName>ppt_x</p:attrName>
                                        </p:attrNameLst>
                                      </p:cBhvr>
                                      <p:tavLst>
                                        <p:tav tm="0">
                                          <p:val>
                                            <p:strVal val="1+#ppt_w/2"/>
                                          </p:val>
                                        </p:tav>
                                        <p:tav tm="100000">
                                          <p:val>
                                            <p:strVal val="#ppt_x"/>
                                          </p:val>
                                        </p:tav>
                                      </p:tavLst>
                                    </p:anim>
                                    <p:anim calcmode="lin" valueType="num">
                                      <p:cBhvr additive="base">
                                        <p:cTn id="49" dur="250" fill="hold"/>
                                        <p:tgtEl>
                                          <p:spTgt spid="10">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ouble Wave 1"/>
          <p:cNvSpPr/>
          <p:nvPr/>
        </p:nvSpPr>
        <p:spPr>
          <a:xfrm>
            <a:off x="4554247" y="-4"/>
            <a:ext cx="5912528" cy="967666"/>
          </a:xfrm>
          <a:prstGeom prst="doubleWav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DoubleWave1">
              <a:avLst/>
            </a:prstTxWarp>
          </a:bodyPr>
          <a:lstStyle/>
          <a:p>
            <a:pPr algn="ctr"/>
            <a:r>
              <a:rPr lang="bn-BD" sz="6600" b="1" dirty="0" smtClean="0">
                <a:solidFill>
                  <a:schemeClr val="tx1"/>
                </a:solidFill>
                <a:latin typeface="NikoshBAN" panose="02000000000000000000" pitchFamily="2" charset="0"/>
                <a:cs typeface="NikoshBAN" panose="02000000000000000000" pitchFamily="2" charset="0"/>
              </a:rPr>
              <a:t>রাজা প্রতাপাদিত্য</a:t>
            </a:r>
            <a:endParaRPr lang="en-GB" sz="6600" b="1" dirty="0">
              <a:solidFill>
                <a:schemeClr val="tx1"/>
              </a:solidFill>
              <a:latin typeface="NikoshBAN" panose="02000000000000000000" pitchFamily="2" charset="0"/>
              <a:cs typeface="NikoshBAN" panose="02000000000000000000" pitchFamily="2" charset="0"/>
            </a:endParaRPr>
          </a:p>
        </p:txBody>
      </p:sp>
      <p:sp>
        <p:nvSpPr>
          <p:cNvPr id="3" name="TextBox 2"/>
          <p:cNvSpPr txBox="1"/>
          <p:nvPr/>
        </p:nvSpPr>
        <p:spPr>
          <a:xfrm>
            <a:off x="3204839" y="976540"/>
            <a:ext cx="8558074" cy="3970318"/>
          </a:xfrm>
          <a:prstGeom prst="rect">
            <a:avLst/>
          </a:prstGeom>
          <a:solidFill>
            <a:schemeClr val="accent1">
              <a:lumMod val="20000"/>
              <a:lumOff val="80000"/>
            </a:schemeClr>
          </a:solidFill>
        </p:spPr>
        <p:txBody>
          <a:bodyPr wrap="square" rtlCol="0">
            <a:spAutoFit/>
          </a:bodyPr>
          <a:lstStyle/>
          <a:p>
            <a:pPr algn="just"/>
            <a:r>
              <a:rPr lang="bn-BD" sz="2800" dirty="0" smtClean="0">
                <a:latin typeface="NikoshBAN" panose="02000000000000000000" pitchFamily="2" charset="0"/>
                <a:cs typeface="NikoshBAN" panose="02000000000000000000" pitchFamily="2" charset="0"/>
              </a:rPr>
              <a:t>যশোরের রাজা প্রতাপাদিত্য ছিলেন বাংলার মুঘল বিরোধী জমিদারদের মধ্যে অন্যতম। রাজা প্রতাপাদিত্যের পিতা শ্রীহরি  ও পিতৃব্য জানকী বল্লভ সুলায়মান কররাণির অধীনে চাকরী করতেন। প্রতাপাদিত্যের বাল্য নাম গোপীনাথ। যুবক বয়সে তিনি প্রতাপাদিত্য নামেই অধিক পরিচিত হন এবং এ নামেই তিনি ইতিহাসে পরিচিত। চাঁদ রায়ের মৃত্যুর পর শ্রীহরি সুন্দরবনের জমিদারী লাভ করেন । পরে টোডরমল যখন বাংলায় আসেন তিনি তাকে রাজস্ব নির্ধারণে সহায়তা করেছিলেন। এ সহায়তার পুরস্কারস্বরুপ শ্রীহরি যশোরের জমিদারী লাভ করেন। শ্রীহরি মৃত্যুর সময় পুত্র প্রতাপাদিত্যকে জমিদারীর দশ আনা অংশ এবং ভ্রাতা বসন্ত রায়কে ছয় আনা অংশ প্রদান করে যান। </a:t>
            </a:r>
            <a:endParaRPr lang="en-GB" sz="2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096109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par>
                                <p:cTn id="11" presetID="56" presetClass="entr" presetSubtype="0" fill="hold" grpId="0" nodeType="withEffect">
                                  <p:stCondLst>
                                    <p:cond delay="1000"/>
                                  </p:stCondLst>
                                  <p:iterate type="lt">
                                    <p:tmPct val="10000"/>
                                  </p:iterate>
                                  <p:childTnLst>
                                    <p:set>
                                      <p:cBhvr>
                                        <p:cTn id="12" dur="1" fill="hold">
                                          <p:stCondLst>
                                            <p:cond delay="0"/>
                                          </p:stCondLst>
                                        </p:cTn>
                                        <p:tgtEl>
                                          <p:spTgt spid="3"/>
                                        </p:tgtEl>
                                        <p:attrNameLst>
                                          <p:attrName>style.visibility</p:attrName>
                                        </p:attrNameLst>
                                      </p:cBhvr>
                                      <p:to>
                                        <p:strVal val="visible"/>
                                      </p:to>
                                    </p:set>
                                    <p:anim by="(-#ppt_w*2)" calcmode="lin" valueType="num">
                                      <p:cBhvr rctx="PPT">
                                        <p:cTn id="13" dur="500" autoRev="1" fill="hold">
                                          <p:stCondLst>
                                            <p:cond delay="0"/>
                                          </p:stCondLst>
                                        </p:cTn>
                                        <p:tgtEl>
                                          <p:spTgt spid="3"/>
                                        </p:tgtEl>
                                        <p:attrNameLst>
                                          <p:attrName>ppt_w</p:attrName>
                                        </p:attrNameLst>
                                      </p:cBhvr>
                                    </p:anim>
                                    <p:anim by="(#ppt_w*0.50)" calcmode="lin" valueType="num">
                                      <p:cBhvr>
                                        <p:cTn id="14" dur="500" decel="50000" autoRev="1" fill="hold">
                                          <p:stCondLst>
                                            <p:cond delay="0"/>
                                          </p:stCondLst>
                                        </p:cTn>
                                        <p:tgtEl>
                                          <p:spTgt spid="3"/>
                                        </p:tgtEl>
                                        <p:attrNameLst>
                                          <p:attrName>ppt_x</p:attrName>
                                        </p:attrNameLst>
                                      </p:cBhvr>
                                    </p:anim>
                                    <p:anim from="(-#ppt_h/2)" to="(#ppt_y)" calcmode="lin" valueType="num">
                                      <p:cBhvr>
                                        <p:cTn id="15" dur="1000" fill="hold">
                                          <p:stCondLst>
                                            <p:cond delay="0"/>
                                          </p:stCondLst>
                                        </p:cTn>
                                        <p:tgtEl>
                                          <p:spTgt spid="3"/>
                                        </p:tgtEl>
                                        <p:attrNameLst>
                                          <p:attrName>ppt_y</p:attrName>
                                        </p:attrNameLst>
                                      </p:cBhvr>
                                    </p:anim>
                                    <p:animRot by="21600000">
                                      <p:cBhvr>
                                        <p:cTn id="16" dur="1000" fill="hold">
                                          <p:stCondLst>
                                            <p:cond delay="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ouble Wave 1"/>
          <p:cNvSpPr/>
          <p:nvPr/>
        </p:nvSpPr>
        <p:spPr>
          <a:xfrm>
            <a:off x="3790765" y="204186"/>
            <a:ext cx="6365289" cy="621437"/>
          </a:xfrm>
          <a:prstGeom prst="doubleWav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DoubleWave1">
              <a:avLst/>
            </a:prstTxWarp>
          </a:bodyPr>
          <a:lstStyle/>
          <a:p>
            <a:pPr algn="ctr"/>
            <a:r>
              <a:rPr lang="en-US" sz="4400" b="1" dirty="0" err="1" smtClean="0">
                <a:solidFill>
                  <a:sysClr val="windowText" lastClr="000000"/>
                </a:solidFill>
                <a:latin typeface="NikoshBAN" panose="02000000000000000000" pitchFamily="2" charset="0"/>
                <a:cs typeface="NikoshBAN" panose="02000000000000000000" pitchFamily="2" charset="0"/>
              </a:rPr>
              <a:t>চাঁদ</a:t>
            </a:r>
            <a:r>
              <a:rPr lang="en-US" sz="4400" b="1" dirty="0" smtClean="0">
                <a:solidFill>
                  <a:sysClr val="windowText" lastClr="000000"/>
                </a:solidFill>
                <a:latin typeface="NikoshBAN" panose="02000000000000000000" pitchFamily="2" charset="0"/>
                <a:cs typeface="NikoshBAN" panose="02000000000000000000" pitchFamily="2" charset="0"/>
              </a:rPr>
              <a:t> </a:t>
            </a:r>
            <a:r>
              <a:rPr lang="en-US" sz="4400" b="1" dirty="0" err="1" smtClean="0">
                <a:solidFill>
                  <a:sysClr val="windowText" lastClr="000000"/>
                </a:solidFill>
                <a:latin typeface="NikoshBAN" panose="02000000000000000000" pitchFamily="2" charset="0"/>
                <a:cs typeface="NikoshBAN" panose="02000000000000000000" pitchFamily="2" charset="0"/>
              </a:rPr>
              <a:t>রায়</a:t>
            </a:r>
            <a:r>
              <a:rPr lang="en-US" sz="4400" b="1" dirty="0" smtClean="0">
                <a:solidFill>
                  <a:sysClr val="windowText" lastClr="000000"/>
                </a:solidFill>
                <a:latin typeface="NikoshBAN" panose="02000000000000000000" pitchFamily="2" charset="0"/>
                <a:cs typeface="NikoshBAN" panose="02000000000000000000" pitchFamily="2" charset="0"/>
              </a:rPr>
              <a:t> ও </a:t>
            </a:r>
            <a:r>
              <a:rPr lang="en-US" sz="4400" b="1" dirty="0" err="1" smtClean="0">
                <a:solidFill>
                  <a:sysClr val="windowText" lastClr="000000"/>
                </a:solidFill>
                <a:latin typeface="NikoshBAN" panose="02000000000000000000" pitchFamily="2" charset="0"/>
                <a:cs typeface="NikoshBAN" panose="02000000000000000000" pitchFamily="2" charset="0"/>
              </a:rPr>
              <a:t>কেদার</a:t>
            </a:r>
            <a:r>
              <a:rPr lang="en-US" sz="4400" b="1" dirty="0" smtClean="0">
                <a:solidFill>
                  <a:sysClr val="windowText" lastClr="000000"/>
                </a:solidFill>
                <a:latin typeface="NikoshBAN" panose="02000000000000000000" pitchFamily="2" charset="0"/>
                <a:cs typeface="NikoshBAN" panose="02000000000000000000" pitchFamily="2" charset="0"/>
              </a:rPr>
              <a:t> </a:t>
            </a:r>
            <a:r>
              <a:rPr lang="en-US" sz="4400" b="1" dirty="0" err="1" smtClean="0">
                <a:solidFill>
                  <a:sysClr val="windowText" lastClr="000000"/>
                </a:solidFill>
                <a:latin typeface="NikoshBAN" panose="02000000000000000000" pitchFamily="2" charset="0"/>
                <a:cs typeface="NikoshBAN" panose="02000000000000000000" pitchFamily="2" charset="0"/>
              </a:rPr>
              <a:t>রায়</a:t>
            </a:r>
            <a:endParaRPr lang="en-GB" sz="4400" b="1" dirty="0">
              <a:solidFill>
                <a:sysClr val="windowText" lastClr="000000"/>
              </a:solidFill>
              <a:latin typeface="NikoshBAN" panose="02000000000000000000" pitchFamily="2" charset="0"/>
              <a:cs typeface="NikoshBAN" panose="02000000000000000000" pitchFamily="2" charset="0"/>
            </a:endParaRPr>
          </a:p>
        </p:txBody>
      </p:sp>
      <p:sp>
        <p:nvSpPr>
          <p:cNvPr id="3" name="TextBox 2"/>
          <p:cNvSpPr txBox="1"/>
          <p:nvPr/>
        </p:nvSpPr>
        <p:spPr>
          <a:xfrm>
            <a:off x="2716565" y="852254"/>
            <a:ext cx="9321553" cy="3108543"/>
          </a:xfrm>
          <a:prstGeom prst="rect">
            <a:avLst/>
          </a:prstGeom>
          <a:solidFill>
            <a:schemeClr val="accent6">
              <a:lumMod val="20000"/>
              <a:lumOff val="80000"/>
            </a:schemeClr>
          </a:solidFill>
        </p:spPr>
        <p:txBody>
          <a:bodyPr wrap="square" rtlCol="0">
            <a:spAutoFit/>
          </a:bodyPr>
          <a:lstStyle/>
          <a:p>
            <a:pPr algn="just"/>
            <a:r>
              <a:rPr lang="bn-BD" sz="2800" dirty="0" smtClean="0">
                <a:latin typeface="NikoshBAN" panose="02000000000000000000" pitchFamily="2" charset="0"/>
                <a:cs typeface="NikoshBAN" panose="02000000000000000000" pitchFamily="2" charset="0"/>
              </a:rPr>
              <a:t>শ্রীপুরের (বিক্রমপুরের) জমিদারীর সাথে চাঁদ রায় ও কেদার রায় এ দুই ভ্রাতাই জড়িত। কথিত আছে যে, তারা কর্ণাট থেকে আগত নিমরায়ের বংশধর। মুঘলদের রাজ্য প্রতিষ্ঠার সময় তাঁরা শ্রীপুরে রাজধানী স্থাপন করে জমিদারী ও শাসনকার্য পরিচালনা করতে থাকেন। ভুইয়া হিসেব জ্যেষ্ঠ ভ্রাতা চাঁদ রায় অপেক্ষা কেদার রায়কেই ভুইয়া হিসেবে উল্লেখ করেছেন। একজন শক্তিশালি জমিদার ছিলেন কেদার রায়। মুঘলদের বিরূদ্ধে বাংলার যে সমস্ত জমিদার অস্ত্রধারণ করেছিলেন, তিনি তাঁদের মধ্যে অন্যতম। ঈসা খান তার বন্ধু ছিলেন। </a:t>
            </a:r>
            <a:endParaRPr lang="en-GB" sz="2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516146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par>
                                <p:cTn id="11" presetID="56" presetClass="entr" presetSubtype="0" fill="hold" grpId="0" nodeType="withEffect">
                                  <p:stCondLst>
                                    <p:cond delay="1000"/>
                                  </p:stCondLst>
                                  <p:iterate type="lt">
                                    <p:tmPct val="10000"/>
                                  </p:iterate>
                                  <p:childTnLst>
                                    <p:set>
                                      <p:cBhvr>
                                        <p:cTn id="12" dur="1" fill="hold">
                                          <p:stCondLst>
                                            <p:cond delay="0"/>
                                          </p:stCondLst>
                                        </p:cTn>
                                        <p:tgtEl>
                                          <p:spTgt spid="3"/>
                                        </p:tgtEl>
                                        <p:attrNameLst>
                                          <p:attrName>style.visibility</p:attrName>
                                        </p:attrNameLst>
                                      </p:cBhvr>
                                      <p:to>
                                        <p:strVal val="visible"/>
                                      </p:to>
                                    </p:set>
                                    <p:anim by="(-#ppt_w*2)" calcmode="lin" valueType="num">
                                      <p:cBhvr rctx="PPT">
                                        <p:cTn id="13" dur="500" autoRev="1" fill="hold">
                                          <p:stCondLst>
                                            <p:cond delay="0"/>
                                          </p:stCondLst>
                                        </p:cTn>
                                        <p:tgtEl>
                                          <p:spTgt spid="3"/>
                                        </p:tgtEl>
                                        <p:attrNameLst>
                                          <p:attrName>ppt_w</p:attrName>
                                        </p:attrNameLst>
                                      </p:cBhvr>
                                    </p:anim>
                                    <p:anim by="(#ppt_w*0.50)" calcmode="lin" valueType="num">
                                      <p:cBhvr>
                                        <p:cTn id="14" dur="500" decel="50000" autoRev="1" fill="hold">
                                          <p:stCondLst>
                                            <p:cond delay="0"/>
                                          </p:stCondLst>
                                        </p:cTn>
                                        <p:tgtEl>
                                          <p:spTgt spid="3"/>
                                        </p:tgtEl>
                                        <p:attrNameLst>
                                          <p:attrName>ppt_x</p:attrName>
                                        </p:attrNameLst>
                                      </p:cBhvr>
                                    </p:anim>
                                    <p:anim from="(-#ppt_h/2)" to="(#ppt_y)" calcmode="lin" valueType="num">
                                      <p:cBhvr>
                                        <p:cTn id="15" dur="1000" fill="hold">
                                          <p:stCondLst>
                                            <p:cond delay="0"/>
                                          </p:stCondLst>
                                        </p:cTn>
                                        <p:tgtEl>
                                          <p:spTgt spid="3"/>
                                        </p:tgtEl>
                                        <p:attrNameLst>
                                          <p:attrName>ppt_y</p:attrName>
                                        </p:attrNameLst>
                                      </p:cBhvr>
                                    </p:anim>
                                    <p:animRot by="21600000">
                                      <p:cBhvr>
                                        <p:cTn id="16" dur="1000" fill="hold">
                                          <p:stCondLst>
                                            <p:cond delay="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ounded Rectangle 1"/>
          <p:cNvSpPr/>
          <p:nvPr/>
        </p:nvSpPr>
        <p:spPr>
          <a:xfrm>
            <a:off x="4616390" y="-20477"/>
            <a:ext cx="4589756" cy="603681"/>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b="1" dirty="0" smtClean="0">
                <a:solidFill>
                  <a:sysClr val="windowText" lastClr="000000"/>
                </a:solidFill>
                <a:latin typeface="NikoshBAN" panose="02000000000000000000" pitchFamily="2" charset="0"/>
                <a:cs typeface="NikoshBAN" panose="02000000000000000000" pitchFamily="2" charset="0"/>
              </a:rPr>
              <a:t>রাজা কন্দর্পনারায়ন ও রামচন্দ্র</a:t>
            </a:r>
            <a:endParaRPr lang="en-GB" sz="3600" b="1" dirty="0">
              <a:solidFill>
                <a:sysClr val="windowText" lastClr="000000"/>
              </a:solidFill>
              <a:latin typeface="NikoshBAN" panose="02000000000000000000" pitchFamily="2" charset="0"/>
              <a:cs typeface="NikoshBAN" panose="02000000000000000000" pitchFamily="2" charset="0"/>
            </a:endParaRPr>
          </a:p>
        </p:txBody>
      </p:sp>
      <p:sp>
        <p:nvSpPr>
          <p:cNvPr id="3" name="TextBox 2"/>
          <p:cNvSpPr txBox="1"/>
          <p:nvPr/>
        </p:nvSpPr>
        <p:spPr>
          <a:xfrm>
            <a:off x="2254928" y="674700"/>
            <a:ext cx="9286043" cy="2554545"/>
          </a:xfrm>
          <a:prstGeom prst="rect">
            <a:avLst/>
          </a:prstGeom>
          <a:solidFill>
            <a:schemeClr val="accent6">
              <a:lumMod val="20000"/>
              <a:lumOff val="80000"/>
            </a:schemeClr>
          </a:solidFill>
        </p:spPr>
        <p:txBody>
          <a:bodyPr wrap="square" rtlCol="0">
            <a:spAutoFit/>
          </a:bodyPr>
          <a:lstStyle/>
          <a:p>
            <a:pPr algn="just"/>
            <a:r>
              <a:rPr lang="bn-BD" sz="3200" dirty="0" smtClean="0">
                <a:latin typeface="NikoshBAN" panose="02000000000000000000" pitchFamily="2" charset="0"/>
                <a:cs typeface="NikoshBAN" panose="02000000000000000000" pitchFamily="2" charset="0"/>
              </a:rPr>
              <a:t>রাজা প্রতাপাদিত্যের রাজ্যের পূর্বসীমান্তে রাজা কন্দর্পনারায়নের রাজ্য ছিল। তাঁর রাজ্য বর্তমান বাখরগঞ্জ জেলার একাংশ দিয়ে গঠিত ছিল। কন্দর্পনারায়নের পুত্র রামচন্দ্র প্রতাপাদিত্যের জামাতা ছিলেন। রাজা রামচন্দ্র  নাবালক অবস্থাতেই রাজ্যভার গ্রহণ করেছিলেন। মগ ও আরাকানীরা সবসময় তার রাজ্যে উৎপাত করতো। </a:t>
            </a:r>
            <a:endParaRPr lang="en-GB"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224725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6" presetClass="entr" presetSubtype="0" fill="hold" grpId="0" nodeType="withEffect">
                                  <p:stCondLst>
                                    <p:cond delay="1000"/>
                                  </p:stCondLst>
                                  <p:iterate type="lt">
                                    <p:tmPct val="10000"/>
                                  </p:iterate>
                                  <p:childTnLst>
                                    <p:set>
                                      <p:cBhvr>
                                        <p:cTn id="11" dur="1" fill="hold">
                                          <p:stCondLst>
                                            <p:cond delay="0"/>
                                          </p:stCondLst>
                                        </p:cTn>
                                        <p:tgtEl>
                                          <p:spTgt spid="3"/>
                                        </p:tgtEl>
                                        <p:attrNameLst>
                                          <p:attrName>style.visibility</p:attrName>
                                        </p:attrNameLst>
                                      </p:cBhvr>
                                      <p:to>
                                        <p:strVal val="visible"/>
                                      </p:to>
                                    </p:set>
                                    <p:anim by="(-#ppt_w*2)" calcmode="lin" valueType="num">
                                      <p:cBhvr rctx="PPT">
                                        <p:cTn id="12" dur="500" autoRev="1" fill="hold">
                                          <p:stCondLst>
                                            <p:cond delay="0"/>
                                          </p:stCondLst>
                                        </p:cTn>
                                        <p:tgtEl>
                                          <p:spTgt spid="3"/>
                                        </p:tgtEl>
                                        <p:attrNameLst>
                                          <p:attrName>ppt_w</p:attrName>
                                        </p:attrNameLst>
                                      </p:cBhvr>
                                    </p:anim>
                                    <p:anim by="(#ppt_w*0.50)" calcmode="lin" valueType="num">
                                      <p:cBhvr>
                                        <p:cTn id="13" dur="500" decel="50000" autoRev="1" fill="hold">
                                          <p:stCondLst>
                                            <p:cond delay="0"/>
                                          </p:stCondLst>
                                        </p:cTn>
                                        <p:tgtEl>
                                          <p:spTgt spid="3"/>
                                        </p:tgtEl>
                                        <p:attrNameLst>
                                          <p:attrName>ppt_x</p:attrName>
                                        </p:attrNameLst>
                                      </p:cBhvr>
                                    </p:anim>
                                    <p:anim from="(-#ppt_h/2)" to="(#ppt_y)" calcmode="lin" valueType="num">
                                      <p:cBhvr>
                                        <p:cTn id="14" dur="1000" fill="hold">
                                          <p:stCondLst>
                                            <p:cond delay="0"/>
                                          </p:stCondLst>
                                        </p:cTn>
                                        <p:tgtEl>
                                          <p:spTgt spid="3"/>
                                        </p:tgtEl>
                                        <p:attrNameLst>
                                          <p:attrName>ppt_y</p:attrName>
                                        </p:attrNameLst>
                                      </p:cBhvr>
                                    </p:anim>
                                    <p:animRot by="21600000">
                                      <p:cBhvr>
                                        <p:cTn id="15" dur="1000" fill="hold">
                                          <p:stCondLst>
                                            <p:cond delay="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ounded Rectangle 1"/>
          <p:cNvSpPr/>
          <p:nvPr/>
        </p:nvSpPr>
        <p:spPr>
          <a:xfrm>
            <a:off x="4856082" y="452765"/>
            <a:ext cx="3426780" cy="523783"/>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b="1" dirty="0" smtClean="0">
                <a:solidFill>
                  <a:sysClr val="windowText" lastClr="000000"/>
                </a:solidFill>
                <a:latin typeface="NikoshBAN" panose="02000000000000000000" pitchFamily="2" charset="0"/>
                <a:cs typeface="NikoshBAN" panose="02000000000000000000" pitchFamily="2" charset="0"/>
              </a:rPr>
              <a:t>বাহাদুর গাজি</a:t>
            </a:r>
            <a:endParaRPr lang="en-GB" sz="4000" b="1" dirty="0">
              <a:solidFill>
                <a:sysClr val="windowText" lastClr="000000"/>
              </a:solidFill>
              <a:latin typeface="NikoshBAN" panose="02000000000000000000" pitchFamily="2" charset="0"/>
              <a:cs typeface="NikoshBAN" panose="02000000000000000000" pitchFamily="2" charset="0"/>
            </a:endParaRPr>
          </a:p>
        </p:txBody>
      </p:sp>
      <p:sp>
        <p:nvSpPr>
          <p:cNvPr id="3" name="TextBox 2"/>
          <p:cNvSpPr txBox="1"/>
          <p:nvPr/>
        </p:nvSpPr>
        <p:spPr>
          <a:xfrm>
            <a:off x="2565647" y="1207364"/>
            <a:ext cx="8788893" cy="3046988"/>
          </a:xfrm>
          <a:prstGeom prst="rect">
            <a:avLst/>
          </a:prstGeom>
          <a:solidFill>
            <a:schemeClr val="accent6">
              <a:lumMod val="20000"/>
              <a:lumOff val="80000"/>
            </a:schemeClr>
          </a:solidFill>
        </p:spPr>
        <p:txBody>
          <a:bodyPr wrap="square" rtlCol="0">
            <a:spAutoFit/>
          </a:bodyPr>
          <a:lstStyle/>
          <a:p>
            <a:pPr algn="just"/>
            <a:r>
              <a:rPr lang="bn-BD" sz="3200" dirty="0" smtClean="0">
                <a:latin typeface="NikoshBAN" panose="02000000000000000000" pitchFamily="2" charset="0"/>
                <a:cs typeface="NikoshBAN" panose="02000000000000000000" pitchFamily="2" charset="0"/>
              </a:rPr>
              <a:t>ভাওয়ালের জমিদার বাহাদুর গাজি সমসাময়িক বার ভুইয়াদের মধ্যে অন্যতম ছিলেন। তাঁর বিশাল নৌবহর ছিল। তিনি মুঘলদের বিরূদ্ধে ঈসা খানের পুত্র মুসা খানকে সাহায্য করেছিলেন। কিন্তু মুসা খান মুঘলদের সাথে সংঘর্ষে পরাজিত হলে বাহাদুর গাজী মুঘলদের পক্ষে যোগদান করে আত্নরক্ষা করেন। পরে তিনি যশোর ও কামরূপ অভিযানে মোঘল বাহিনিকে সাহায্য করেন।  </a:t>
            </a:r>
            <a:endParaRPr lang="en-GB"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691319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6" presetClass="entr" presetSubtype="0" fill="hold" grpId="0" nodeType="withEffect">
                                  <p:stCondLst>
                                    <p:cond delay="500"/>
                                  </p:stCondLst>
                                  <p:iterate type="lt">
                                    <p:tmPct val="10000"/>
                                  </p:iterate>
                                  <p:childTnLst>
                                    <p:set>
                                      <p:cBhvr>
                                        <p:cTn id="11" dur="1" fill="hold">
                                          <p:stCondLst>
                                            <p:cond delay="0"/>
                                          </p:stCondLst>
                                        </p:cTn>
                                        <p:tgtEl>
                                          <p:spTgt spid="3"/>
                                        </p:tgtEl>
                                        <p:attrNameLst>
                                          <p:attrName>style.visibility</p:attrName>
                                        </p:attrNameLst>
                                      </p:cBhvr>
                                      <p:to>
                                        <p:strVal val="visible"/>
                                      </p:to>
                                    </p:set>
                                    <p:anim by="(-#ppt_w*2)" calcmode="lin" valueType="num">
                                      <p:cBhvr rctx="PPT">
                                        <p:cTn id="12" dur="500" autoRev="1" fill="hold">
                                          <p:stCondLst>
                                            <p:cond delay="0"/>
                                          </p:stCondLst>
                                        </p:cTn>
                                        <p:tgtEl>
                                          <p:spTgt spid="3"/>
                                        </p:tgtEl>
                                        <p:attrNameLst>
                                          <p:attrName>ppt_w</p:attrName>
                                        </p:attrNameLst>
                                      </p:cBhvr>
                                    </p:anim>
                                    <p:anim by="(#ppt_w*0.50)" calcmode="lin" valueType="num">
                                      <p:cBhvr>
                                        <p:cTn id="13" dur="500" decel="50000" autoRev="1" fill="hold">
                                          <p:stCondLst>
                                            <p:cond delay="0"/>
                                          </p:stCondLst>
                                        </p:cTn>
                                        <p:tgtEl>
                                          <p:spTgt spid="3"/>
                                        </p:tgtEl>
                                        <p:attrNameLst>
                                          <p:attrName>ppt_x</p:attrName>
                                        </p:attrNameLst>
                                      </p:cBhvr>
                                    </p:anim>
                                    <p:anim from="(-#ppt_h/2)" to="(#ppt_y)" calcmode="lin" valueType="num">
                                      <p:cBhvr>
                                        <p:cTn id="14" dur="1000" fill="hold">
                                          <p:stCondLst>
                                            <p:cond delay="0"/>
                                          </p:stCondLst>
                                        </p:cTn>
                                        <p:tgtEl>
                                          <p:spTgt spid="3"/>
                                        </p:tgtEl>
                                        <p:attrNameLst>
                                          <p:attrName>ppt_y</p:attrName>
                                        </p:attrNameLst>
                                      </p:cBhvr>
                                    </p:anim>
                                    <p:animRot by="21600000">
                                      <p:cBhvr>
                                        <p:cTn id="15" dur="1000" fill="hold">
                                          <p:stCondLst>
                                            <p:cond delay="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6653"/>
            <a:ext cx="12192000" cy="6858000"/>
          </a:xfrm>
          <a:prstGeom prst="rect">
            <a:avLst/>
          </a:prstGeom>
        </p:spPr>
      </p:pic>
      <p:sp>
        <p:nvSpPr>
          <p:cNvPr id="2" name="Rounded Rectangle 1"/>
          <p:cNvSpPr/>
          <p:nvPr/>
        </p:nvSpPr>
        <p:spPr>
          <a:xfrm>
            <a:off x="4483223" y="14319"/>
            <a:ext cx="3053921" cy="905521"/>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5400" b="1" dirty="0" smtClean="0">
                <a:solidFill>
                  <a:sysClr val="windowText" lastClr="000000"/>
                </a:solidFill>
                <a:latin typeface="NikoshBAN" panose="02000000000000000000" pitchFamily="2" charset="0"/>
                <a:cs typeface="NikoshBAN" panose="02000000000000000000" pitchFamily="2" charset="0"/>
              </a:rPr>
              <a:t>সোনা গাজি</a:t>
            </a:r>
            <a:endParaRPr lang="en-GB" sz="5400" b="1" dirty="0">
              <a:solidFill>
                <a:sysClr val="windowText" lastClr="000000"/>
              </a:solidFill>
              <a:latin typeface="NikoshBAN" panose="02000000000000000000" pitchFamily="2" charset="0"/>
              <a:cs typeface="NikoshBAN" panose="02000000000000000000" pitchFamily="2" charset="0"/>
            </a:endParaRPr>
          </a:p>
        </p:txBody>
      </p:sp>
      <p:sp>
        <p:nvSpPr>
          <p:cNvPr id="3" name="Rounded Rectangle 2"/>
          <p:cNvSpPr/>
          <p:nvPr/>
        </p:nvSpPr>
        <p:spPr>
          <a:xfrm>
            <a:off x="2388093" y="1093496"/>
            <a:ext cx="9135123" cy="3204839"/>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bn-BD" sz="3600" dirty="0" smtClean="0">
                <a:solidFill>
                  <a:sysClr val="windowText" lastClr="000000"/>
                </a:solidFill>
                <a:latin typeface="NikoshBAN" panose="02000000000000000000" pitchFamily="2" charset="0"/>
                <a:cs typeface="NikoshBAN" panose="02000000000000000000" pitchFamily="2" charset="0"/>
              </a:rPr>
              <a:t>ত্রিপুরা জেলার উত্তরাংশে অবস্থিত সরাইল পরগণার জমিদার ছিলেন সোনা গাজি। তাঁর অসংখ্য রণতরী ছিল। তিনি মুঘলদের</a:t>
            </a:r>
            <a:r>
              <a:rPr lang="en-US" sz="3600" dirty="0" smtClean="0">
                <a:solidFill>
                  <a:sysClr val="windowText" lastClr="000000"/>
                </a:solidFill>
                <a:latin typeface="NikoshBAN" panose="02000000000000000000" pitchFamily="2" charset="0"/>
                <a:cs typeface="NikoshBAN" panose="02000000000000000000" pitchFamily="2" charset="0"/>
              </a:rPr>
              <a:t> </a:t>
            </a:r>
            <a:r>
              <a:rPr lang="bn-BD" sz="3600" dirty="0" smtClean="0">
                <a:solidFill>
                  <a:sysClr val="windowText" lastClr="000000"/>
                </a:solidFill>
                <a:latin typeface="NikoshBAN" panose="02000000000000000000" pitchFamily="2" charset="0"/>
                <a:cs typeface="NikoshBAN" panose="02000000000000000000" pitchFamily="2" charset="0"/>
              </a:rPr>
              <a:t> বশ্যতা স্বীকার করে আত্নরক্ষা করেছিলেন।</a:t>
            </a:r>
            <a:r>
              <a:rPr lang="en-US" sz="3600" dirty="0" smtClean="0">
                <a:solidFill>
                  <a:sysClr val="windowText" lastClr="000000"/>
                </a:solidFill>
                <a:latin typeface="NikoshBAN" panose="02000000000000000000" pitchFamily="2" charset="0"/>
                <a:cs typeface="NikoshBAN" panose="02000000000000000000" pitchFamily="2" charset="0"/>
              </a:rPr>
              <a:t> </a:t>
            </a:r>
            <a:r>
              <a:rPr lang="en-US" sz="3600" dirty="0" err="1" smtClean="0">
                <a:solidFill>
                  <a:sysClr val="windowText" lastClr="000000"/>
                </a:solidFill>
                <a:latin typeface="NikoshBAN" panose="02000000000000000000" pitchFamily="2" charset="0"/>
                <a:cs typeface="NikoshBAN" panose="02000000000000000000" pitchFamily="2" charset="0"/>
              </a:rPr>
              <a:t>রাজা</a:t>
            </a:r>
            <a:r>
              <a:rPr lang="en-US" sz="3600" dirty="0" smtClean="0">
                <a:solidFill>
                  <a:sysClr val="windowText" lastClr="000000"/>
                </a:solidFill>
                <a:latin typeface="NikoshBAN" panose="02000000000000000000" pitchFamily="2" charset="0"/>
                <a:cs typeface="NikoshBAN" panose="02000000000000000000" pitchFamily="2" charset="0"/>
              </a:rPr>
              <a:t> </a:t>
            </a:r>
            <a:r>
              <a:rPr lang="en-US" sz="3600" dirty="0" err="1" smtClean="0">
                <a:solidFill>
                  <a:sysClr val="windowText" lastClr="000000"/>
                </a:solidFill>
                <a:latin typeface="NikoshBAN" panose="02000000000000000000" pitchFamily="2" charset="0"/>
                <a:cs typeface="NikoshBAN" panose="02000000000000000000" pitchFamily="2" charset="0"/>
              </a:rPr>
              <a:t>প্রতাপাদিত্য</a:t>
            </a:r>
            <a:r>
              <a:rPr lang="en-US" sz="3600" dirty="0" smtClean="0">
                <a:solidFill>
                  <a:sysClr val="windowText" lastClr="000000"/>
                </a:solidFill>
                <a:latin typeface="NikoshBAN" panose="02000000000000000000" pitchFamily="2" charset="0"/>
                <a:cs typeface="NikoshBAN" panose="02000000000000000000" pitchFamily="2" charset="0"/>
              </a:rPr>
              <a:t> </a:t>
            </a:r>
            <a:r>
              <a:rPr lang="en-US" sz="3600" dirty="0" err="1" smtClean="0">
                <a:solidFill>
                  <a:sysClr val="windowText" lastClr="000000"/>
                </a:solidFill>
                <a:latin typeface="NikoshBAN" panose="02000000000000000000" pitchFamily="2" charset="0"/>
                <a:cs typeface="NikoshBAN" panose="02000000000000000000" pitchFamily="2" charset="0"/>
              </a:rPr>
              <a:t>খাজা</a:t>
            </a:r>
            <a:r>
              <a:rPr lang="en-US" sz="3600" dirty="0" smtClean="0">
                <a:solidFill>
                  <a:sysClr val="windowText" lastClr="000000"/>
                </a:solidFill>
                <a:latin typeface="NikoshBAN" panose="02000000000000000000" pitchFamily="2" charset="0"/>
                <a:cs typeface="NikoshBAN" panose="02000000000000000000" pitchFamily="2" charset="0"/>
              </a:rPr>
              <a:t> </a:t>
            </a:r>
            <a:r>
              <a:rPr lang="en-US" sz="3600" dirty="0" err="1" smtClean="0">
                <a:solidFill>
                  <a:sysClr val="windowText" lastClr="000000"/>
                </a:solidFill>
                <a:latin typeface="NikoshBAN" panose="02000000000000000000" pitchFamily="2" charset="0"/>
                <a:cs typeface="NikoshBAN" panose="02000000000000000000" pitchFamily="2" charset="0"/>
              </a:rPr>
              <a:t>ওসমান</a:t>
            </a:r>
            <a:r>
              <a:rPr lang="en-US" sz="3600" dirty="0" smtClean="0">
                <a:solidFill>
                  <a:sysClr val="windowText" lastClr="000000"/>
                </a:solidFill>
                <a:latin typeface="NikoshBAN" panose="02000000000000000000" pitchFamily="2" charset="0"/>
                <a:cs typeface="NikoshBAN" panose="02000000000000000000" pitchFamily="2" charset="0"/>
              </a:rPr>
              <a:t> </a:t>
            </a:r>
            <a:r>
              <a:rPr lang="en-US" sz="3600" dirty="0" err="1" smtClean="0">
                <a:solidFill>
                  <a:sysClr val="windowText" lastClr="000000"/>
                </a:solidFill>
                <a:latin typeface="NikoshBAN" panose="02000000000000000000" pitchFamily="2" charset="0"/>
                <a:cs typeface="NikoshBAN" panose="02000000000000000000" pitchFamily="2" charset="0"/>
              </a:rPr>
              <a:t>প্রমুখ</a:t>
            </a:r>
            <a:r>
              <a:rPr lang="en-US" sz="3600" dirty="0" smtClean="0">
                <a:solidFill>
                  <a:sysClr val="windowText" lastClr="000000"/>
                </a:solidFill>
                <a:latin typeface="NikoshBAN" panose="02000000000000000000" pitchFamily="2" charset="0"/>
                <a:cs typeface="NikoshBAN" panose="02000000000000000000" pitchFamily="2" charset="0"/>
              </a:rPr>
              <a:t> </a:t>
            </a:r>
            <a:r>
              <a:rPr lang="en-US" sz="3600" dirty="0" err="1" smtClean="0">
                <a:solidFill>
                  <a:sysClr val="windowText" lastClr="000000"/>
                </a:solidFill>
                <a:latin typeface="NikoshBAN" panose="02000000000000000000" pitchFamily="2" charset="0"/>
                <a:cs typeface="NikoshBAN" panose="02000000000000000000" pitchFamily="2" charset="0"/>
              </a:rPr>
              <a:t>ভুইয়ার</a:t>
            </a:r>
            <a:r>
              <a:rPr lang="en-US" sz="3600" dirty="0" smtClean="0">
                <a:solidFill>
                  <a:sysClr val="windowText" lastClr="000000"/>
                </a:solidFill>
                <a:latin typeface="NikoshBAN" panose="02000000000000000000" pitchFamily="2" charset="0"/>
                <a:cs typeface="NikoshBAN" panose="02000000000000000000" pitchFamily="2" charset="0"/>
              </a:rPr>
              <a:t> </a:t>
            </a:r>
            <a:r>
              <a:rPr lang="en-US" sz="3600" dirty="0" err="1" smtClean="0">
                <a:solidFill>
                  <a:sysClr val="windowText" lastClr="000000"/>
                </a:solidFill>
                <a:latin typeface="NikoshBAN" panose="02000000000000000000" pitchFamily="2" charset="0"/>
                <a:cs typeface="NikoshBAN" panose="02000000000000000000" pitchFamily="2" charset="0"/>
              </a:rPr>
              <a:t>বিরূদ্ধে</a:t>
            </a:r>
            <a:r>
              <a:rPr lang="en-US" sz="3600" dirty="0" smtClean="0">
                <a:solidFill>
                  <a:sysClr val="windowText" lastClr="000000"/>
                </a:solidFill>
                <a:latin typeface="NikoshBAN" panose="02000000000000000000" pitchFamily="2" charset="0"/>
                <a:cs typeface="NikoshBAN" panose="02000000000000000000" pitchFamily="2" charset="0"/>
              </a:rPr>
              <a:t> </a:t>
            </a:r>
            <a:r>
              <a:rPr lang="en-US" sz="3600" dirty="0" err="1" smtClean="0">
                <a:solidFill>
                  <a:sysClr val="windowText" lastClr="000000"/>
                </a:solidFill>
                <a:latin typeface="NikoshBAN" panose="02000000000000000000" pitchFamily="2" charset="0"/>
                <a:cs typeface="NikoshBAN" panose="02000000000000000000" pitchFamily="2" charset="0"/>
              </a:rPr>
              <a:t>অভিযানকালে</a:t>
            </a:r>
            <a:r>
              <a:rPr lang="en-US" sz="3600" dirty="0" smtClean="0">
                <a:solidFill>
                  <a:sysClr val="windowText" lastClr="000000"/>
                </a:solidFill>
                <a:latin typeface="NikoshBAN" panose="02000000000000000000" pitchFamily="2" charset="0"/>
                <a:cs typeface="NikoshBAN" panose="02000000000000000000" pitchFamily="2" charset="0"/>
              </a:rPr>
              <a:t> </a:t>
            </a:r>
            <a:r>
              <a:rPr lang="en-US" sz="3600" dirty="0" err="1" smtClean="0">
                <a:solidFill>
                  <a:sysClr val="windowText" lastClr="000000"/>
                </a:solidFill>
                <a:latin typeface="NikoshBAN" panose="02000000000000000000" pitchFamily="2" charset="0"/>
                <a:cs typeface="NikoshBAN" panose="02000000000000000000" pitchFamily="2" charset="0"/>
              </a:rPr>
              <a:t>তিনি</a:t>
            </a:r>
            <a:r>
              <a:rPr lang="en-US" sz="3600" dirty="0" smtClean="0">
                <a:solidFill>
                  <a:sysClr val="windowText" lastClr="000000"/>
                </a:solidFill>
                <a:latin typeface="NikoshBAN" panose="02000000000000000000" pitchFamily="2" charset="0"/>
                <a:cs typeface="NikoshBAN" panose="02000000000000000000" pitchFamily="2" charset="0"/>
              </a:rPr>
              <a:t> </a:t>
            </a:r>
            <a:r>
              <a:rPr lang="en-US" sz="3600" dirty="0" err="1" smtClean="0">
                <a:solidFill>
                  <a:sysClr val="windowText" lastClr="000000"/>
                </a:solidFill>
                <a:latin typeface="NikoshBAN" panose="02000000000000000000" pitchFamily="2" charset="0"/>
                <a:cs typeface="NikoshBAN" panose="02000000000000000000" pitchFamily="2" charset="0"/>
              </a:rPr>
              <a:t>মুঘলদের</a:t>
            </a:r>
            <a:r>
              <a:rPr lang="en-US" sz="3600" dirty="0" smtClean="0">
                <a:solidFill>
                  <a:sysClr val="windowText" lastClr="000000"/>
                </a:solidFill>
                <a:latin typeface="NikoshBAN" panose="02000000000000000000" pitchFamily="2" charset="0"/>
                <a:cs typeface="NikoshBAN" panose="02000000000000000000" pitchFamily="2" charset="0"/>
              </a:rPr>
              <a:t> </a:t>
            </a:r>
            <a:r>
              <a:rPr lang="en-US" sz="3600" dirty="0" err="1" smtClean="0">
                <a:solidFill>
                  <a:sysClr val="windowText" lastClr="000000"/>
                </a:solidFill>
                <a:latin typeface="NikoshBAN" panose="02000000000000000000" pitchFamily="2" charset="0"/>
                <a:cs typeface="NikoshBAN" panose="02000000000000000000" pitchFamily="2" charset="0"/>
              </a:rPr>
              <a:t>সাহায্য</a:t>
            </a:r>
            <a:r>
              <a:rPr lang="en-US" sz="3600" dirty="0" smtClean="0">
                <a:solidFill>
                  <a:sysClr val="windowText" lastClr="000000"/>
                </a:solidFill>
                <a:latin typeface="NikoshBAN" panose="02000000000000000000" pitchFamily="2" charset="0"/>
                <a:cs typeface="NikoshBAN" panose="02000000000000000000" pitchFamily="2" charset="0"/>
              </a:rPr>
              <a:t> </a:t>
            </a:r>
            <a:r>
              <a:rPr lang="en-US" sz="3600" dirty="0" err="1" smtClean="0">
                <a:solidFill>
                  <a:sysClr val="windowText" lastClr="000000"/>
                </a:solidFill>
                <a:latin typeface="NikoshBAN" panose="02000000000000000000" pitchFamily="2" charset="0"/>
                <a:cs typeface="NikoshBAN" panose="02000000000000000000" pitchFamily="2" charset="0"/>
              </a:rPr>
              <a:t>করেছিলেন</a:t>
            </a:r>
            <a:r>
              <a:rPr lang="en-US" sz="3600" dirty="0" smtClean="0">
                <a:solidFill>
                  <a:sysClr val="windowText" lastClr="000000"/>
                </a:solidFill>
                <a:latin typeface="NikoshBAN" panose="02000000000000000000" pitchFamily="2" charset="0"/>
                <a:cs typeface="NikoshBAN" panose="02000000000000000000" pitchFamily="2" charset="0"/>
              </a:rPr>
              <a:t>। </a:t>
            </a:r>
            <a:endParaRPr lang="en-GB" sz="3600" dirty="0">
              <a:solidFill>
                <a:sysClr val="windowText" lastClr="00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30584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6" presetClass="entr" presetSubtype="0" fill="hold" grpId="0" nodeType="withEffect">
                                  <p:stCondLst>
                                    <p:cond delay="1000"/>
                                  </p:stCondLst>
                                  <p:iterate type="lt">
                                    <p:tmPct val="10000"/>
                                  </p:iterate>
                                  <p:childTnLst>
                                    <p:set>
                                      <p:cBhvr>
                                        <p:cTn id="11" dur="1" fill="hold">
                                          <p:stCondLst>
                                            <p:cond delay="0"/>
                                          </p:stCondLst>
                                        </p:cTn>
                                        <p:tgtEl>
                                          <p:spTgt spid="3"/>
                                        </p:tgtEl>
                                        <p:attrNameLst>
                                          <p:attrName>style.visibility</p:attrName>
                                        </p:attrNameLst>
                                      </p:cBhvr>
                                      <p:to>
                                        <p:strVal val="visible"/>
                                      </p:to>
                                    </p:set>
                                    <p:anim by="(-#ppt_w*2)" calcmode="lin" valueType="num">
                                      <p:cBhvr rctx="PPT">
                                        <p:cTn id="12" dur="500" autoRev="1" fill="hold">
                                          <p:stCondLst>
                                            <p:cond delay="0"/>
                                          </p:stCondLst>
                                        </p:cTn>
                                        <p:tgtEl>
                                          <p:spTgt spid="3"/>
                                        </p:tgtEl>
                                        <p:attrNameLst>
                                          <p:attrName>ppt_w</p:attrName>
                                        </p:attrNameLst>
                                      </p:cBhvr>
                                    </p:anim>
                                    <p:anim by="(#ppt_w*0.50)" calcmode="lin" valueType="num">
                                      <p:cBhvr>
                                        <p:cTn id="13" dur="500" decel="50000" autoRev="1" fill="hold">
                                          <p:stCondLst>
                                            <p:cond delay="0"/>
                                          </p:stCondLst>
                                        </p:cTn>
                                        <p:tgtEl>
                                          <p:spTgt spid="3"/>
                                        </p:tgtEl>
                                        <p:attrNameLst>
                                          <p:attrName>ppt_x</p:attrName>
                                        </p:attrNameLst>
                                      </p:cBhvr>
                                    </p:anim>
                                    <p:anim from="(-#ppt_h/2)" to="(#ppt_y)" calcmode="lin" valueType="num">
                                      <p:cBhvr>
                                        <p:cTn id="14" dur="1000" fill="hold">
                                          <p:stCondLst>
                                            <p:cond delay="0"/>
                                          </p:stCondLst>
                                        </p:cTn>
                                        <p:tgtEl>
                                          <p:spTgt spid="3"/>
                                        </p:tgtEl>
                                        <p:attrNameLst>
                                          <p:attrName>ppt_y</p:attrName>
                                        </p:attrNameLst>
                                      </p:cBhvr>
                                    </p:anim>
                                    <p:animRot by="21600000">
                                      <p:cBhvr>
                                        <p:cTn id="15" dur="1000" fill="hold">
                                          <p:stCondLst>
                                            <p:cond delay="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3975"/>
            <a:ext cx="12192000" cy="6858000"/>
          </a:xfrm>
          <a:prstGeom prst="rect">
            <a:avLst/>
          </a:prstGeom>
        </p:spPr>
      </p:pic>
      <p:sp>
        <p:nvSpPr>
          <p:cNvPr id="3" name="Rounded Rectangle 2"/>
          <p:cNvSpPr/>
          <p:nvPr/>
        </p:nvSpPr>
        <p:spPr>
          <a:xfrm>
            <a:off x="4092605" y="331189"/>
            <a:ext cx="4873842" cy="639190"/>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err="1" smtClean="0">
                <a:solidFill>
                  <a:sysClr val="windowText" lastClr="000000"/>
                </a:solidFill>
                <a:latin typeface="NikoshBAN" panose="02000000000000000000" pitchFamily="2" charset="0"/>
                <a:ea typeface="Adobe Fan Heiti Std B" panose="020B0700000000000000" pitchFamily="34" charset="-128"/>
                <a:cs typeface="NikoshBAN" panose="02000000000000000000" pitchFamily="2" charset="0"/>
              </a:rPr>
              <a:t>ওসমান</a:t>
            </a:r>
            <a:r>
              <a:rPr lang="en-US" sz="4800" dirty="0" smtClean="0">
                <a:solidFill>
                  <a:sysClr val="windowText" lastClr="000000"/>
                </a:solidFill>
                <a:latin typeface="NikoshBAN" panose="02000000000000000000" pitchFamily="2" charset="0"/>
                <a:ea typeface="Adobe Fan Heiti Std B" panose="020B0700000000000000" pitchFamily="34" charset="-128"/>
                <a:cs typeface="NikoshBAN" panose="02000000000000000000" pitchFamily="2" charset="0"/>
              </a:rPr>
              <a:t> </a:t>
            </a:r>
            <a:r>
              <a:rPr lang="en-US" sz="4800" dirty="0" err="1" smtClean="0">
                <a:solidFill>
                  <a:sysClr val="windowText" lastClr="000000"/>
                </a:solidFill>
                <a:latin typeface="NikoshBAN" panose="02000000000000000000" pitchFamily="2" charset="0"/>
                <a:ea typeface="Adobe Fan Heiti Std B" panose="020B0700000000000000" pitchFamily="34" charset="-128"/>
                <a:cs typeface="NikoshBAN" panose="02000000000000000000" pitchFamily="2" charset="0"/>
              </a:rPr>
              <a:t>খান</a:t>
            </a:r>
            <a:r>
              <a:rPr lang="en-US" sz="4800" dirty="0" smtClean="0">
                <a:solidFill>
                  <a:sysClr val="windowText" lastClr="000000"/>
                </a:solidFill>
                <a:latin typeface="NikoshBAN" panose="02000000000000000000" pitchFamily="2" charset="0"/>
                <a:ea typeface="Adobe Fan Heiti Std B" panose="020B0700000000000000" pitchFamily="34" charset="-128"/>
                <a:cs typeface="NikoshBAN" panose="02000000000000000000" pitchFamily="2" charset="0"/>
              </a:rPr>
              <a:t> </a:t>
            </a:r>
            <a:endParaRPr lang="en-GB" sz="4800" dirty="0">
              <a:solidFill>
                <a:sysClr val="windowText" lastClr="000000"/>
              </a:solidFill>
              <a:latin typeface="NikoshBAN" panose="02000000000000000000" pitchFamily="2" charset="0"/>
              <a:ea typeface="Adobe Fan Heiti Std B" panose="020B0700000000000000" pitchFamily="34" charset="-128"/>
              <a:cs typeface="NikoshBAN" panose="02000000000000000000" pitchFamily="2" charset="0"/>
            </a:endParaRPr>
          </a:p>
        </p:txBody>
      </p:sp>
      <p:sp>
        <p:nvSpPr>
          <p:cNvPr id="5" name="Rounded Rectangle 4"/>
          <p:cNvSpPr/>
          <p:nvPr/>
        </p:nvSpPr>
        <p:spPr>
          <a:xfrm>
            <a:off x="2139522" y="1038693"/>
            <a:ext cx="8895424" cy="4101482"/>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bn-BD" sz="2800" dirty="0" smtClean="0">
                <a:solidFill>
                  <a:sysClr val="windowText" lastClr="000000"/>
                </a:solidFill>
                <a:latin typeface="NikoshBAN" panose="02000000000000000000" pitchFamily="2" charset="0"/>
                <a:cs typeface="NikoshBAN" panose="02000000000000000000" pitchFamily="2" charset="0"/>
              </a:rPr>
              <a:t>ওসমান খান সুবাদার ইসলাম খানের সময় পূর্ববঙ্গে মুঘল আধিপত্য স্থাপনে বাধা দানকারীদের অন্যতম ছিলেন। তিনি উড়িষ্যা হতে বিতাড়িত হয়ে ময়মনসিংহের বোকাইনগর অঞ্চলে একটি স্বাধীন রাজ্য প্রতিষ্ঠা করেন। তিনি ঈসা খানের সঙ্গে যোগদান করে রাজা মানসিংহের বিরূদ্ধে একাধিকবার যুদ্ধ করেন। সুবাদার ইসলাম খান সম্রাট জাহাঙ্গীরের রাজত্বকালে ওসমান খানকে দমন করার জন্য যুদ্ধযাত্রা করেন। শ্রীহট্রের অন্তর্গত দৌলম্বাপুরে উভয়পক্ষে এক ভীষণ যুদ্ধ হয়। এ যুদ্ধে অপূর্ব বীরত্বের সাথে লড়ে ওসমান খান শেষ পর্যন্ত পরাজিত ও নিহত হন। ওসমান খানের পরাজয় ও মৃত্যুর সঙ্গে সঙ্গে মুঘলদের বিরাট সাফল্য সূচিত হয়। এতদিন পর তাদের সকল প্রতিদ্ধন্ধী নিশ্চিহ্ন হল। </a:t>
            </a:r>
            <a:endParaRPr lang="en-GB" sz="2800" dirty="0">
              <a:solidFill>
                <a:sysClr val="windowText" lastClr="00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375338105"/>
      </p:ext>
    </p:extLst>
  </p:cSld>
  <p:clrMapOvr>
    <a:masterClrMapping/>
  </p:clrMapOvr>
  <mc:AlternateContent xmlns:mc="http://schemas.openxmlformats.org/markup-compatibility/2006">
    <mc:Choice xmlns:p14="http://schemas.microsoft.com/office/powerpoint/2010/main" Requires="p14">
      <p:transition spd="slow" p14:dur="4000" advClick="0">
        <p14:vortex dir="u"/>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6" presetClass="entr" presetSubtype="0" fill="hold" grpId="0" nodeType="withEffect">
                                  <p:stCondLst>
                                    <p:cond delay="1000"/>
                                  </p:stCondLst>
                                  <p:iterate type="lt">
                                    <p:tmPct val="10000"/>
                                  </p:iterate>
                                  <p:childTnLst>
                                    <p:set>
                                      <p:cBhvr>
                                        <p:cTn id="11" dur="1" fill="hold">
                                          <p:stCondLst>
                                            <p:cond delay="0"/>
                                          </p:stCondLst>
                                        </p:cTn>
                                        <p:tgtEl>
                                          <p:spTgt spid="5"/>
                                        </p:tgtEl>
                                        <p:attrNameLst>
                                          <p:attrName>style.visibility</p:attrName>
                                        </p:attrNameLst>
                                      </p:cBhvr>
                                      <p:to>
                                        <p:strVal val="visible"/>
                                      </p:to>
                                    </p:set>
                                    <p:anim by="(-#ppt_w*2)" calcmode="lin" valueType="num">
                                      <p:cBhvr rctx="PPT">
                                        <p:cTn id="12" dur="500" autoRev="1" fill="hold">
                                          <p:stCondLst>
                                            <p:cond delay="0"/>
                                          </p:stCondLst>
                                        </p:cTn>
                                        <p:tgtEl>
                                          <p:spTgt spid="5"/>
                                        </p:tgtEl>
                                        <p:attrNameLst>
                                          <p:attrName>ppt_w</p:attrName>
                                        </p:attrNameLst>
                                      </p:cBhvr>
                                    </p:anim>
                                    <p:anim by="(#ppt_w*0.50)" calcmode="lin" valueType="num">
                                      <p:cBhvr>
                                        <p:cTn id="13" dur="500" decel="50000" autoRev="1" fill="hold">
                                          <p:stCondLst>
                                            <p:cond delay="0"/>
                                          </p:stCondLst>
                                        </p:cTn>
                                        <p:tgtEl>
                                          <p:spTgt spid="5"/>
                                        </p:tgtEl>
                                        <p:attrNameLst>
                                          <p:attrName>ppt_x</p:attrName>
                                        </p:attrNameLst>
                                      </p:cBhvr>
                                    </p:anim>
                                    <p:anim from="(-#ppt_h/2)" to="(#ppt_y)" calcmode="lin" valueType="num">
                                      <p:cBhvr>
                                        <p:cTn id="14" dur="1000" fill="hold">
                                          <p:stCondLst>
                                            <p:cond delay="0"/>
                                          </p:stCondLst>
                                        </p:cTn>
                                        <p:tgtEl>
                                          <p:spTgt spid="5"/>
                                        </p:tgtEl>
                                        <p:attrNameLst>
                                          <p:attrName>ppt_y</p:attrName>
                                        </p:attrNameLst>
                                      </p:cBhvr>
                                    </p:anim>
                                    <p:animRot by="21600000">
                                      <p:cBhvr>
                                        <p:cTn id="15" dur="1000"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9041" cy="6858000"/>
          </a:xfrm>
          <a:prstGeom prst="rect">
            <a:avLst/>
          </a:prstGeom>
        </p:spPr>
      </p:pic>
      <p:sp>
        <p:nvSpPr>
          <p:cNvPr id="5" name="Rounded Rectangle 4"/>
          <p:cNvSpPr/>
          <p:nvPr/>
        </p:nvSpPr>
        <p:spPr>
          <a:xfrm>
            <a:off x="5535656" y="554302"/>
            <a:ext cx="4520593" cy="4295207"/>
          </a:xfrm>
          <a:prstGeom prst="roundRect">
            <a:avLst/>
          </a:prstGeom>
          <a:solidFill>
            <a:schemeClr val="accent4">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Wingdings" panose="05000000000000000000" pitchFamily="2" charset="2"/>
              <a:buChar char="q"/>
            </a:pPr>
            <a:r>
              <a:rPr lang="bn-BD" sz="24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বার ভুইয়ারা কিভাবে বাংলায় আধিপত্য বিস্তার করেছিল</a:t>
            </a:r>
            <a:r>
              <a:rPr lang="bn-BD" sz="24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BD" sz="24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  তোমার নিজ ভাষায় ৫০ শব্দের মধ্যে লিখে আনবে।</a:t>
            </a:r>
            <a:endParaRPr lang="en-GB" sz="24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grpSp>
        <p:nvGrpSpPr>
          <p:cNvPr id="6" name="Group 5"/>
          <p:cNvGrpSpPr/>
          <p:nvPr/>
        </p:nvGrpSpPr>
        <p:grpSpPr>
          <a:xfrm>
            <a:off x="-78520" y="2104147"/>
            <a:ext cx="5334100" cy="2166917"/>
            <a:chOff x="1859584" y="852856"/>
            <a:chExt cx="8361461" cy="5372098"/>
          </a:xfrm>
        </p:grpSpPr>
        <p:sp>
          <p:nvSpPr>
            <p:cNvPr id="7" name="Rectangle 6"/>
            <p:cNvSpPr/>
            <p:nvPr/>
          </p:nvSpPr>
          <p:spPr>
            <a:xfrm>
              <a:off x="2022231" y="2189285"/>
              <a:ext cx="8036169" cy="3789485"/>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NikoshBAN" panose="02000000000000000000" pitchFamily="2" charset="0"/>
                <a:cs typeface="NikoshBAN" panose="02000000000000000000" pitchFamily="2" charset="0"/>
              </a:endParaRPr>
            </a:p>
          </p:txBody>
        </p:sp>
        <p:grpSp>
          <p:nvGrpSpPr>
            <p:cNvPr id="8" name="Group 7"/>
            <p:cNvGrpSpPr/>
            <p:nvPr/>
          </p:nvGrpSpPr>
          <p:grpSpPr>
            <a:xfrm>
              <a:off x="5240213" y="3261945"/>
              <a:ext cx="1696928" cy="2198078"/>
              <a:chOff x="5240213" y="3191607"/>
              <a:chExt cx="1696928" cy="2198078"/>
            </a:xfrm>
          </p:grpSpPr>
          <p:sp>
            <p:nvSpPr>
              <p:cNvPr id="18" name="Flowchart: Internal Storage 17"/>
              <p:cNvSpPr/>
              <p:nvPr/>
            </p:nvSpPr>
            <p:spPr>
              <a:xfrm>
                <a:off x="5240213" y="3191608"/>
                <a:ext cx="854923" cy="2198077"/>
              </a:xfrm>
              <a:prstGeom prst="flowChartInternalStorag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NikoshBAN" panose="02000000000000000000" pitchFamily="2" charset="0"/>
                  <a:cs typeface="NikoshBAN" panose="02000000000000000000" pitchFamily="2" charset="0"/>
                </a:endParaRPr>
              </a:p>
            </p:txBody>
          </p:sp>
          <p:sp>
            <p:nvSpPr>
              <p:cNvPr id="19" name="Flowchart: Internal Storage 18"/>
              <p:cNvSpPr/>
              <p:nvPr/>
            </p:nvSpPr>
            <p:spPr>
              <a:xfrm flipH="1">
                <a:off x="6103941" y="3191607"/>
                <a:ext cx="833200" cy="2198077"/>
              </a:xfrm>
              <a:prstGeom prst="flowChartInternalStorag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NikoshBAN" panose="02000000000000000000" pitchFamily="2" charset="0"/>
                  <a:cs typeface="NikoshBAN" panose="02000000000000000000" pitchFamily="2" charset="0"/>
                </a:endParaRPr>
              </a:p>
            </p:txBody>
          </p:sp>
        </p:grpSp>
        <p:grpSp>
          <p:nvGrpSpPr>
            <p:cNvPr id="9" name="Group 8"/>
            <p:cNvGrpSpPr/>
            <p:nvPr/>
          </p:nvGrpSpPr>
          <p:grpSpPr>
            <a:xfrm>
              <a:off x="2892668" y="3683976"/>
              <a:ext cx="1169377" cy="1380393"/>
              <a:chOff x="5240213" y="3191607"/>
              <a:chExt cx="1696928" cy="2198078"/>
            </a:xfrm>
          </p:grpSpPr>
          <p:sp>
            <p:nvSpPr>
              <p:cNvPr id="16" name="Flowchart: Internal Storage 15"/>
              <p:cNvSpPr/>
              <p:nvPr/>
            </p:nvSpPr>
            <p:spPr>
              <a:xfrm>
                <a:off x="5240213" y="3191608"/>
                <a:ext cx="854923" cy="2198077"/>
              </a:xfrm>
              <a:prstGeom prst="flowChartInternalStorag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NikoshBAN" panose="02000000000000000000" pitchFamily="2" charset="0"/>
                  <a:cs typeface="NikoshBAN" panose="02000000000000000000" pitchFamily="2" charset="0"/>
                </a:endParaRPr>
              </a:p>
            </p:txBody>
          </p:sp>
          <p:sp>
            <p:nvSpPr>
              <p:cNvPr id="17" name="Flowchart: Internal Storage 16"/>
              <p:cNvSpPr/>
              <p:nvPr/>
            </p:nvSpPr>
            <p:spPr>
              <a:xfrm flipH="1">
                <a:off x="6103941" y="3191607"/>
                <a:ext cx="833200" cy="2198077"/>
              </a:xfrm>
              <a:prstGeom prst="flowChartInternalStorag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NikoshBAN" panose="02000000000000000000" pitchFamily="2" charset="0"/>
                  <a:cs typeface="NikoshBAN" panose="02000000000000000000" pitchFamily="2" charset="0"/>
                </a:endParaRPr>
              </a:p>
            </p:txBody>
          </p:sp>
        </p:grpSp>
        <p:grpSp>
          <p:nvGrpSpPr>
            <p:cNvPr id="10" name="Group 9"/>
            <p:cNvGrpSpPr/>
            <p:nvPr/>
          </p:nvGrpSpPr>
          <p:grpSpPr>
            <a:xfrm>
              <a:off x="7995135" y="3678115"/>
              <a:ext cx="1169377" cy="1380393"/>
              <a:chOff x="5240213" y="3191607"/>
              <a:chExt cx="1696928" cy="2198078"/>
            </a:xfrm>
          </p:grpSpPr>
          <p:sp>
            <p:nvSpPr>
              <p:cNvPr id="14" name="Flowchart: Internal Storage 13"/>
              <p:cNvSpPr/>
              <p:nvPr/>
            </p:nvSpPr>
            <p:spPr>
              <a:xfrm>
                <a:off x="5240213" y="3191608"/>
                <a:ext cx="854923" cy="2198077"/>
              </a:xfrm>
              <a:prstGeom prst="flowChartInternalStorag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NikoshBAN" panose="02000000000000000000" pitchFamily="2" charset="0"/>
                  <a:cs typeface="NikoshBAN" panose="02000000000000000000" pitchFamily="2" charset="0"/>
                </a:endParaRPr>
              </a:p>
            </p:txBody>
          </p:sp>
          <p:sp>
            <p:nvSpPr>
              <p:cNvPr id="15" name="Flowchart: Internal Storage 14"/>
              <p:cNvSpPr/>
              <p:nvPr/>
            </p:nvSpPr>
            <p:spPr>
              <a:xfrm flipH="1">
                <a:off x="6103941" y="3191607"/>
                <a:ext cx="833200" cy="2198077"/>
              </a:xfrm>
              <a:prstGeom prst="flowChartInternalStorag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NikoshBAN" panose="02000000000000000000" pitchFamily="2" charset="0"/>
                  <a:cs typeface="NikoshBAN" panose="02000000000000000000" pitchFamily="2" charset="0"/>
                </a:endParaRPr>
              </a:p>
            </p:txBody>
          </p:sp>
        </p:grpSp>
        <p:sp>
          <p:nvSpPr>
            <p:cNvPr id="11" name="Flowchart: Manual Operation 10"/>
            <p:cNvSpPr/>
            <p:nvPr/>
          </p:nvSpPr>
          <p:spPr>
            <a:xfrm flipV="1">
              <a:off x="1859584" y="852856"/>
              <a:ext cx="8361461" cy="1468316"/>
            </a:xfrm>
            <a:prstGeom prst="flowChartManualOperati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NikoshBAN" panose="02000000000000000000" pitchFamily="2" charset="0"/>
                <a:cs typeface="NikoshBAN" panose="02000000000000000000" pitchFamily="2" charset="0"/>
              </a:endParaRPr>
            </a:p>
          </p:txBody>
        </p:sp>
        <p:sp>
          <p:nvSpPr>
            <p:cNvPr id="12" name="Rectangle 11"/>
            <p:cNvSpPr/>
            <p:nvPr/>
          </p:nvSpPr>
          <p:spPr>
            <a:xfrm>
              <a:off x="1969476" y="5978770"/>
              <a:ext cx="8141677" cy="246184"/>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NikoshBAN" panose="02000000000000000000" pitchFamily="2" charset="0"/>
                <a:cs typeface="NikoshBAN" panose="02000000000000000000" pitchFamily="2" charset="0"/>
              </a:endParaRPr>
            </a:p>
          </p:txBody>
        </p:sp>
        <p:sp>
          <p:nvSpPr>
            <p:cNvPr id="13" name="Rectangle 12"/>
            <p:cNvSpPr/>
            <p:nvPr/>
          </p:nvSpPr>
          <p:spPr>
            <a:xfrm>
              <a:off x="5240213" y="5978770"/>
              <a:ext cx="1696928" cy="246184"/>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NikoshBAN" panose="02000000000000000000" pitchFamily="2" charset="0"/>
                <a:cs typeface="NikoshBAN" panose="02000000000000000000" pitchFamily="2" charset="0"/>
              </a:endParaRPr>
            </a:p>
          </p:txBody>
        </p:sp>
      </p:grpSp>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57533" y="5114442"/>
            <a:ext cx="1097586" cy="1465334"/>
          </a:xfrm>
          <a:prstGeom prst="rect">
            <a:avLst/>
          </a:prstGeom>
        </p:spPr>
      </p:pic>
    </p:spTree>
    <p:extLst>
      <p:ext uri="{BB962C8B-B14F-4D97-AF65-F5344CB8AC3E}">
        <p14:creationId xmlns:p14="http://schemas.microsoft.com/office/powerpoint/2010/main" val="4058663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2500"/>
                                  </p:stCondLst>
                                  <p:iterate type="lt">
                                    <p:tmPct val="6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64" presetClass="path" presetSubtype="0" accel="50000" decel="50000" fill="hold" nodeType="withEffect">
                                  <p:stCondLst>
                                    <p:cond delay="750"/>
                                  </p:stCondLst>
                                  <p:childTnLst>
                                    <p:animMotion origin="layout" path="M -0.02787 0.07546 L -0.46055 -0.16574 " pathEditMode="relative" rAng="0" ptsTypes="AA">
                                      <p:cBhvr>
                                        <p:cTn id="15" dur="2000" fill="hold"/>
                                        <p:tgtEl>
                                          <p:spTgt spid="20"/>
                                        </p:tgtEl>
                                        <p:attrNameLst>
                                          <p:attrName>ppt_x</p:attrName>
                                          <p:attrName>ppt_y</p:attrName>
                                        </p:attrNameLst>
                                      </p:cBhvr>
                                      <p:rCtr x="-21641" y="-1206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2299317" y="53259"/>
            <a:ext cx="8202967" cy="5445868"/>
          </a:xfrm>
          <a:prstGeom prst="rect">
            <a:avLst/>
          </a:prstGeom>
          <a:noFill/>
        </p:spPr>
        <p:txBody>
          <a:bodyPr wrap="square" rtlCol="0">
            <a:spAutoFit/>
          </a:bodyPr>
          <a:lstStyle/>
          <a:p>
            <a:pPr algn="ctr"/>
            <a:r>
              <a:rPr lang="en-US" sz="115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সকলকে</a:t>
            </a:r>
            <a:r>
              <a:rPr lang="en-US" sz="115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115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অসংখ্য</a:t>
            </a:r>
            <a:r>
              <a:rPr lang="en-US" sz="115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115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ধন্যবাদ</a:t>
            </a:r>
            <a:r>
              <a:rPr lang="en-US" sz="115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115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সাথে</a:t>
            </a:r>
            <a:r>
              <a:rPr lang="en-US" sz="115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115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থাকার</a:t>
            </a:r>
            <a:r>
              <a:rPr lang="en-US" sz="115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115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জন্য</a:t>
            </a:r>
            <a:r>
              <a:rPr lang="en-US" sz="115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GB" sz="115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98607386"/>
      </p:ext>
    </p:extLst>
  </p:cSld>
  <p:clrMapOvr>
    <a:masterClrMapping/>
  </p:clrMapOvr>
  <mc:AlternateContent xmlns:mc="http://schemas.openxmlformats.org/markup-compatibility/2006">
    <mc:Choice xmlns:p14="http://schemas.microsoft.com/office/powerpoint/2010/main" Requires="p14">
      <p:transition spd="slow" p14:dur="4000" advClick="0">
        <p14:vortex dir="u"/>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ounded Rectangle 6"/>
          <p:cNvSpPr/>
          <p:nvPr/>
        </p:nvSpPr>
        <p:spPr>
          <a:xfrm>
            <a:off x="3986069" y="106530"/>
            <a:ext cx="4092606" cy="4403325"/>
          </a:xfrm>
          <a:prstGeom prst="roundRect">
            <a:avLst/>
          </a:prstGeom>
          <a:solidFill>
            <a:schemeClr val="accent4">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শ্রেণীঃ</a:t>
            </a:r>
            <a:r>
              <a:rPr lang="en-US" sz="32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000" b="1"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আলিম</a:t>
            </a:r>
            <a:r>
              <a:rPr lang="en-US" sz="30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২য় </a:t>
            </a:r>
            <a:r>
              <a:rPr lang="en-US" sz="3000" b="1"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বর্ষ</a:t>
            </a:r>
            <a:endParaRPr lang="en-US" sz="30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r>
              <a:rPr lang="en-US" sz="3200" b="1"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বিষয়ঃ</a:t>
            </a:r>
            <a:r>
              <a:rPr lang="en-US" sz="32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000" b="1"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ইসলামের</a:t>
            </a:r>
            <a:r>
              <a:rPr lang="en-US" sz="30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000" b="1"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ইতিহাস</a:t>
            </a:r>
            <a:endParaRPr lang="en-US" sz="30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r>
              <a:rPr lang="en-US" sz="3200" b="1"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অধ্যায়ঃ</a:t>
            </a:r>
            <a:r>
              <a:rPr lang="en-US" sz="32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err="1"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দ্বি</a:t>
            </a:r>
            <a:r>
              <a:rPr lang="en-US" sz="3200" b="1" dirty="0" err="1"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তীয়</a:t>
            </a:r>
            <a:r>
              <a:rPr lang="bn-BD" sz="3200" b="1"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bn-BD" sz="32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r>
              <a:rPr lang="en-US" sz="3200" b="1"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পরিচ্ছেদঃ</a:t>
            </a:r>
            <a:r>
              <a:rPr lang="en-US" sz="32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err="1"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সপ্তম</a:t>
            </a:r>
            <a:r>
              <a:rPr lang="en-US" sz="3200" b="1"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32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r>
              <a:rPr lang="en-US" sz="3200" b="1"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ঘন্টাঃ</a:t>
            </a:r>
            <a:r>
              <a:rPr lang="en-US" sz="32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BD" sz="3200" b="1"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চতুর্থ</a:t>
            </a:r>
            <a:r>
              <a:rPr lang="en-US" sz="3200" b="1"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32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r>
              <a:rPr lang="en-US" sz="3200" b="1"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সময়ঃ</a:t>
            </a:r>
            <a:r>
              <a:rPr lang="en-US" sz="32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৪</a:t>
            </a:r>
            <a:r>
              <a:rPr lang="bn-BD" sz="3200" b="1"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০</a:t>
            </a:r>
            <a:r>
              <a:rPr lang="en-US" sz="3200" b="1" dirty="0" err="1"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a:t>
            </a:r>
            <a:r>
              <a:rPr lang="en-US" sz="3200" b="1"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smtClean="0">
                <a:blipFill dpi="0" rotWithShape="1">
                  <a:blip r:embed="rId3">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BD" sz="3200" b="1" dirty="0" smtClean="0">
                <a:blipFill dpi="0" rotWithShape="1">
                  <a:blip r:embed="rId3">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GB" sz="3200" b="1" dirty="0">
              <a:blipFill dpi="0" rotWithShape="1">
                <a:blip r:embed="rId3">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00623" y="124284"/>
            <a:ext cx="3474284" cy="435724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825559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par>
                                <p:cTn id="9" presetID="15" presetClass="entr" presetSubtype="0" fill="hold" grpId="0" nodeType="withEffect">
                                  <p:stCondLst>
                                    <p:cond delay="2000"/>
                                  </p:stCondLst>
                                  <p:childTnLst>
                                    <p:set>
                                      <p:cBhvr>
                                        <p:cTn id="10" dur="1" fill="hold">
                                          <p:stCondLst>
                                            <p:cond delay="0"/>
                                          </p:stCondLst>
                                        </p:cTn>
                                        <p:tgtEl>
                                          <p:spTgt spid="7">
                                            <p:bg/>
                                          </p:spTgt>
                                        </p:tgtEl>
                                        <p:attrNameLst>
                                          <p:attrName>style.visibility</p:attrName>
                                        </p:attrNameLst>
                                      </p:cBhvr>
                                      <p:to>
                                        <p:strVal val="visible"/>
                                      </p:to>
                                    </p:set>
                                    <p:anim calcmode="lin" valueType="num">
                                      <p:cBhvr>
                                        <p:cTn id="11" dur="750" fill="hold"/>
                                        <p:tgtEl>
                                          <p:spTgt spid="7">
                                            <p:bg/>
                                          </p:spTgt>
                                        </p:tgtEl>
                                        <p:attrNameLst>
                                          <p:attrName>ppt_w</p:attrName>
                                        </p:attrNameLst>
                                      </p:cBhvr>
                                      <p:tavLst>
                                        <p:tav tm="0">
                                          <p:val>
                                            <p:fltVal val="0"/>
                                          </p:val>
                                        </p:tav>
                                        <p:tav tm="100000">
                                          <p:val>
                                            <p:strVal val="#ppt_w"/>
                                          </p:val>
                                        </p:tav>
                                      </p:tavLst>
                                    </p:anim>
                                    <p:anim calcmode="lin" valueType="num">
                                      <p:cBhvr>
                                        <p:cTn id="12" dur="750" fill="hold"/>
                                        <p:tgtEl>
                                          <p:spTgt spid="7">
                                            <p:bg/>
                                          </p:spTgt>
                                        </p:tgtEl>
                                        <p:attrNameLst>
                                          <p:attrName>ppt_h</p:attrName>
                                        </p:attrNameLst>
                                      </p:cBhvr>
                                      <p:tavLst>
                                        <p:tav tm="0">
                                          <p:val>
                                            <p:fltVal val="0"/>
                                          </p:val>
                                        </p:tav>
                                        <p:tav tm="100000">
                                          <p:val>
                                            <p:strVal val="#ppt_h"/>
                                          </p:val>
                                        </p:tav>
                                      </p:tavLst>
                                    </p:anim>
                                    <p:anim calcmode="lin" valueType="num">
                                      <p:cBhvr>
                                        <p:cTn id="13" dur="750" fill="hold"/>
                                        <p:tgtEl>
                                          <p:spTgt spid="7">
                                            <p:bg/>
                                          </p:spTgt>
                                        </p:tgtEl>
                                        <p:attrNameLst>
                                          <p:attrName>ppt_x</p:attrName>
                                        </p:attrNameLst>
                                      </p:cBhvr>
                                      <p:tavLst>
                                        <p:tav tm="0" fmla="#ppt_x+(cos(-2*pi*(1-$))*-#ppt_x-sin(-2*pi*(1-$))*(1-#ppt_y))*(1-$)">
                                          <p:val>
                                            <p:fltVal val="0"/>
                                          </p:val>
                                        </p:tav>
                                        <p:tav tm="100000">
                                          <p:val>
                                            <p:fltVal val="1"/>
                                          </p:val>
                                        </p:tav>
                                      </p:tavLst>
                                    </p:anim>
                                    <p:anim calcmode="lin" valueType="num">
                                      <p:cBhvr>
                                        <p:cTn id="14" dur="750" fill="hold"/>
                                        <p:tgtEl>
                                          <p:spTgt spid="7">
                                            <p:bg/>
                                          </p:spTgt>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2250"/>
                                  </p:stCondLst>
                                  <p:childTnLst>
                                    <p:set>
                                      <p:cBhvr>
                                        <p:cTn id="16" dur="1" fill="hold">
                                          <p:stCondLst>
                                            <p:cond delay="0"/>
                                          </p:stCondLst>
                                        </p:cTn>
                                        <p:tgtEl>
                                          <p:spTgt spid="7">
                                            <p:txEl>
                                              <p:pRg st="0" end="0"/>
                                            </p:txEl>
                                          </p:spTgt>
                                        </p:tgtEl>
                                        <p:attrNameLst>
                                          <p:attrName>style.visibility</p:attrName>
                                        </p:attrNameLst>
                                      </p:cBhvr>
                                      <p:to>
                                        <p:strVal val="visible"/>
                                      </p:to>
                                    </p:set>
                                    <p:anim calcmode="lin" valueType="num">
                                      <p:cBhvr>
                                        <p:cTn id="17" dur="750" fill="hold"/>
                                        <p:tgtEl>
                                          <p:spTgt spid="7">
                                            <p:txEl>
                                              <p:pRg st="0" end="0"/>
                                            </p:txEl>
                                          </p:spTgt>
                                        </p:tgtEl>
                                        <p:attrNameLst>
                                          <p:attrName>ppt_w</p:attrName>
                                        </p:attrNameLst>
                                      </p:cBhvr>
                                      <p:tavLst>
                                        <p:tav tm="0">
                                          <p:val>
                                            <p:fltVal val="0"/>
                                          </p:val>
                                        </p:tav>
                                        <p:tav tm="100000">
                                          <p:val>
                                            <p:strVal val="#ppt_w"/>
                                          </p:val>
                                        </p:tav>
                                      </p:tavLst>
                                    </p:anim>
                                    <p:anim calcmode="lin" valueType="num">
                                      <p:cBhvr>
                                        <p:cTn id="18" dur="750" fill="hold"/>
                                        <p:tgtEl>
                                          <p:spTgt spid="7">
                                            <p:txEl>
                                              <p:pRg st="0" end="0"/>
                                            </p:txEl>
                                          </p:spTgt>
                                        </p:tgtEl>
                                        <p:attrNameLst>
                                          <p:attrName>ppt_h</p:attrName>
                                        </p:attrNameLst>
                                      </p:cBhvr>
                                      <p:tavLst>
                                        <p:tav tm="0">
                                          <p:val>
                                            <p:fltVal val="0"/>
                                          </p:val>
                                        </p:tav>
                                        <p:tav tm="100000">
                                          <p:val>
                                            <p:strVal val="#ppt_h"/>
                                          </p:val>
                                        </p:tav>
                                      </p:tavLst>
                                    </p:anim>
                                    <p:anim calcmode="lin" valueType="num">
                                      <p:cBhvr>
                                        <p:cTn id="19" dur="750" fill="hold"/>
                                        <p:tgtEl>
                                          <p:spTgt spid="7">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20" dur="750" fill="hold"/>
                                        <p:tgtEl>
                                          <p:spTgt spid="7">
                                            <p:txEl>
                                              <p:pRg st="0" end="0"/>
                                            </p:txEl>
                                          </p:spTgt>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2500"/>
                                  </p:stCondLst>
                                  <p:childTnLst>
                                    <p:set>
                                      <p:cBhvr>
                                        <p:cTn id="22" dur="1" fill="hold">
                                          <p:stCondLst>
                                            <p:cond delay="0"/>
                                          </p:stCondLst>
                                        </p:cTn>
                                        <p:tgtEl>
                                          <p:spTgt spid="7">
                                            <p:txEl>
                                              <p:pRg st="1" end="1"/>
                                            </p:txEl>
                                          </p:spTgt>
                                        </p:tgtEl>
                                        <p:attrNameLst>
                                          <p:attrName>style.visibility</p:attrName>
                                        </p:attrNameLst>
                                      </p:cBhvr>
                                      <p:to>
                                        <p:strVal val="visible"/>
                                      </p:to>
                                    </p:set>
                                    <p:anim calcmode="lin" valueType="num">
                                      <p:cBhvr>
                                        <p:cTn id="23" dur="750" fill="hold"/>
                                        <p:tgtEl>
                                          <p:spTgt spid="7">
                                            <p:txEl>
                                              <p:pRg st="1" end="1"/>
                                            </p:txEl>
                                          </p:spTgt>
                                        </p:tgtEl>
                                        <p:attrNameLst>
                                          <p:attrName>ppt_w</p:attrName>
                                        </p:attrNameLst>
                                      </p:cBhvr>
                                      <p:tavLst>
                                        <p:tav tm="0">
                                          <p:val>
                                            <p:fltVal val="0"/>
                                          </p:val>
                                        </p:tav>
                                        <p:tav tm="100000">
                                          <p:val>
                                            <p:strVal val="#ppt_w"/>
                                          </p:val>
                                        </p:tav>
                                      </p:tavLst>
                                    </p:anim>
                                    <p:anim calcmode="lin" valueType="num">
                                      <p:cBhvr>
                                        <p:cTn id="24" dur="750" fill="hold"/>
                                        <p:tgtEl>
                                          <p:spTgt spid="7">
                                            <p:txEl>
                                              <p:pRg st="1" end="1"/>
                                            </p:txEl>
                                          </p:spTgt>
                                        </p:tgtEl>
                                        <p:attrNameLst>
                                          <p:attrName>ppt_h</p:attrName>
                                        </p:attrNameLst>
                                      </p:cBhvr>
                                      <p:tavLst>
                                        <p:tav tm="0">
                                          <p:val>
                                            <p:fltVal val="0"/>
                                          </p:val>
                                        </p:tav>
                                        <p:tav tm="100000">
                                          <p:val>
                                            <p:strVal val="#ppt_h"/>
                                          </p:val>
                                        </p:tav>
                                      </p:tavLst>
                                    </p:anim>
                                    <p:anim calcmode="lin" valueType="num">
                                      <p:cBhvr>
                                        <p:cTn id="25" dur="750" fill="hold"/>
                                        <p:tgtEl>
                                          <p:spTgt spid="7">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6" dur="750" fill="hold"/>
                                        <p:tgtEl>
                                          <p:spTgt spid="7">
                                            <p:txEl>
                                              <p:pRg st="1" end="1"/>
                                            </p:txEl>
                                          </p:spTgt>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2750"/>
                                  </p:stCondLst>
                                  <p:childTnLst>
                                    <p:set>
                                      <p:cBhvr>
                                        <p:cTn id="28" dur="1" fill="hold">
                                          <p:stCondLst>
                                            <p:cond delay="0"/>
                                          </p:stCondLst>
                                        </p:cTn>
                                        <p:tgtEl>
                                          <p:spTgt spid="7">
                                            <p:txEl>
                                              <p:pRg st="2" end="2"/>
                                            </p:txEl>
                                          </p:spTgt>
                                        </p:tgtEl>
                                        <p:attrNameLst>
                                          <p:attrName>style.visibility</p:attrName>
                                        </p:attrNameLst>
                                      </p:cBhvr>
                                      <p:to>
                                        <p:strVal val="visible"/>
                                      </p:to>
                                    </p:set>
                                    <p:anim calcmode="lin" valueType="num">
                                      <p:cBhvr>
                                        <p:cTn id="29" dur="750" fill="hold"/>
                                        <p:tgtEl>
                                          <p:spTgt spid="7">
                                            <p:txEl>
                                              <p:pRg st="2" end="2"/>
                                            </p:txEl>
                                          </p:spTgt>
                                        </p:tgtEl>
                                        <p:attrNameLst>
                                          <p:attrName>ppt_w</p:attrName>
                                        </p:attrNameLst>
                                      </p:cBhvr>
                                      <p:tavLst>
                                        <p:tav tm="0">
                                          <p:val>
                                            <p:fltVal val="0"/>
                                          </p:val>
                                        </p:tav>
                                        <p:tav tm="100000">
                                          <p:val>
                                            <p:strVal val="#ppt_w"/>
                                          </p:val>
                                        </p:tav>
                                      </p:tavLst>
                                    </p:anim>
                                    <p:anim calcmode="lin" valueType="num">
                                      <p:cBhvr>
                                        <p:cTn id="30" dur="750" fill="hold"/>
                                        <p:tgtEl>
                                          <p:spTgt spid="7">
                                            <p:txEl>
                                              <p:pRg st="2" end="2"/>
                                            </p:txEl>
                                          </p:spTgt>
                                        </p:tgtEl>
                                        <p:attrNameLst>
                                          <p:attrName>ppt_h</p:attrName>
                                        </p:attrNameLst>
                                      </p:cBhvr>
                                      <p:tavLst>
                                        <p:tav tm="0">
                                          <p:val>
                                            <p:fltVal val="0"/>
                                          </p:val>
                                        </p:tav>
                                        <p:tav tm="100000">
                                          <p:val>
                                            <p:strVal val="#ppt_h"/>
                                          </p:val>
                                        </p:tav>
                                      </p:tavLst>
                                    </p:anim>
                                    <p:anim calcmode="lin" valueType="num">
                                      <p:cBhvr>
                                        <p:cTn id="31" dur="750" fill="hold"/>
                                        <p:tgtEl>
                                          <p:spTgt spid="7">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32" dur="750" fill="hold"/>
                                        <p:tgtEl>
                                          <p:spTgt spid="7">
                                            <p:txEl>
                                              <p:pRg st="2" end="2"/>
                                            </p:txEl>
                                          </p:spTgt>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3000"/>
                                  </p:stCondLst>
                                  <p:childTnLst>
                                    <p:set>
                                      <p:cBhvr>
                                        <p:cTn id="34" dur="1" fill="hold">
                                          <p:stCondLst>
                                            <p:cond delay="0"/>
                                          </p:stCondLst>
                                        </p:cTn>
                                        <p:tgtEl>
                                          <p:spTgt spid="7">
                                            <p:txEl>
                                              <p:pRg st="3" end="3"/>
                                            </p:txEl>
                                          </p:spTgt>
                                        </p:tgtEl>
                                        <p:attrNameLst>
                                          <p:attrName>style.visibility</p:attrName>
                                        </p:attrNameLst>
                                      </p:cBhvr>
                                      <p:to>
                                        <p:strVal val="visible"/>
                                      </p:to>
                                    </p:set>
                                    <p:anim calcmode="lin" valueType="num">
                                      <p:cBhvr>
                                        <p:cTn id="35" dur="750" fill="hold"/>
                                        <p:tgtEl>
                                          <p:spTgt spid="7">
                                            <p:txEl>
                                              <p:pRg st="3" end="3"/>
                                            </p:txEl>
                                          </p:spTgt>
                                        </p:tgtEl>
                                        <p:attrNameLst>
                                          <p:attrName>ppt_w</p:attrName>
                                        </p:attrNameLst>
                                      </p:cBhvr>
                                      <p:tavLst>
                                        <p:tav tm="0">
                                          <p:val>
                                            <p:fltVal val="0"/>
                                          </p:val>
                                        </p:tav>
                                        <p:tav tm="100000">
                                          <p:val>
                                            <p:strVal val="#ppt_w"/>
                                          </p:val>
                                        </p:tav>
                                      </p:tavLst>
                                    </p:anim>
                                    <p:anim calcmode="lin" valueType="num">
                                      <p:cBhvr>
                                        <p:cTn id="36" dur="750" fill="hold"/>
                                        <p:tgtEl>
                                          <p:spTgt spid="7">
                                            <p:txEl>
                                              <p:pRg st="3" end="3"/>
                                            </p:txEl>
                                          </p:spTgt>
                                        </p:tgtEl>
                                        <p:attrNameLst>
                                          <p:attrName>ppt_h</p:attrName>
                                        </p:attrNameLst>
                                      </p:cBhvr>
                                      <p:tavLst>
                                        <p:tav tm="0">
                                          <p:val>
                                            <p:fltVal val="0"/>
                                          </p:val>
                                        </p:tav>
                                        <p:tav tm="100000">
                                          <p:val>
                                            <p:strVal val="#ppt_h"/>
                                          </p:val>
                                        </p:tav>
                                      </p:tavLst>
                                    </p:anim>
                                    <p:anim calcmode="lin" valueType="num">
                                      <p:cBhvr>
                                        <p:cTn id="37" dur="750" fill="hold"/>
                                        <p:tgtEl>
                                          <p:spTgt spid="7">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8" dur="750" fill="hold"/>
                                        <p:tgtEl>
                                          <p:spTgt spid="7">
                                            <p:txEl>
                                              <p:pRg st="3" end="3"/>
                                            </p:txEl>
                                          </p:spTgt>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3250"/>
                                  </p:stCondLst>
                                  <p:childTnLst>
                                    <p:set>
                                      <p:cBhvr>
                                        <p:cTn id="40" dur="1" fill="hold">
                                          <p:stCondLst>
                                            <p:cond delay="0"/>
                                          </p:stCondLst>
                                        </p:cTn>
                                        <p:tgtEl>
                                          <p:spTgt spid="7">
                                            <p:txEl>
                                              <p:pRg st="4" end="4"/>
                                            </p:txEl>
                                          </p:spTgt>
                                        </p:tgtEl>
                                        <p:attrNameLst>
                                          <p:attrName>style.visibility</p:attrName>
                                        </p:attrNameLst>
                                      </p:cBhvr>
                                      <p:to>
                                        <p:strVal val="visible"/>
                                      </p:to>
                                    </p:set>
                                    <p:anim calcmode="lin" valueType="num">
                                      <p:cBhvr>
                                        <p:cTn id="41" dur="750" fill="hold"/>
                                        <p:tgtEl>
                                          <p:spTgt spid="7">
                                            <p:txEl>
                                              <p:pRg st="4" end="4"/>
                                            </p:txEl>
                                          </p:spTgt>
                                        </p:tgtEl>
                                        <p:attrNameLst>
                                          <p:attrName>ppt_w</p:attrName>
                                        </p:attrNameLst>
                                      </p:cBhvr>
                                      <p:tavLst>
                                        <p:tav tm="0">
                                          <p:val>
                                            <p:fltVal val="0"/>
                                          </p:val>
                                        </p:tav>
                                        <p:tav tm="100000">
                                          <p:val>
                                            <p:strVal val="#ppt_w"/>
                                          </p:val>
                                        </p:tav>
                                      </p:tavLst>
                                    </p:anim>
                                    <p:anim calcmode="lin" valueType="num">
                                      <p:cBhvr>
                                        <p:cTn id="42" dur="750" fill="hold"/>
                                        <p:tgtEl>
                                          <p:spTgt spid="7">
                                            <p:txEl>
                                              <p:pRg st="4" end="4"/>
                                            </p:txEl>
                                          </p:spTgt>
                                        </p:tgtEl>
                                        <p:attrNameLst>
                                          <p:attrName>ppt_h</p:attrName>
                                        </p:attrNameLst>
                                      </p:cBhvr>
                                      <p:tavLst>
                                        <p:tav tm="0">
                                          <p:val>
                                            <p:fltVal val="0"/>
                                          </p:val>
                                        </p:tav>
                                        <p:tav tm="100000">
                                          <p:val>
                                            <p:strVal val="#ppt_h"/>
                                          </p:val>
                                        </p:tav>
                                      </p:tavLst>
                                    </p:anim>
                                    <p:anim calcmode="lin" valueType="num">
                                      <p:cBhvr>
                                        <p:cTn id="43" dur="750" fill="hold"/>
                                        <p:tgtEl>
                                          <p:spTgt spid="7">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44" dur="750" fill="hold"/>
                                        <p:tgtEl>
                                          <p:spTgt spid="7">
                                            <p:txEl>
                                              <p:pRg st="4" end="4"/>
                                            </p:txEl>
                                          </p:spTgt>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3500"/>
                                  </p:stCondLst>
                                  <p:childTnLst>
                                    <p:set>
                                      <p:cBhvr>
                                        <p:cTn id="46" dur="1" fill="hold">
                                          <p:stCondLst>
                                            <p:cond delay="0"/>
                                          </p:stCondLst>
                                        </p:cTn>
                                        <p:tgtEl>
                                          <p:spTgt spid="7">
                                            <p:txEl>
                                              <p:pRg st="5" end="5"/>
                                            </p:txEl>
                                          </p:spTgt>
                                        </p:tgtEl>
                                        <p:attrNameLst>
                                          <p:attrName>style.visibility</p:attrName>
                                        </p:attrNameLst>
                                      </p:cBhvr>
                                      <p:to>
                                        <p:strVal val="visible"/>
                                      </p:to>
                                    </p:set>
                                    <p:anim calcmode="lin" valueType="num">
                                      <p:cBhvr>
                                        <p:cTn id="47" dur="750" fill="hold"/>
                                        <p:tgtEl>
                                          <p:spTgt spid="7">
                                            <p:txEl>
                                              <p:pRg st="5" end="5"/>
                                            </p:txEl>
                                          </p:spTgt>
                                        </p:tgtEl>
                                        <p:attrNameLst>
                                          <p:attrName>ppt_w</p:attrName>
                                        </p:attrNameLst>
                                      </p:cBhvr>
                                      <p:tavLst>
                                        <p:tav tm="0">
                                          <p:val>
                                            <p:fltVal val="0"/>
                                          </p:val>
                                        </p:tav>
                                        <p:tav tm="100000">
                                          <p:val>
                                            <p:strVal val="#ppt_w"/>
                                          </p:val>
                                        </p:tav>
                                      </p:tavLst>
                                    </p:anim>
                                    <p:anim calcmode="lin" valueType="num">
                                      <p:cBhvr>
                                        <p:cTn id="48" dur="750" fill="hold"/>
                                        <p:tgtEl>
                                          <p:spTgt spid="7">
                                            <p:txEl>
                                              <p:pRg st="5" end="5"/>
                                            </p:txEl>
                                          </p:spTgt>
                                        </p:tgtEl>
                                        <p:attrNameLst>
                                          <p:attrName>ppt_h</p:attrName>
                                        </p:attrNameLst>
                                      </p:cBhvr>
                                      <p:tavLst>
                                        <p:tav tm="0">
                                          <p:val>
                                            <p:fltVal val="0"/>
                                          </p:val>
                                        </p:tav>
                                        <p:tav tm="100000">
                                          <p:val>
                                            <p:strVal val="#ppt_h"/>
                                          </p:val>
                                        </p:tav>
                                      </p:tavLst>
                                    </p:anim>
                                    <p:anim calcmode="lin" valueType="num">
                                      <p:cBhvr>
                                        <p:cTn id="49" dur="750" fill="hold"/>
                                        <p:tgtEl>
                                          <p:spTgt spid="7">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50" dur="750" fill="hold"/>
                                        <p:tgtEl>
                                          <p:spTgt spid="7">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6723" y="211307"/>
            <a:ext cx="1905000" cy="24003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1248" y="1401931"/>
            <a:ext cx="1895475" cy="241935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41723" y="2687302"/>
            <a:ext cx="1847850" cy="2476500"/>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26274" y="1486177"/>
            <a:ext cx="1781175" cy="2571750"/>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95359" y="209233"/>
            <a:ext cx="1715981" cy="2402373"/>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85794" y="2687302"/>
            <a:ext cx="1687868" cy="2601741"/>
          </a:xfrm>
          <a:prstGeom prst="rect">
            <a:avLst/>
          </a:prstGeom>
        </p:spPr>
      </p:pic>
    </p:spTree>
    <p:extLst>
      <p:ext uri="{BB962C8B-B14F-4D97-AF65-F5344CB8AC3E}">
        <p14:creationId xmlns:p14="http://schemas.microsoft.com/office/powerpoint/2010/main" val="2920723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9" fill="hold" nodeType="withEffect">
                                  <p:stCondLst>
                                    <p:cond delay="50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0-#ppt_h/2"/>
                                          </p:val>
                                        </p:tav>
                                        <p:tav tm="100000">
                                          <p:val>
                                            <p:strVal val="#ppt_y"/>
                                          </p:val>
                                        </p:tav>
                                      </p:tavLst>
                                    </p:anim>
                                  </p:childTnLst>
                                </p:cTn>
                              </p:par>
                              <p:par>
                                <p:cTn id="13" presetID="47" presetClass="entr" presetSubtype="0" fill="hold" nodeType="withEffect">
                                  <p:stCondLst>
                                    <p:cond delay="100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150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1000"/>
                                        <p:tgtEl>
                                          <p:spTgt spid="10"/>
                                        </p:tgtEl>
                                      </p:cBhvr>
                                    </p:animEffect>
                                    <p:anim calcmode="lin" valueType="num">
                                      <p:cBhvr>
                                        <p:cTn id="21" dur="1000" fill="hold"/>
                                        <p:tgtEl>
                                          <p:spTgt spid="10"/>
                                        </p:tgtEl>
                                        <p:attrNameLst>
                                          <p:attrName>ppt_x</p:attrName>
                                        </p:attrNameLst>
                                      </p:cBhvr>
                                      <p:tavLst>
                                        <p:tav tm="0">
                                          <p:val>
                                            <p:strVal val="#ppt_x"/>
                                          </p:val>
                                        </p:tav>
                                        <p:tav tm="100000">
                                          <p:val>
                                            <p:strVal val="#ppt_x"/>
                                          </p:val>
                                        </p:tav>
                                      </p:tavLst>
                                    </p:anim>
                                    <p:anim calcmode="lin" valueType="num">
                                      <p:cBhvr>
                                        <p:cTn id="22" dur="1000" fill="hold"/>
                                        <p:tgtEl>
                                          <p:spTgt spid="10"/>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200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par>
                                <p:cTn id="28" presetID="2" presetClass="entr" presetSubtype="2" fill="hold" nodeType="withEffect">
                                  <p:stCondLst>
                                    <p:cond delay="250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1+#ppt_w/2"/>
                                          </p:val>
                                        </p:tav>
                                        <p:tav tm="100000">
                                          <p:val>
                                            <p:strVal val="#ppt_x"/>
                                          </p:val>
                                        </p:tav>
                                      </p:tavLst>
                                    </p:anim>
                                    <p:anim calcmode="lin" valueType="num">
                                      <p:cBhvr additive="base">
                                        <p:cTn id="31"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val 1"/>
          <p:cNvSpPr/>
          <p:nvPr/>
        </p:nvSpPr>
        <p:spPr>
          <a:xfrm>
            <a:off x="6782539" y="2050741"/>
            <a:ext cx="1242874" cy="1251751"/>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বারো</a:t>
            </a:r>
            <a:r>
              <a:rPr lang="en-US" sz="3200" b="1"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err="1"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ভূঁইয়া</a:t>
            </a:r>
            <a:endParaRPr lang="en-GB"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3" name="Flowchart: Manual Operation 2"/>
          <p:cNvSpPr/>
          <p:nvPr/>
        </p:nvSpPr>
        <p:spPr>
          <a:xfrm>
            <a:off x="7104718" y="906839"/>
            <a:ext cx="652409" cy="1143901"/>
          </a:xfrm>
          <a:prstGeom prst="flowChartManualOperation">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bn-BD" dirty="0" smtClean="0">
                <a:solidFill>
                  <a:schemeClr val="tx1"/>
                </a:solidFill>
                <a:latin typeface="NikoshBAN" panose="02000000000000000000" pitchFamily="2" charset="0"/>
                <a:cs typeface="NikoshBAN" panose="02000000000000000000" pitchFamily="2" charset="0"/>
              </a:rPr>
              <a:t>ঈসা খাঁ</a:t>
            </a:r>
            <a:endParaRPr lang="en-GB" dirty="0">
              <a:solidFill>
                <a:schemeClr val="tx1"/>
              </a:solidFill>
              <a:latin typeface="NikoshBAN" panose="02000000000000000000" pitchFamily="2" charset="0"/>
              <a:cs typeface="NikoshBAN" panose="02000000000000000000" pitchFamily="2" charset="0"/>
            </a:endParaRPr>
          </a:p>
        </p:txBody>
      </p:sp>
      <p:sp>
        <p:nvSpPr>
          <p:cNvPr id="5" name="Flowchart: Manual Operation 4"/>
          <p:cNvSpPr/>
          <p:nvPr/>
        </p:nvSpPr>
        <p:spPr>
          <a:xfrm rot="20011316">
            <a:off x="6554777" y="1053102"/>
            <a:ext cx="560222" cy="1141085"/>
          </a:xfrm>
          <a:prstGeom prst="flowChartManualOperation">
            <a:avLst/>
          </a:prstGeom>
          <a:solidFill>
            <a:srgbClr val="41DEEF"/>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bn-BD" dirty="0" smtClean="0">
                <a:latin typeface="NikoshBAN" panose="02000000000000000000" pitchFamily="2" charset="0"/>
                <a:cs typeface="NikoshBAN" panose="02000000000000000000" pitchFamily="2" charset="0"/>
              </a:rPr>
              <a:t>লক্ষণ মাণিক্য</a:t>
            </a:r>
            <a:endParaRPr lang="en-GB" dirty="0">
              <a:latin typeface="NikoshBAN" panose="02000000000000000000" pitchFamily="2" charset="0"/>
              <a:cs typeface="NikoshBAN" panose="02000000000000000000" pitchFamily="2" charset="0"/>
            </a:endParaRPr>
          </a:p>
        </p:txBody>
      </p:sp>
      <p:sp>
        <p:nvSpPr>
          <p:cNvPr id="6" name="Flowchart: Manual Operation 5"/>
          <p:cNvSpPr/>
          <p:nvPr/>
        </p:nvSpPr>
        <p:spPr>
          <a:xfrm rot="1576305">
            <a:off x="7734807" y="1051836"/>
            <a:ext cx="548674" cy="1121209"/>
          </a:xfrm>
          <a:prstGeom prst="flowChartManualOperation">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bn-BD" dirty="0" smtClean="0">
                <a:solidFill>
                  <a:schemeClr val="tx1"/>
                </a:solidFill>
                <a:latin typeface="NikoshBAN" panose="02000000000000000000" pitchFamily="2" charset="0"/>
                <a:cs typeface="NikoshBAN" panose="02000000000000000000" pitchFamily="2" charset="0"/>
              </a:rPr>
              <a:t>মুসা খাঁ </a:t>
            </a:r>
            <a:endParaRPr lang="en-GB" dirty="0">
              <a:solidFill>
                <a:schemeClr val="tx1"/>
              </a:solidFill>
              <a:latin typeface="NikoshBAN" panose="02000000000000000000" pitchFamily="2" charset="0"/>
              <a:cs typeface="NikoshBAN" panose="02000000000000000000" pitchFamily="2" charset="0"/>
            </a:endParaRPr>
          </a:p>
        </p:txBody>
      </p:sp>
      <p:sp>
        <p:nvSpPr>
          <p:cNvPr id="7" name="Flowchart: Manual Operation 6"/>
          <p:cNvSpPr/>
          <p:nvPr/>
        </p:nvSpPr>
        <p:spPr>
          <a:xfrm rot="16579915">
            <a:off x="5892726" y="1992926"/>
            <a:ext cx="620248" cy="1124432"/>
          </a:xfrm>
          <a:prstGeom prst="flowChartManualOperation">
            <a:avLst/>
          </a:prstGeom>
          <a:solidFill>
            <a:srgbClr val="39F79D"/>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bn-BD" dirty="0" smtClean="0">
                <a:solidFill>
                  <a:srgbClr val="FF0000"/>
                </a:solidFill>
                <a:latin typeface="NikoshBAN" panose="02000000000000000000" pitchFamily="2" charset="0"/>
                <a:cs typeface="NikoshBAN" panose="02000000000000000000" pitchFamily="2" charset="0"/>
              </a:rPr>
              <a:t>বিনোদ রায়</a:t>
            </a:r>
            <a:endParaRPr lang="en-GB" dirty="0">
              <a:solidFill>
                <a:srgbClr val="FF0000"/>
              </a:solidFill>
              <a:latin typeface="NikoshBAN" panose="02000000000000000000" pitchFamily="2" charset="0"/>
              <a:cs typeface="NikoshBAN" panose="02000000000000000000" pitchFamily="2" charset="0"/>
            </a:endParaRPr>
          </a:p>
        </p:txBody>
      </p:sp>
      <p:sp>
        <p:nvSpPr>
          <p:cNvPr id="8" name="Flowchart: Manual Operation 7"/>
          <p:cNvSpPr/>
          <p:nvPr/>
        </p:nvSpPr>
        <p:spPr>
          <a:xfrm rot="3206353">
            <a:off x="8104874" y="1369338"/>
            <a:ext cx="593194" cy="1171986"/>
          </a:xfrm>
          <a:prstGeom prst="flowChartManualOperation">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bn-BD" dirty="0" smtClean="0">
                <a:solidFill>
                  <a:schemeClr val="tx1"/>
                </a:solidFill>
                <a:latin typeface="NikoshBAN" panose="02000000000000000000" pitchFamily="2" charset="0"/>
                <a:cs typeface="NikoshBAN" panose="02000000000000000000" pitchFamily="2" charset="0"/>
              </a:rPr>
              <a:t>প্রতাপাদিত্য </a:t>
            </a:r>
            <a:endParaRPr lang="en-GB" dirty="0">
              <a:solidFill>
                <a:schemeClr val="tx1"/>
              </a:solidFill>
              <a:latin typeface="NikoshBAN" panose="02000000000000000000" pitchFamily="2" charset="0"/>
              <a:cs typeface="NikoshBAN" panose="02000000000000000000" pitchFamily="2" charset="0"/>
            </a:endParaRPr>
          </a:p>
        </p:txBody>
      </p:sp>
      <p:sp>
        <p:nvSpPr>
          <p:cNvPr id="9" name="Flowchart: Manual Operation 8"/>
          <p:cNvSpPr/>
          <p:nvPr/>
        </p:nvSpPr>
        <p:spPr>
          <a:xfrm rot="4832451">
            <a:off x="8324604" y="1966599"/>
            <a:ext cx="585921" cy="1192069"/>
          </a:xfrm>
          <a:prstGeom prst="flowChartManualOperation">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bn-BD" dirty="0" smtClean="0">
                <a:latin typeface="NikoshBAN" panose="02000000000000000000" pitchFamily="2" charset="0"/>
                <a:cs typeface="NikoshBAN" panose="02000000000000000000" pitchFamily="2" charset="0"/>
              </a:rPr>
              <a:t>চাঁদ রায়</a:t>
            </a:r>
            <a:endParaRPr lang="en-GB" dirty="0">
              <a:latin typeface="NikoshBAN" panose="02000000000000000000" pitchFamily="2" charset="0"/>
              <a:cs typeface="NikoshBAN" panose="02000000000000000000" pitchFamily="2" charset="0"/>
            </a:endParaRPr>
          </a:p>
        </p:txBody>
      </p:sp>
      <p:sp>
        <p:nvSpPr>
          <p:cNvPr id="11" name="Flowchart: Manual Operation 10"/>
          <p:cNvSpPr/>
          <p:nvPr/>
        </p:nvSpPr>
        <p:spPr>
          <a:xfrm rot="6535624">
            <a:off x="8282381" y="2573228"/>
            <a:ext cx="527007" cy="1163136"/>
          </a:xfrm>
          <a:prstGeom prst="flowChartManualOperation">
            <a:avLst/>
          </a:prstGeom>
          <a:solidFill>
            <a:srgbClr val="F43CBF"/>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bn-BD" dirty="0" smtClean="0">
                <a:latin typeface="NikoshBAN" panose="02000000000000000000" pitchFamily="2" charset="0"/>
                <a:cs typeface="NikoshBAN" panose="02000000000000000000" pitchFamily="2" charset="0"/>
              </a:rPr>
              <a:t>ফজল গাজি</a:t>
            </a:r>
            <a:endParaRPr lang="en-GB" dirty="0">
              <a:latin typeface="NikoshBAN" panose="02000000000000000000" pitchFamily="2" charset="0"/>
              <a:cs typeface="NikoshBAN" panose="02000000000000000000" pitchFamily="2" charset="0"/>
            </a:endParaRPr>
          </a:p>
        </p:txBody>
      </p:sp>
      <p:sp>
        <p:nvSpPr>
          <p:cNvPr id="12" name="Flowchart: Manual Operation 11"/>
          <p:cNvSpPr/>
          <p:nvPr/>
        </p:nvSpPr>
        <p:spPr>
          <a:xfrm rot="18694848">
            <a:off x="6068812" y="1406548"/>
            <a:ext cx="622381" cy="1171986"/>
          </a:xfrm>
          <a:prstGeom prst="flowChartManualOperation">
            <a:avLst/>
          </a:prstGeom>
          <a:solidFill>
            <a:srgbClr val="E5E54B"/>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bn-BD" dirty="0" smtClean="0">
                <a:solidFill>
                  <a:schemeClr val="accent1">
                    <a:lumMod val="50000"/>
                  </a:schemeClr>
                </a:solidFill>
                <a:latin typeface="NikoshBAN" panose="02000000000000000000" pitchFamily="2" charset="0"/>
                <a:cs typeface="NikoshBAN" panose="02000000000000000000" pitchFamily="2" charset="0"/>
              </a:rPr>
              <a:t>কন্দর্পনারায়ণ</a:t>
            </a:r>
            <a:endParaRPr lang="en-GB" dirty="0">
              <a:solidFill>
                <a:schemeClr val="accent1">
                  <a:lumMod val="50000"/>
                </a:schemeClr>
              </a:solidFill>
              <a:latin typeface="NikoshBAN" panose="02000000000000000000" pitchFamily="2" charset="0"/>
              <a:cs typeface="NikoshBAN" panose="02000000000000000000" pitchFamily="2" charset="0"/>
            </a:endParaRPr>
          </a:p>
        </p:txBody>
      </p:sp>
      <p:sp>
        <p:nvSpPr>
          <p:cNvPr id="13" name="Flowchart: Manual Operation 12"/>
          <p:cNvSpPr/>
          <p:nvPr/>
        </p:nvSpPr>
        <p:spPr>
          <a:xfrm rot="14441702">
            <a:off x="6015927" y="2637676"/>
            <a:ext cx="628138" cy="1124432"/>
          </a:xfrm>
          <a:prstGeom prst="flowChartManualOperati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bn-BD" dirty="0" smtClean="0">
                <a:solidFill>
                  <a:schemeClr val="tx1">
                    <a:lumMod val="95000"/>
                    <a:lumOff val="5000"/>
                  </a:schemeClr>
                </a:solidFill>
                <a:latin typeface="NikoshBAN" panose="02000000000000000000" pitchFamily="2" charset="0"/>
                <a:cs typeface="NikoshBAN" panose="02000000000000000000" pitchFamily="2" charset="0"/>
              </a:rPr>
              <a:t>গণেশ রায়</a:t>
            </a:r>
            <a:endParaRPr lang="en-GB" dirty="0">
              <a:solidFill>
                <a:schemeClr val="tx1">
                  <a:lumMod val="95000"/>
                  <a:lumOff val="5000"/>
                </a:schemeClr>
              </a:solidFill>
              <a:latin typeface="NikoshBAN" panose="02000000000000000000" pitchFamily="2" charset="0"/>
              <a:cs typeface="NikoshBAN" panose="02000000000000000000" pitchFamily="2" charset="0"/>
            </a:endParaRPr>
          </a:p>
        </p:txBody>
      </p:sp>
      <p:sp>
        <p:nvSpPr>
          <p:cNvPr id="14" name="Flowchart: Manual Operation 13"/>
          <p:cNvSpPr/>
          <p:nvPr/>
        </p:nvSpPr>
        <p:spPr>
          <a:xfrm rot="12861271">
            <a:off x="6404939" y="3147905"/>
            <a:ext cx="753058" cy="1124432"/>
          </a:xfrm>
          <a:prstGeom prst="flowChartManualOperation">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bn-BD" dirty="0" smtClean="0">
                <a:solidFill>
                  <a:srgbClr val="FFFF00"/>
                </a:solidFill>
                <a:latin typeface="NikoshBAN" panose="02000000000000000000" pitchFamily="2" charset="0"/>
                <a:cs typeface="NikoshBAN" panose="02000000000000000000" pitchFamily="2" charset="0"/>
              </a:rPr>
              <a:t>মুকুন্দ রায়</a:t>
            </a:r>
            <a:endParaRPr lang="en-GB" dirty="0">
              <a:solidFill>
                <a:srgbClr val="FFFF00"/>
              </a:solidFill>
              <a:latin typeface="NikoshBAN" panose="02000000000000000000" pitchFamily="2" charset="0"/>
              <a:cs typeface="NikoshBAN" panose="02000000000000000000" pitchFamily="2" charset="0"/>
            </a:endParaRPr>
          </a:p>
        </p:txBody>
      </p:sp>
      <p:sp>
        <p:nvSpPr>
          <p:cNvPr id="15" name="Flowchart: Manual Operation 14"/>
          <p:cNvSpPr/>
          <p:nvPr/>
        </p:nvSpPr>
        <p:spPr>
          <a:xfrm rot="10646830">
            <a:off x="7138299" y="3301431"/>
            <a:ext cx="683101" cy="1124432"/>
          </a:xfrm>
          <a:prstGeom prst="flowChartManualOperation">
            <a:avLst/>
          </a:prstGeom>
          <a:solidFill>
            <a:srgbClr val="B140F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bn-BD" dirty="0" smtClean="0">
                <a:latin typeface="NikoshBAN" panose="02000000000000000000" pitchFamily="2" charset="0"/>
                <a:cs typeface="NikoshBAN" panose="02000000000000000000" pitchFamily="2" charset="0"/>
              </a:rPr>
              <a:t>পিতাম্বর রায়</a:t>
            </a:r>
            <a:endParaRPr lang="en-GB" dirty="0">
              <a:latin typeface="NikoshBAN" panose="02000000000000000000" pitchFamily="2" charset="0"/>
              <a:cs typeface="NikoshBAN" panose="02000000000000000000" pitchFamily="2" charset="0"/>
            </a:endParaRPr>
          </a:p>
        </p:txBody>
      </p:sp>
      <p:sp>
        <p:nvSpPr>
          <p:cNvPr id="16" name="Flowchart: Manual Operation 15"/>
          <p:cNvSpPr/>
          <p:nvPr/>
        </p:nvSpPr>
        <p:spPr>
          <a:xfrm rot="8560221">
            <a:off x="7798652" y="3090913"/>
            <a:ext cx="667767" cy="1124432"/>
          </a:xfrm>
          <a:prstGeom prst="flowChartManualOperation">
            <a:avLst/>
          </a:prstGeom>
          <a:solidFill>
            <a:srgbClr val="FD8A33"/>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bn-BD" dirty="0" smtClean="0">
                <a:solidFill>
                  <a:schemeClr val="tx1"/>
                </a:solidFill>
                <a:latin typeface="NikoshBAN" panose="02000000000000000000" pitchFamily="2" charset="0"/>
                <a:cs typeface="NikoshBAN" panose="02000000000000000000" pitchFamily="2" charset="0"/>
              </a:rPr>
              <a:t>কংশ নারায়ণ</a:t>
            </a:r>
            <a:endParaRPr lang="en-GB"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02285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grpId="0" nodeType="withEffect">
                                  <p:stCondLst>
                                    <p:cond delay="100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par>
                                <p:cTn id="20" presetID="53" presetClass="entr" presetSubtype="16" fill="hold" grpId="0" nodeType="withEffect">
                                  <p:stCondLst>
                                    <p:cond delay="175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par>
                                <p:cTn id="25" presetID="53" presetClass="entr" presetSubtype="16" fill="hold" grpId="0" nodeType="withEffect">
                                  <p:stCondLst>
                                    <p:cond delay="250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par>
                                <p:cTn id="30" presetID="53" presetClass="entr" presetSubtype="16" fill="hold" grpId="0" nodeType="withEffect">
                                  <p:stCondLst>
                                    <p:cond delay="350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par>
                                <p:cTn id="35" presetID="53" presetClass="entr" presetSubtype="16" fill="hold" grpId="0" nodeType="withEffect">
                                  <p:stCondLst>
                                    <p:cond delay="450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par>
                                <p:cTn id="40" presetID="53" presetClass="entr" presetSubtype="16" fill="hold" grpId="0" nodeType="withEffect">
                                  <p:stCondLst>
                                    <p:cond delay="5500"/>
                                  </p:stCondLst>
                                  <p:childTnLst>
                                    <p:set>
                                      <p:cBhvr>
                                        <p:cTn id="41" dur="1" fill="hold">
                                          <p:stCondLst>
                                            <p:cond delay="0"/>
                                          </p:stCondLst>
                                        </p:cTn>
                                        <p:tgtEl>
                                          <p:spTgt spid="16"/>
                                        </p:tgtEl>
                                        <p:attrNameLst>
                                          <p:attrName>style.visibility</p:attrName>
                                        </p:attrNameLst>
                                      </p:cBhvr>
                                      <p:to>
                                        <p:strVal val="visible"/>
                                      </p:to>
                                    </p:set>
                                    <p:anim calcmode="lin" valueType="num">
                                      <p:cBhvr>
                                        <p:cTn id="42" dur="500" fill="hold"/>
                                        <p:tgtEl>
                                          <p:spTgt spid="16"/>
                                        </p:tgtEl>
                                        <p:attrNameLst>
                                          <p:attrName>ppt_w</p:attrName>
                                        </p:attrNameLst>
                                      </p:cBhvr>
                                      <p:tavLst>
                                        <p:tav tm="0">
                                          <p:val>
                                            <p:fltVal val="0"/>
                                          </p:val>
                                        </p:tav>
                                        <p:tav tm="100000">
                                          <p:val>
                                            <p:strVal val="#ppt_w"/>
                                          </p:val>
                                        </p:tav>
                                      </p:tavLst>
                                    </p:anim>
                                    <p:anim calcmode="lin" valueType="num">
                                      <p:cBhvr>
                                        <p:cTn id="43" dur="500" fill="hold"/>
                                        <p:tgtEl>
                                          <p:spTgt spid="16"/>
                                        </p:tgtEl>
                                        <p:attrNameLst>
                                          <p:attrName>ppt_h</p:attrName>
                                        </p:attrNameLst>
                                      </p:cBhvr>
                                      <p:tavLst>
                                        <p:tav tm="0">
                                          <p:val>
                                            <p:fltVal val="0"/>
                                          </p:val>
                                        </p:tav>
                                        <p:tav tm="100000">
                                          <p:val>
                                            <p:strVal val="#ppt_h"/>
                                          </p:val>
                                        </p:tav>
                                      </p:tavLst>
                                    </p:anim>
                                    <p:animEffect transition="in" filter="fade">
                                      <p:cBhvr>
                                        <p:cTn id="44" dur="500"/>
                                        <p:tgtEl>
                                          <p:spTgt spid="16"/>
                                        </p:tgtEl>
                                      </p:cBhvr>
                                    </p:animEffect>
                                  </p:childTnLst>
                                </p:cTn>
                              </p:par>
                              <p:par>
                                <p:cTn id="45" presetID="53" presetClass="entr" presetSubtype="16" fill="hold" grpId="0" nodeType="withEffect">
                                  <p:stCondLst>
                                    <p:cond delay="650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7500"/>
                                  </p:stCondLst>
                                  <p:childTnLst>
                                    <p:set>
                                      <p:cBhvr>
                                        <p:cTn id="51" dur="1" fill="hold">
                                          <p:stCondLst>
                                            <p:cond delay="0"/>
                                          </p:stCondLst>
                                        </p:cTn>
                                        <p:tgtEl>
                                          <p:spTgt spid="14"/>
                                        </p:tgtEl>
                                        <p:attrNameLst>
                                          <p:attrName>style.visibility</p:attrName>
                                        </p:attrNameLst>
                                      </p:cBhvr>
                                      <p:to>
                                        <p:strVal val="visible"/>
                                      </p:to>
                                    </p:set>
                                    <p:anim calcmode="lin" valueType="num">
                                      <p:cBhvr>
                                        <p:cTn id="52" dur="500" fill="hold"/>
                                        <p:tgtEl>
                                          <p:spTgt spid="14"/>
                                        </p:tgtEl>
                                        <p:attrNameLst>
                                          <p:attrName>ppt_w</p:attrName>
                                        </p:attrNameLst>
                                      </p:cBhvr>
                                      <p:tavLst>
                                        <p:tav tm="0">
                                          <p:val>
                                            <p:fltVal val="0"/>
                                          </p:val>
                                        </p:tav>
                                        <p:tav tm="100000">
                                          <p:val>
                                            <p:strVal val="#ppt_w"/>
                                          </p:val>
                                        </p:tav>
                                      </p:tavLst>
                                    </p:anim>
                                    <p:anim calcmode="lin" valueType="num">
                                      <p:cBhvr>
                                        <p:cTn id="53" dur="500" fill="hold"/>
                                        <p:tgtEl>
                                          <p:spTgt spid="14"/>
                                        </p:tgtEl>
                                        <p:attrNameLst>
                                          <p:attrName>ppt_h</p:attrName>
                                        </p:attrNameLst>
                                      </p:cBhvr>
                                      <p:tavLst>
                                        <p:tav tm="0">
                                          <p:val>
                                            <p:fltVal val="0"/>
                                          </p:val>
                                        </p:tav>
                                        <p:tav tm="100000">
                                          <p:val>
                                            <p:strVal val="#ppt_h"/>
                                          </p:val>
                                        </p:tav>
                                      </p:tavLst>
                                    </p:anim>
                                    <p:animEffect transition="in" filter="fade">
                                      <p:cBhvr>
                                        <p:cTn id="54" dur="500"/>
                                        <p:tgtEl>
                                          <p:spTgt spid="14"/>
                                        </p:tgtEl>
                                      </p:cBhvr>
                                    </p:animEffect>
                                  </p:childTnLst>
                                </p:cTn>
                              </p:par>
                              <p:par>
                                <p:cTn id="55" presetID="53" presetClass="entr" presetSubtype="16" fill="hold" grpId="0" nodeType="withEffect">
                                  <p:stCondLst>
                                    <p:cond delay="8500"/>
                                  </p:stCondLst>
                                  <p:childTnLst>
                                    <p:set>
                                      <p:cBhvr>
                                        <p:cTn id="56" dur="1" fill="hold">
                                          <p:stCondLst>
                                            <p:cond delay="0"/>
                                          </p:stCondLst>
                                        </p:cTn>
                                        <p:tgtEl>
                                          <p:spTgt spid="13"/>
                                        </p:tgtEl>
                                        <p:attrNameLst>
                                          <p:attrName>style.visibility</p:attrName>
                                        </p:attrNameLst>
                                      </p:cBhvr>
                                      <p:to>
                                        <p:strVal val="visible"/>
                                      </p:to>
                                    </p:set>
                                    <p:anim calcmode="lin" valueType="num">
                                      <p:cBhvr>
                                        <p:cTn id="57" dur="500" fill="hold"/>
                                        <p:tgtEl>
                                          <p:spTgt spid="13"/>
                                        </p:tgtEl>
                                        <p:attrNameLst>
                                          <p:attrName>ppt_w</p:attrName>
                                        </p:attrNameLst>
                                      </p:cBhvr>
                                      <p:tavLst>
                                        <p:tav tm="0">
                                          <p:val>
                                            <p:fltVal val="0"/>
                                          </p:val>
                                        </p:tav>
                                        <p:tav tm="100000">
                                          <p:val>
                                            <p:strVal val="#ppt_w"/>
                                          </p:val>
                                        </p:tav>
                                      </p:tavLst>
                                    </p:anim>
                                    <p:anim calcmode="lin" valueType="num">
                                      <p:cBhvr>
                                        <p:cTn id="58" dur="500" fill="hold"/>
                                        <p:tgtEl>
                                          <p:spTgt spid="13"/>
                                        </p:tgtEl>
                                        <p:attrNameLst>
                                          <p:attrName>ppt_h</p:attrName>
                                        </p:attrNameLst>
                                      </p:cBhvr>
                                      <p:tavLst>
                                        <p:tav tm="0">
                                          <p:val>
                                            <p:fltVal val="0"/>
                                          </p:val>
                                        </p:tav>
                                        <p:tav tm="100000">
                                          <p:val>
                                            <p:strVal val="#ppt_h"/>
                                          </p:val>
                                        </p:tav>
                                      </p:tavLst>
                                    </p:anim>
                                    <p:animEffect transition="in" filter="fade">
                                      <p:cBhvr>
                                        <p:cTn id="59" dur="500"/>
                                        <p:tgtEl>
                                          <p:spTgt spid="13"/>
                                        </p:tgtEl>
                                      </p:cBhvr>
                                    </p:animEffect>
                                  </p:childTnLst>
                                </p:cTn>
                              </p:par>
                              <p:par>
                                <p:cTn id="60" presetID="53" presetClass="entr" presetSubtype="16" fill="hold" grpId="0" nodeType="withEffect">
                                  <p:stCondLst>
                                    <p:cond delay="9500"/>
                                  </p:stCondLst>
                                  <p:childTnLst>
                                    <p:set>
                                      <p:cBhvr>
                                        <p:cTn id="61" dur="1" fill="hold">
                                          <p:stCondLst>
                                            <p:cond delay="0"/>
                                          </p:stCondLst>
                                        </p:cTn>
                                        <p:tgtEl>
                                          <p:spTgt spid="7"/>
                                        </p:tgtEl>
                                        <p:attrNameLst>
                                          <p:attrName>style.visibility</p:attrName>
                                        </p:attrNameLst>
                                      </p:cBhvr>
                                      <p:to>
                                        <p:strVal val="visible"/>
                                      </p:to>
                                    </p:set>
                                    <p:anim calcmode="lin" valueType="num">
                                      <p:cBhvr>
                                        <p:cTn id="62" dur="500" fill="hold"/>
                                        <p:tgtEl>
                                          <p:spTgt spid="7"/>
                                        </p:tgtEl>
                                        <p:attrNameLst>
                                          <p:attrName>ppt_w</p:attrName>
                                        </p:attrNameLst>
                                      </p:cBhvr>
                                      <p:tavLst>
                                        <p:tav tm="0">
                                          <p:val>
                                            <p:fltVal val="0"/>
                                          </p:val>
                                        </p:tav>
                                        <p:tav tm="100000">
                                          <p:val>
                                            <p:strVal val="#ppt_w"/>
                                          </p:val>
                                        </p:tav>
                                      </p:tavLst>
                                    </p:anim>
                                    <p:anim calcmode="lin" valueType="num">
                                      <p:cBhvr>
                                        <p:cTn id="63" dur="500" fill="hold"/>
                                        <p:tgtEl>
                                          <p:spTgt spid="7"/>
                                        </p:tgtEl>
                                        <p:attrNameLst>
                                          <p:attrName>ppt_h</p:attrName>
                                        </p:attrNameLst>
                                      </p:cBhvr>
                                      <p:tavLst>
                                        <p:tav tm="0">
                                          <p:val>
                                            <p:fltVal val="0"/>
                                          </p:val>
                                        </p:tav>
                                        <p:tav tm="100000">
                                          <p:val>
                                            <p:strVal val="#ppt_h"/>
                                          </p:val>
                                        </p:tav>
                                      </p:tavLst>
                                    </p:anim>
                                    <p:animEffect transition="in" filter="fade">
                                      <p:cBhvr>
                                        <p:cTn id="64" dur="500"/>
                                        <p:tgtEl>
                                          <p:spTgt spid="7"/>
                                        </p:tgtEl>
                                      </p:cBhvr>
                                    </p:animEffect>
                                  </p:childTnLst>
                                </p:cTn>
                              </p:par>
                              <p:par>
                                <p:cTn id="65" presetID="53" presetClass="entr" presetSubtype="16" fill="hold" grpId="0" nodeType="withEffect">
                                  <p:stCondLst>
                                    <p:cond delay="10750"/>
                                  </p:stCondLst>
                                  <p:childTnLst>
                                    <p:set>
                                      <p:cBhvr>
                                        <p:cTn id="66" dur="1" fill="hold">
                                          <p:stCondLst>
                                            <p:cond delay="0"/>
                                          </p:stCondLst>
                                        </p:cTn>
                                        <p:tgtEl>
                                          <p:spTgt spid="12"/>
                                        </p:tgtEl>
                                        <p:attrNameLst>
                                          <p:attrName>style.visibility</p:attrName>
                                        </p:attrNameLst>
                                      </p:cBhvr>
                                      <p:to>
                                        <p:strVal val="visible"/>
                                      </p:to>
                                    </p:set>
                                    <p:anim calcmode="lin" valueType="num">
                                      <p:cBhvr>
                                        <p:cTn id="67" dur="500" fill="hold"/>
                                        <p:tgtEl>
                                          <p:spTgt spid="12"/>
                                        </p:tgtEl>
                                        <p:attrNameLst>
                                          <p:attrName>ppt_w</p:attrName>
                                        </p:attrNameLst>
                                      </p:cBhvr>
                                      <p:tavLst>
                                        <p:tav tm="0">
                                          <p:val>
                                            <p:fltVal val="0"/>
                                          </p:val>
                                        </p:tav>
                                        <p:tav tm="100000">
                                          <p:val>
                                            <p:strVal val="#ppt_w"/>
                                          </p:val>
                                        </p:tav>
                                      </p:tavLst>
                                    </p:anim>
                                    <p:anim calcmode="lin" valueType="num">
                                      <p:cBhvr>
                                        <p:cTn id="68" dur="500" fill="hold"/>
                                        <p:tgtEl>
                                          <p:spTgt spid="12"/>
                                        </p:tgtEl>
                                        <p:attrNameLst>
                                          <p:attrName>ppt_h</p:attrName>
                                        </p:attrNameLst>
                                      </p:cBhvr>
                                      <p:tavLst>
                                        <p:tav tm="0">
                                          <p:val>
                                            <p:fltVal val="0"/>
                                          </p:val>
                                        </p:tav>
                                        <p:tav tm="100000">
                                          <p:val>
                                            <p:strVal val="#ppt_h"/>
                                          </p:val>
                                        </p:tav>
                                      </p:tavLst>
                                    </p:anim>
                                    <p:animEffect transition="in" filter="fade">
                                      <p:cBhvr>
                                        <p:cTn id="69" dur="500"/>
                                        <p:tgtEl>
                                          <p:spTgt spid="12"/>
                                        </p:tgtEl>
                                      </p:cBhvr>
                                    </p:animEffect>
                                  </p:childTnLst>
                                </p:cTn>
                              </p:par>
                              <p:par>
                                <p:cTn id="70" presetID="53" presetClass="entr" presetSubtype="16" fill="hold" grpId="0" nodeType="withEffect">
                                  <p:stCondLst>
                                    <p:cond delay="12000"/>
                                  </p:stCondLst>
                                  <p:childTnLst>
                                    <p:set>
                                      <p:cBhvr>
                                        <p:cTn id="71" dur="1" fill="hold">
                                          <p:stCondLst>
                                            <p:cond delay="0"/>
                                          </p:stCondLst>
                                        </p:cTn>
                                        <p:tgtEl>
                                          <p:spTgt spid="5"/>
                                        </p:tgtEl>
                                        <p:attrNameLst>
                                          <p:attrName>style.visibility</p:attrName>
                                        </p:attrNameLst>
                                      </p:cBhvr>
                                      <p:to>
                                        <p:strVal val="visible"/>
                                      </p:to>
                                    </p:set>
                                    <p:anim calcmode="lin" valueType="num">
                                      <p:cBhvr>
                                        <p:cTn id="72" dur="500" fill="hold"/>
                                        <p:tgtEl>
                                          <p:spTgt spid="5"/>
                                        </p:tgtEl>
                                        <p:attrNameLst>
                                          <p:attrName>ppt_w</p:attrName>
                                        </p:attrNameLst>
                                      </p:cBhvr>
                                      <p:tavLst>
                                        <p:tav tm="0">
                                          <p:val>
                                            <p:fltVal val="0"/>
                                          </p:val>
                                        </p:tav>
                                        <p:tav tm="100000">
                                          <p:val>
                                            <p:strVal val="#ppt_w"/>
                                          </p:val>
                                        </p:tav>
                                      </p:tavLst>
                                    </p:anim>
                                    <p:anim calcmode="lin" valueType="num">
                                      <p:cBhvr>
                                        <p:cTn id="73" dur="500" fill="hold"/>
                                        <p:tgtEl>
                                          <p:spTgt spid="5"/>
                                        </p:tgtEl>
                                        <p:attrNameLst>
                                          <p:attrName>ppt_h</p:attrName>
                                        </p:attrNameLst>
                                      </p:cBhvr>
                                      <p:tavLst>
                                        <p:tav tm="0">
                                          <p:val>
                                            <p:fltVal val="0"/>
                                          </p:val>
                                        </p:tav>
                                        <p:tav tm="100000">
                                          <p:val>
                                            <p:strVal val="#ppt_h"/>
                                          </p:val>
                                        </p:tav>
                                      </p:tavLst>
                                    </p:anim>
                                    <p:animEffect transition="in" filter="fade">
                                      <p:cBhvr>
                                        <p:cTn id="7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6" grpId="0" animBg="1"/>
      <p:bldP spid="7" grpId="0" animBg="1"/>
      <p:bldP spid="8" grpId="0" animBg="1"/>
      <p:bldP spid="9" grpId="0" animBg="1"/>
      <p:bldP spid="11" grpId="0" animBg="1"/>
      <p:bldP spid="12" grpId="0" animBg="1"/>
      <p:bldP spid="13" grpId="0" animBg="1"/>
      <p:bldP spid="14" grpId="0" animBg="1"/>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p:cNvSpPr txBox="1"/>
          <p:nvPr/>
        </p:nvSpPr>
        <p:spPr>
          <a:xfrm>
            <a:off x="2361460" y="-488272"/>
            <a:ext cx="9197265" cy="3687371"/>
          </a:xfrm>
          <a:prstGeom prst="rect">
            <a:avLst/>
          </a:prstGeom>
          <a:noFill/>
        </p:spPr>
        <p:txBody>
          <a:bodyPr wrap="square" rtlCol="0">
            <a:prstTxWarp prst="textArchDown">
              <a:avLst/>
            </a:prstTxWarp>
            <a:spAutoFit/>
          </a:bodyPr>
          <a:lstStyle/>
          <a:p>
            <a:r>
              <a:rPr lang="bn-BD" sz="239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বারো ভূঁইয়া</a:t>
            </a:r>
            <a:endParaRPr lang="en-GB" sz="2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274447899"/>
      </p:ext>
    </p:extLst>
  </p:cSld>
  <p:clrMapOvr>
    <a:masterClrMapping/>
  </p:clrMapOvr>
  <mc:AlternateContent xmlns:mc="http://schemas.openxmlformats.org/markup-compatibility/2006" xmlns:p14="http://schemas.microsoft.com/office/powerpoint/2010/main">
    <mc:Choice Requires="p14">
      <p:transition spd="slow" p14:dur="4000" advClick="0">
        <p14:vortex dir="u"/>
      </p:transition>
    </mc:Choice>
    <mc:Fallback xmlns="">
      <p:transition spd="slow" advClick="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4620231" y="24975"/>
            <a:ext cx="7417949" cy="5201424"/>
          </a:xfrm>
          <a:prstGeom prst="rect">
            <a:avLst/>
          </a:prstGeom>
          <a:solidFill>
            <a:schemeClr val="accent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1003">
            <a:schemeClr val="lt1"/>
          </a:fillRef>
          <a:effectRef idx="0">
            <a:scrgbClr r="0" g="0" b="0"/>
          </a:effectRef>
          <a:fontRef idx="major"/>
        </p:style>
        <p:txBody>
          <a:bodyPr wrap="square">
            <a:spAutoFit/>
          </a:bodyPr>
          <a:lstStyle/>
          <a:p>
            <a:pPr lvl="1"/>
            <a:r>
              <a:rPr lang="bn-BD" sz="40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 পাঠ শেষে শিক্ষার্থীরা যা যা শিখতে পারবে...</a:t>
            </a:r>
          </a:p>
          <a:p>
            <a:pPr marL="914400" lvl="1" indent="-457200">
              <a:buFont typeface="Wingdings" panose="05000000000000000000" pitchFamily="2" charset="2"/>
              <a:buChar char="§"/>
            </a:pPr>
            <a:r>
              <a:rPr lang="en-US" sz="36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বারো</a:t>
            </a:r>
            <a:r>
              <a:rPr lang="en-US" sz="3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ভূইয়া</a:t>
            </a:r>
            <a:r>
              <a:rPr lang="en-US" sz="3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কারা</a:t>
            </a:r>
            <a:r>
              <a:rPr lang="en-US" sz="3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a:t>
            </a:r>
            <a:r>
              <a:rPr lang="en-US" sz="3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চিহ্নিত</a:t>
            </a:r>
            <a:r>
              <a:rPr lang="en-US" sz="3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করতে</a:t>
            </a:r>
            <a:r>
              <a:rPr lang="en-US" sz="3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BD" sz="3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পারবে;</a:t>
            </a:r>
          </a:p>
          <a:p>
            <a:pPr marL="914400" lvl="1" indent="-457200">
              <a:buFont typeface="Wingdings" panose="05000000000000000000" pitchFamily="2" charset="2"/>
              <a:buChar char="§"/>
            </a:pPr>
            <a:r>
              <a:rPr lang="en-US" sz="36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বারো</a:t>
            </a:r>
            <a:r>
              <a:rPr lang="en-US" sz="3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ভূইয়া</a:t>
            </a:r>
            <a:r>
              <a:rPr lang="bn-BD" sz="3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a:t>
            </a:r>
            <a:r>
              <a:rPr lang="bn-BD"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BD" sz="3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সঠিক সংখ্যা</a:t>
            </a:r>
            <a:r>
              <a:rPr lang="en-US" sz="3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BD" sz="3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নিশ্চি</a:t>
            </a:r>
            <a:r>
              <a:rPr lang="en-US" sz="3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 </a:t>
            </a:r>
            <a:r>
              <a:rPr lang="en-US" sz="36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করতে</a:t>
            </a:r>
            <a:r>
              <a:rPr lang="en-US" sz="3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BD" sz="3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পারবে;</a:t>
            </a:r>
          </a:p>
          <a:p>
            <a:pPr marL="914400" lvl="1" indent="-457200">
              <a:buFont typeface="Wingdings" panose="05000000000000000000" pitchFamily="2" charset="2"/>
              <a:buChar char="§"/>
            </a:pPr>
            <a:r>
              <a:rPr lang="en-US" sz="36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বারো</a:t>
            </a:r>
            <a:r>
              <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ভূইয়া</a:t>
            </a:r>
            <a:r>
              <a:rPr lang="bn-BD"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 </a:t>
            </a:r>
            <a:r>
              <a:rPr lang="bn-BD" sz="3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প্রকৃত ক্ষমতা </a:t>
            </a:r>
            <a:r>
              <a:rPr lang="bn-BD"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সম্পর্কে</a:t>
            </a:r>
            <a:r>
              <a:rPr lang="en-US" sz="3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BD" sz="3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অবগত হতে</a:t>
            </a:r>
            <a:r>
              <a:rPr lang="en-US" sz="3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BD"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পারবে</a:t>
            </a:r>
            <a:r>
              <a:rPr lang="bn-BD" sz="3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p>
          <a:p>
            <a:pPr marL="914400" lvl="1" indent="-457200">
              <a:buFont typeface="Wingdings" panose="05000000000000000000" pitchFamily="2" charset="2"/>
              <a:buChar char="§"/>
            </a:pPr>
            <a:r>
              <a:rPr lang="en-US" sz="36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বারো</a:t>
            </a:r>
            <a:r>
              <a:rPr lang="en-US" sz="3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ভূইয়া</a:t>
            </a:r>
            <a:r>
              <a:rPr lang="bn-BD" sz="3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 রাজত্ব ও তাদের কার্যক্রম</a:t>
            </a:r>
            <a:r>
              <a:rPr lang="bn-BD"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BD" sz="3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সম্পর্কে</a:t>
            </a:r>
            <a:r>
              <a:rPr lang="en-US" sz="3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আন্দাজ</a:t>
            </a:r>
            <a:r>
              <a:rPr lang="en-US" sz="3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করতে</a:t>
            </a:r>
            <a:r>
              <a:rPr lang="en-US" sz="3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পারবে</a:t>
            </a:r>
            <a:r>
              <a:rPr lang="en-US" sz="3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bn-BD" sz="3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val="2939736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50" fill="hold"/>
                                        <p:tgtEl>
                                          <p:spTgt spid="3">
                                            <p:bg/>
                                          </p:spTgt>
                                        </p:tgtEl>
                                        <p:attrNameLst>
                                          <p:attrName>ppt_x</p:attrName>
                                        </p:attrNameLst>
                                      </p:cBhvr>
                                      <p:tavLst>
                                        <p:tav tm="0">
                                          <p:val>
                                            <p:strVal val="1+#ppt_w/2"/>
                                          </p:val>
                                        </p:tav>
                                        <p:tav tm="100000">
                                          <p:val>
                                            <p:strVal val="#ppt_x"/>
                                          </p:val>
                                        </p:tav>
                                      </p:tavLst>
                                    </p:anim>
                                    <p:anim calcmode="lin" valueType="num">
                                      <p:cBhvr additive="base">
                                        <p:cTn id="8" dur="550" fill="hold"/>
                                        <p:tgtEl>
                                          <p:spTgt spid="3">
                                            <p:bg/>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75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150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225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300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350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p:cNvSpPr txBox="1"/>
          <p:nvPr/>
        </p:nvSpPr>
        <p:spPr>
          <a:xfrm>
            <a:off x="2962248" y="25181"/>
            <a:ext cx="8976049" cy="4524315"/>
          </a:xfrm>
          <a:prstGeom prst="rect">
            <a:avLst/>
          </a:prstGeom>
          <a:noFill/>
        </p:spPr>
        <p:txBody>
          <a:bodyPr wrap="square" rtlCol="0">
            <a:spAutoFit/>
          </a:bodyPr>
          <a:lstStyle/>
          <a:p>
            <a:pPr algn="ctr"/>
            <a:r>
              <a:rPr lang="bn-BD"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বাংলার বার ভূঁইয়া</a:t>
            </a:r>
          </a:p>
          <a:p>
            <a:pPr algn="just"/>
            <a:r>
              <a:rPr lang="bn-BD" sz="2800" dirty="0" smtClean="0">
                <a:latin typeface="NikoshBAN" panose="02000000000000000000" pitchFamily="2" charset="0"/>
                <a:cs typeface="NikoshBAN" panose="02000000000000000000" pitchFamily="2" charset="0"/>
              </a:rPr>
              <a:t>১৫৭৬ খ্রিস্টাব্দে সম্রাট আকবরের রাজত্বকালে</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দাউদ</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খান</a:t>
            </a:r>
            <a:r>
              <a:rPr lang="en-US" sz="2800" dirty="0" smtClean="0">
                <a:latin typeface="NikoshBAN" panose="02000000000000000000" pitchFamily="2" charset="0"/>
                <a:cs typeface="NikoshBAN" panose="02000000000000000000" pitchFamily="2" charset="0"/>
              </a:rPr>
              <a:t> </a:t>
            </a:r>
            <a:r>
              <a:rPr lang="bn-BD"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কররাণীর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পতনের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বাংলা</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মুঘল</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সাম্রাজ্যভুক্ত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হলেও</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কার্যত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একটি</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ক্ষুদ্র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অংশ</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বিশেষত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রাজধানী</a:t>
            </a:r>
            <a:r>
              <a:rPr lang="en-US" sz="2800" dirty="0" smtClean="0">
                <a:latin typeface="NikoshBAN" panose="02000000000000000000" pitchFamily="2" charset="0"/>
                <a:cs typeface="NikoshBAN" panose="02000000000000000000" pitchFamily="2" charset="0"/>
              </a:rPr>
              <a:t> ও </a:t>
            </a:r>
            <a:r>
              <a:rPr lang="en-US" sz="2800" dirty="0" err="1" smtClean="0">
                <a:latin typeface="NikoshBAN" panose="02000000000000000000" pitchFamily="2" charset="0"/>
                <a:cs typeface="NikoshBAN" panose="02000000000000000000" pitchFamily="2" charset="0"/>
              </a:rPr>
              <a:t>সেনানিবাসগুলোর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নিকটবর্তী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জনপদসমুহের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উপর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মুঘল</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কর্তৃত্ব</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প্রতিষ্ঠিত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হয়েছিল</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কেননা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সে</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সময়</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বাংলার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ব্যাপক</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এলাকা</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জুড়ে</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পরাক্রমশালী</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জমিদাররা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স্বাধীনভাবেই</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রাজত্ব</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করেছিলেন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যা</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বারো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ভুইয়ার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মুলক</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নামে</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পরিচিত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ছিল</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সম্রাট</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আকবর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একাধিক</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সুবাদারকে</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পর্যায়ক্রমে</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বাংলায়</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পাঠিয়েও</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তাঁদেরকে</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পুরোপুরি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দমন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করতে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পারেননি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অবশেষে</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সম্রাট</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জাহাঙ্গীরের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রাজত্বকালে</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মুঘল</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সুবাদার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ইসলাম</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খান</a:t>
            </a:r>
            <a:r>
              <a:rPr lang="en-US" sz="2800" dirty="0" smtClean="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তাঁদেরকে</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পুরোপুরি</a:t>
            </a:r>
            <a:r>
              <a:rPr lang="en-US" sz="2800" dirty="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দমন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সমগ্র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বাংলায়</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মুঘল</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কর্তৃত্ব</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সু-প্রতিষ্ঠিত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করতে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সক্ষম</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হন</a:t>
            </a:r>
            <a:r>
              <a:rPr lang="en-US" sz="2800" dirty="0" smtClean="0">
                <a:latin typeface="NikoshBAN" panose="02000000000000000000" pitchFamily="2" charset="0"/>
                <a:cs typeface="NikoshBAN" panose="02000000000000000000" pitchFamily="2" charset="0"/>
              </a:rPr>
              <a:t>। </a:t>
            </a:r>
            <a:endParaRPr lang="en-GB"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988429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xEl>
                                              <p:pRg st="0" end="0"/>
                                            </p:txEl>
                                          </p:spTgt>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nodeType="withEffect">
                                  <p:stCondLst>
                                    <p:cond delay="500"/>
                                  </p:stCondLst>
                                  <p:iterate type="lt">
                                    <p:tmPct val="10000"/>
                                  </p:iterate>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p:cTn id="13"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2">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2">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2">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p:cNvSpPr txBox="1"/>
          <p:nvPr/>
        </p:nvSpPr>
        <p:spPr>
          <a:xfrm>
            <a:off x="2503505" y="1521435"/>
            <a:ext cx="9543495" cy="1569660"/>
          </a:xfrm>
          <a:prstGeom prst="rect">
            <a:avLst/>
          </a:prstGeom>
          <a:solidFill>
            <a:schemeClr val="accent1">
              <a:lumMod val="20000"/>
              <a:lumOff val="80000"/>
            </a:schemeClr>
          </a:solidFill>
        </p:spPr>
        <p:txBody>
          <a:bodyPr wrap="square" rtlCol="0">
            <a:spAutoFit/>
          </a:bodyPr>
          <a:lstStyle/>
          <a:p>
            <a:r>
              <a:rPr lang="bn-BD" sz="3200" dirty="0" smtClean="0">
                <a:latin typeface="NikoshBAN" panose="02000000000000000000" pitchFamily="2" charset="0"/>
                <a:cs typeface="NikoshBAN" panose="02000000000000000000" pitchFamily="2" charset="0"/>
              </a:rPr>
              <a:t>প্রঃ বার ভুইয়ার শ্রেষ্ঠ ভুইয়া কে ছিলেন?</a:t>
            </a:r>
          </a:p>
          <a:p>
            <a:r>
              <a:rPr lang="bn-BD" sz="3200" dirty="0" smtClean="0">
                <a:latin typeface="NikoshBAN" panose="02000000000000000000" pitchFamily="2" charset="0"/>
                <a:cs typeface="NikoshBAN" panose="02000000000000000000" pitchFamily="2" charset="0"/>
              </a:rPr>
              <a:t>প্রঃ </a:t>
            </a:r>
            <a:r>
              <a:rPr lang="bn-BD" sz="3200" dirty="0">
                <a:latin typeface="NikoshBAN" panose="02000000000000000000" pitchFamily="2" charset="0"/>
                <a:cs typeface="NikoshBAN" panose="02000000000000000000" pitchFamily="2" charset="0"/>
              </a:rPr>
              <a:t>বার </a:t>
            </a:r>
            <a:r>
              <a:rPr lang="bn-BD" sz="3200" dirty="0" smtClean="0">
                <a:latin typeface="NikoshBAN" panose="02000000000000000000" pitchFamily="2" charset="0"/>
                <a:cs typeface="NikoshBAN" panose="02000000000000000000" pitchFamily="2" charset="0"/>
              </a:rPr>
              <a:t>ভুইয়া কোন মুঘল শাসকের সময়ে প্রতিষ্ঠিত ছিল?</a:t>
            </a:r>
          </a:p>
          <a:p>
            <a:r>
              <a:rPr lang="bn-BD" sz="3200" dirty="0" smtClean="0">
                <a:latin typeface="NikoshBAN" panose="02000000000000000000" pitchFamily="2" charset="0"/>
                <a:cs typeface="NikoshBAN" panose="02000000000000000000" pitchFamily="2" charset="0"/>
              </a:rPr>
              <a:t>প্রঃ বার ভুইয়ার প্রকৃত সংখ্যা কত ছিল? </a:t>
            </a:r>
            <a:endParaRPr lang="en-GB" sz="3200" dirty="0">
              <a:latin typeface="NikoshBAN" panose="02000000000000000000" pitchFamily="2" charset="0"/>
              <a:cs typeface="NikoshBAN" panose="02000000000000000000" pitchFamily="2" charset="0"/>
            </a:endParaRPr>
          </a:p>
        </p:txBody>
      </p:sp>
      <p:sp>
        <p:nvSpPr>
          <p:cNvPr id="3" name="Rectangle 2"/>
          <p:cNvSpPr/>
          <p:nvPr/>
        </p:nvSpPr>
        <p:spPr>
          <a:xfrm>
            <a:off x="2503505" y="3097768"/>
            <a:ext cx="9543495" cy="2090057"/>
          </a:xfrm>
          <a:prstGeom prst="rect">
            <a:avLst/>
          </a:prstGeom>
          <a:solidFill>
            <a:schemeClr val="accent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smtClean="0">
                <a:solidFill>
                  <a:schemeClr val="tx1"/>
                </a:solidFill>
                <a:latin typeface="NikoshBAN" panose="02000000000000000000" pitchFamily="2" charset="0"/>
                <a:cs typeface="NikoshBAN" panose="02000000000000000000" pitchFamily="2" charset="0"/>
              </a:rPr>
              <a:t>		</a:t>
            </a:r>
            <a:r>
              <a:rPr lang="en-US" sz="2800" b="1" u="sng" dirty="0" err="1" smtClean="0">
                <a:solidFill>
                  <a:schemeClr val="tx1"/>
                </a:solidFill>
                <a:latin typeface="NikoshBAN" panose="02000000000000000000" pitchFamily="2" charset="0"/>
                <a:cs typeface="NikoshBAN" panose="02000000000000000000" pitchFamily="2" charset="0"/>
              </a:rPr>
              <a:t>প্রশ্নের</a:t>
            </a:r>
            <a:r>
              <a:rPr lang="en-US" sz="2800" b="1" u="sng" dirty="0" smtClean="0">
                <a:solidFill>
                  <a:schemeClr val="tx1"/>
                </a:solidFill>
                <a:latin typeface="NikoshBAN" panose="02000000000000000000" pitchFamily="2" charset="0"/>
                <a:cs typeface="NikoshBAN" panose="02000000000000000000" pitchFamily="2" charset="0"/>
              </a:rPr>
              <a:t> </a:t>
            </a:r>
            <a:r>
              <a:rPr lang="en-US" sz="2800" b="1" u="sng" dirty="0" err="1" smtClean="0">
                <a:solidFill>
                  <a:schemeClr val="tx1"/>
                </a:solidFill>
                <a:latin typeface="NikoshBAN" panose="02000000000000000000" pitchFamily="2" charset="0"/>
                <a:cs typeface="NikoshBAN" panose="02000000000000000000" pitchFamily="2" charset="0"/>
              </a:rPr>
              <a:t>উত্তর</a:t>
            </a:r>
            <a:r>
              <a:rPr lang="en-US" sz="2800" b="1" u="sng" dirty="0" smtClean="0">
                <a:solidFill>
                  <a:schemeClr val="tx1"/>
                </a:solidFill>
                <a:latin typeface="NikoshBAN" panose="02000000000000000000" pitchFamily="2" charset="0"/>
                <a:cs typeface="NikoshBAN" panose="02000000000000000000" pitchFamily="2" charset="0"/>
              </a:rPr>
              <a:t> </a:t>
            </a:r>
            <a:r>
              <a:rPr lang="en-US" sz="2800" b="1" u="sng" dirty="0" err="1" smtClean="0">
                <a:solidFill>
                  <a:schemeClr val="tx1"/>
                </a:solidFill>
                <a:latin typeface="NikoshBAN" panose="02000000000000000000" pitchFamily="2" charset="0"/>
                <a:cs typeface="NikoshBAN" panose="02000000000000000000" pitchFamily="2" charset="0"/>
              </a:rPr>
              <a:t>গুলোঃ</a:t>
            </a:r>
            <a:endParaRPr lang="en-US" sz="2800" b="1" u="sng" dirty="0" smtClean="0">
              <a:solidFill>
                <a:schemeClr val="tx1"/>
              </a:solidFill>
              <a:latin typeface="NikoshBAN" panose="02000000000000000000" pitchFamily="2" charset="0"/>
              <a:cs typeface="NikoshBAN" panose="02000000000000000000" pitchFamily="2" charset="0"/>
            </a:endParaRPr>
          </a:p>
          <a:p>
            <a:pPr algn="just"/>
            <a:endParaRPr lang="en-US" sz="2800" b="1" u="sng" dirty="0" smtClean="0">
              <a:solidFill>
                <a:schemeClr val="tx1"/>
              </a:solidFill>
              <a:latin typeface="NikoshBAN" panose="02000000000000000000" pitchFamily="2" charset="0"/>
              <a:cs typeface="NikoshBAN" panose="02000000000000000000" pitchFamily="2" charset="0"/>
            </a:endParaRPr>
          </a:p>
          <a:p>
            <a:pPr algn="just"/>
            <a:r>
              <a:rPr lang="en-US" sz="2800" dirty="0" err="1" smtClean="0">
                <a:solidFill>
                  <a:schemeClr val="tx1"/>
                </a:solidFill>
                <a:latin typeface="NikoshBAN" panose="02000000000000000000" pitchFamily="2" charset="0"/>
                <a:cs typeface="NikoshBAN" panose="02000000000000000000" pitchFamily="2" charset="0"/>
              </a:rPr>
              <a:t>উঃ</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ঈসা</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খান</a:t>
            </a:r>
            <a:r>
              <a:rPr lang="en-US" sz="2800" dirty="0" smtClean="0">
                <a:solidFill>
                  <a:schemeClr val="tx1"/>
                </a:solidFill>
                <a:latin typeface="NikoshBAN" panose="02000000000000000000" pitchFamily="2" charset="0"/>
                <a:cs typeface="NikoshBAN" panose="02000000000000000000" pitchFamily="2" charset="0"/>
              </a:rPr>
              <a:t>।</a:t>
            </a:r>
          </a:p>
          <a:p>
            <a:pPr algn="just"/>
            <a:r>
              <a:rPr lang="en-US" sz="2800" dirty="0" err="1" smtClean="0">
                <a:solidFill>
                  <a:schemeClr val="tx1"/>
                </a:solidFill>
                <a:latin typeface="NikoshBAN" panose="02000000000000000000" pitchFamily="2" charset="0"/>
                <a:cs typeface="NikoshBAN" panose="02000000000000000000" pitchFamily="2" charset="0"/>
              </a:rPr>
              <a:t>উঃ</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সম্রাট</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আকবরের</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সময়ে</a:t>
            </a:r>
            <a:r>
              <a:rPr lang="en-US" sz="2800" dirty="0" smtClean="0">
                <a:solidFill>
                  <a:schemeClr val="tx1"/>
                </a:solidFill>
                <a:latin typeface="NikoshBAN" panose="02000000000000000000" pitchFamily="2" charset="0"/>
                <a:cs typeface="NikoshBAN" panose="02000000000000000000" pitchFamily="2" charset="0"/>
              </a:rPr>
              <a:t>।</a:t>
            </a:r>
          </a:p>
          <a:p>
            <a:pPr algn="just"/>
            <a:r>
              <a:rPr lang="en-US" sz="2800" dirty="0" err="1" smtClean="0">
                <a:solidFill>
                  <a:schemeClr val="tx1"/>
                </a:solidFill>
                <a:latin typeface="NikoshBAN" panose="02000000000000000000" pitchFamily="2" charset="0"/>
                <a:cs typeface="NikoshBAN" panose="02000000000000000000" pitchFamily="2" charset="0"/>
              </a:rPr>
              <a:t>উঃ</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প্রকৃত</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সংখ্যা</a:t>
            </a:r>
            <a:r>
              <a:rPr lang="en-US" sz="2800" dirty="0" smtClean="0">
                <a:solidFill>
                  <a:schemeClr val="tx1"/>
                </a:solidFill>
                <a:latin typeface="NikoshBAN" panose="02000000000000000000" pitchFamily="2" charset="0"/>
                <a:cs typeface="NikoshBAN" panose="02000000000000000000" pitchFamily="2" charset="0"/>
              </a:rPr>
              <a:t>  ৫ / ৭ </a:t>
            </a:r>
            <a:r>
              <a:rPr lang="en-US" sz="2800" dirty="0" err="1" smtClean="0">
                <a:solidFill>
                  <a:schemeClr val="tx1"/>
                </a:solidFill>
                <a:latin typeface="NikoshBAN" panose="02000000000000000000" pitchFamily="2" charset="0"/>
                <a:cs typeface="NikoshBAN" panose="02000000000000000000" pitchFamily="2" charset="0"/>
              </a:rPr>
              <a:t>জন</a:t>
            </a:r>
            <a:r>
              <a:rPr lang="en-US" sz="2800" dirty="0" smtClean="0">
                <a:solidFill>
                  <a:schemeClr val="tx1"/>
                </a:solidFill>
                <a:latin typeface="NikoshBAN" panose="02000000000000000000" pitchFamily="2" charset="0"/>
                <a:cs typeface="NikoshBAN" panose="02000000000000000000" pitchFamily="2" charset="0"/>
              </a:rPr>
              <a:t> ।</a:t>
            </a:r>
            <a:endParaRPr lang="en-GB" sz="2800" dirty="0">
              <a:solidFill>
                <a:schemeClr val="tx1"/>
              </a:solidFill>
              <a:latin typeface="NikoshBAN" panose="02000000000000000000" pitchFamily="2" charset="0"/>
              <a:cs typeface="NikoshBAN" panose="02000000000000000000" pitchFamily="2" charset="0"/>
            </a:endParaRPr>
          </a:p>
        </p:txBody>
      </p:sp>
      <p:sp>
        <p:nvSpPr>
          <p:cNvPr id="5" name="TextBox 4"/>
          <p:cNvSpPr txBox="1"/>
          <p:nvPr/>
        </p:nvSpPr>
        <p:spPr>
          <a:xfrm>
            <a:off x="2503505" y="382555"/>
            <a:ext cx="9477001" cy="755780"/>
          </a:xfrm>
          <a:prstGeom prst="rect">
            <a:avLst/>
          </a:prstGeom>
          <a:noFill/>
        </p:spPr>
        <p:txBody>
          <a:bodyPr wrap="square" rtlCol="0">
            <a:spAutoFit/>
          </a:bodyPr>
          <a:lstStyle/>
          <a:p>
            <a:endParaRPr lang="en-GB" dirty="0"/>
          </a:p>
        </p:txBody>
      </p:sp>
      <p:sp>
        <p:nvSpPr>
          <p:cNvPr id="6" name="TextBox 5"/>
          <p:cNvSpPr txBox="1"/>
          <p:nvPr/>
        </p:nvSpPr>
        <p:spPr>
          <a:xfrm>
            <a:off x="2503505" y="671804"/>
            <a:ext cx="9393026" cy="707886"/>
          </a:xfrm>
          <a:prstGeom prst="rect">
            <a:avLst/>
          </a:prstGeom>
          <a:noFill/>
        </p:spPr>
        <p:txBody>
          <a:bodyPr wrap="square" rtlCol="0">
            <a:spAutoFit/>
          </a:bodyPr>
          <a:lstStyle/>
          <a:p>
            <a:pPr algn="ctr"/>
            <a:r>
              <a:rPr lang="bn-BD" sz="4000" b="1" u="sng" dirty="0" smtClean="0">
                <a:latin typeface="NikoshBAN" panose="02000000000000000000" pitchFamily="2" charset="0"/>
                <a:cs typeface="NikoshBAN" panose="02000000000000000000" pitchFamily="2" charset="0"/>
              </a:rPr>
              <a:t>প্রশ্নে </a:t>
            </a:r>
            <a:r>
              <a:rPr lang="bn-BD" sz="4000" b="1" u="sng" dirty="0">
                <a:latin typeface="NikoshBAN" panose="02000000000000000000" pitchFamily="2" charset="0"/>
                <a:cs typeface="NikoshBAN" panose="02000000000000000000" pitchFamily="2" charset="0"/>
              </a:rPr>
              <a:t>প্রশ্নে</a:t>
            </a:r>
            <a:r>
              <a:rPr lang="bn-BD" sz="4000" b="1" u="sng" dirty="0" smtClean="0">
                <a:latin typeface="NikoshBAN" panose="02000000000000000000" pitchFamily="2" charset="0"/>
                <a:cs typeface="NikoshBAN" panose="02000000000000000000" pitchFamily="2" charset="0"/>
              </a:rPr>
              <a:t> বার ভুইয়াঃ</a:t>
            </a:r>
            <a:endParaRPr lang="en-GB" sz="4000" b="1" u="sng" baseline="-25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894503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by="(-#ppt_w*2)" calcmode="lin" valueType="num">
                                      <p:cBhvr rctx="PPT">
                                        <p:cTn id="7" dur="125" autoRev="1" fill="hold">
                                          <p:stCondLst>
                                            <p:cond delay="0"/>
                                          </p:stCondLst>
                                        </p:cTn>
                                        <p:tgtEl>
                                          <p:spTgt spid="6"/>
                                        </p:tgtEl>
                                        <p:attrNameLst>
                                          <p:attrName>ppt_w</p:attrName>
                                        </p:attrNameLst>
                                      </p:cBhvr>
                                    </p:anim>
                                    <p:anim by="(#ppt_w*0.50)" calcmode="lin" valueType="num">
                                      <p:cBhvr>
                                        <p:cTn id="8" dur="125" decel="50000" autoRev="1" fill="hold">
                                          <p:stCondLst>
                                            <p:cond delay="0"/>
                                          </p:stCondLst>
                                        </p:cTn>
                                        <p:tgtEl>
                                          <p:spTgt spid="6"/>
                                        </p:tgtEl>
                                        <p:attrNameLst>
                                          <p:attrName>ppt_x</p:attrName>
                                        </p:attrNameLst>
                                      </p:cBhvr>
                                    </p:anim>
                                    <p:anim from="(-#ppt_h/2)" to="(#ppt_y)" calcmode="lin" valueType="num">
                                      <p:cBhvr>
                                        <p:cTn id="9" dur="250" fill="hold">
                                          <p:stCondLst>
                                            <p:cond delay="0"/>
                                          </p:stCondLst>
                                        </p:cTn>
                                        <p:tgtEl>
                                          <p:spTgt spid="6"/>
                                        </p:tgtEl>
                                        <p:attrNameLst>
                                          <p:attrName>ppt_y</p:attrName>
                                        </p:attrNameLst>
                                      </p:cBhvr>
                                    </p:anim>
                                    <p:animRot by="21600000">
                                      <p:cBhvr>
                                        <p:cTn id="10" dur="250" fill="hold">
                                          <p:stCondLst>
                                            <p:cond delay="0"/>
                                          </p:stCondLst>
                                        </p:cTn>
                                        <p:tgtEl>
                                          <p:spTgt spid="6"/>
                                        </p:tgtEl>
                                        <p:attrNameLst>
                                          <p:attrName>r</p:attrName>
                                        </p:attrNameLst>
                                      </p:cBhvr>
                                    </p:animRot>
                                  </p:childTnLst>
                                </p:cTn>
                              </p:par>
                              <p:par>
                                <p:cTn id="11" presetID="2" presetClass="entr" presetSubtype="4" fill="hold" grpId="0" nodeType="withEffect">
                                  <p:stCondLst>
                                    <p:cond delay="0"/>
                                  </p:stCondLst>
                                  <p:childTnLst>
                                    <p:set>
                                      <p:cBhvr>
                                        <p:cTn id="12" dur="1" fill="hold">
                                          <p:stCondLst>
                                            <p:cond delay="0"/>
                                          </p:stCondLst>
                                        </p:cTn>
                                        <p:tgtEl>
                                          <p:spTgt spid="2">
                                            <p:bg/>
                                          </p:spTgt>
                                        </p:tgtEl>
                                        <p:attrNameLst>
                                          <p:attrName>style.visibility</p:attrName>
                                        </p:attrNameLst>
                                      </p:cBhvr>
                                      <p:to>
                                        <p:strVal val="visible"/>
                                      </p:to>
                                    </p:set>
                                    <p:anim calcmode="lin" valueType="num">
                                      <p:cBhvr additive="base">
                                        <p:cTn id="13" dur="500" fill="hold"/>
                                        <p:tgtEl>
                                          <p:spTgt spid="2">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2">
                                            <p:bg/>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500"/>
                                  </p:stCondLst>
                                  <p:childTnLst>
                                    <p:set>
                                      <p:cBhvr>
                                        <p:cTn id="16" dur="1" fill="hold">
                                          <p:stCondLst>
                                            <p:cond delay="0"/>
                                          </p:stCondLst>
                                        </p:cTn>
                                        <p:tgtEl>
                                          <p:spTgt spid="2">
                                            <p:txEl>
                                              <p:pRg st="0" end="0"/>
                                            </p:txEl>
                                          </p:spTgt>
                                        </p:tgtEl>
                                        <p:attrNameLst>
                                          <p:attrName>style.visibility</p:attrName>
                                        </p:attrNameLst>
                                      </p:cBhvr>
                                      <p:to>
                                        <p:strVal val="visible"/>
                                      </p:to>
                                    </p:set>
                                    <p:anim calcmode="lin" valueType="num">
                                      <p:cBhvr additive="base">
                                        <p:cTn id="1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1000"/>
                                  </p:stCondLst>
                                  <p:childTnLst>
                                    <p:set>
                                      <p:cBhvr>
                                        <p:cTn id="20" dur="1" fill="hold">
                                          <p:stCondLst>
                                            <p:cond delay="0"/>
                                          </p:stCondLst>
                                        </p:cTn>
                                        <p:tgtEl>
                                          <p:spTgt spid="2">
                                            <p:txEl>
                                              <p:pRg st="1" end="1"/>
                                            </p:txEl>
                                          </p:spTgt>
                                        </p:tgtEl>
                                        <p:attrNameLst>
                                          <p:attrName>style.visibility</p:attrName>
                                        </p:attrNameLst>
                                      </p:cBhvr>
                                      <p:to>
                                        <p:strVal val="visible"/>
                                      </p:to>
                                    </p:set>
                                    <p:anim calcmode="lin" valueType="num">
                                      <p:cBhvr additive="base">
                                        <p:cTn id="2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1" end="1"/>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1500"/>
                                  </p:stCondLst>
                                  <p:childTnLst>
                                    <p:set>
                                      <p:cBhvr>
                                        <p:cTn id="24" dur="1" fill="hold">
                                          <p:stCondLst>
                                            <p:cond delay="0"/>
                                          </p:stCondLst>
                                        </p:cTn>
                                        <p:tgtEl>
                                          <p:spTgt spid="2">
                                            <p:txEl>
                                              <p:pRg st="2" end="2"/>
                                            </p:txEl>
                                          </p:spTgt>
                                        </p:tgtEl>
                                        <p:attrNameLst>
                                          <p:attrName>style.visibility</p:attrName>
                                        </p:attrNameLst>
                                      </p:cBhvr>
                                      <p:to>
                                        <p:strVal val="visible"/>
                                      </p:to>
                                    </p:set>
                                    <p:anim calcmode="lin" valueType="num">
                                      <p:cBhvr additive="base">
                                        <p:cTn id="2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2" end="2"/>
                                            </p:txEl>
                                          </p:spTgt>
                                        </p:tgtEl>
                                        <p:attrNameLst>
                                          <p:attrName>ppt_y</p:attrName>
                                        </p:attrNameLst>
                                      </p:cBhvr>
                                      <p:tavLst>
                                        <p:tav tm="0">
                                          <p:val>
                                            <p:strVal val="1+#ppt_h/2"/>
                                          </p:val>
                                        </p:tav>
                                        <p:tav tm="100000">
                                          <p:val>
                                            <p:strVal val="#ppt_y"/>
                                          </p:val>
                                        </p:tav>
                                      </p:tavLst>
                                    </p:anim>
                                  </p:childTnLst>
                                </p:cTn>
                              </p:par>
                              <p:par>
                                <p:cTn id="27" presetID="15" presetClass="entr" presetSubtype="0" fill="hold" nodeType="withEffect">
                                  <p:stCondLst>
                                    <p:cond delay="2500"/>
                                  </p:stCondLst>
                                  <p:childTnLst>
                                    <p:set>
                                      <p:cBhvr>
                                        <p:cTn id="28" dur="1" fill="hold">
                                          <p:stCondLst>
                                            <p:cond delay="0"/>
                                          </p:stCondLst>
                                        </p:cTn>
                                        <p:tgtEl>
                                          <p:spTgt spid="3">
                                            <p:txEl>
                                              <p:pRg st="0" end="0"/>
                                            </p:txEl>
                                          </p:spTgt>
                                        </p:tgtEl>
                                        <p:attrNameLst>
                                          <p:attrName>style.visibility</p:attrName>
                                        </p:attrNameLst>
                                      </p:cBhvr>
                                      <p:to>
                                        <p:strVal val="visible"/>
                                      </p:to>
                                    </p:set>
                                    <p:anim calcmode="lin" valueType="num">
                                      <p:cBhvr>
                                        <p:cTn id="29"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30"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31"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par>
                                <p:cTn id="33" presetID="56" presetClass="entr" presetSubtype="0" fill="hold" nodeType="withEffect">
                                  <p:stCondLst>
                                    <p:cond delay="3500"/>
                                  </p:stCondLst>
                                  <p:iterate type="lt">
                                    <p:tmPct val="10000"/>
                                  </p:iterate>
                                  <p:childTnLst>
                                    <p:set>
                                      <p:cBhvr>
                                        <p:cTn id="34" dur="1" fill="hold">
                                          <p:stCondLst>
                                            <p:cond delay="0"/>
                                          </p:stCondLst>
                                        </p:cTn>
                                        <p:tgtEl>
                                          <p:spTgt spid="3">
                                            <p:txEl>
                                              <p:pRg st="2" end="2"/>
                                            </p:txEl>
                                          </p:spTgt>
                                        </p:tgtEl>
                                        <p:attrNameLst>
                                          <p:attrName>style.visibility</p:attrName>
                                        </p:attrNameLst>
                                      </p:cBhvr>
                                      <p:to>
                                        <p:strVal val="visible"/>
                                      </p:to>
                                    </p:set>
                                    <p:anim by="(-#ppt_w*2)" calcmode="lin" valueType="num">
                                      <p:cBhvr rctx="PPT">
                                        <p:cTn id="35" dur="500" autoRev="1" fill="hold">
                                          <p:stCondLst>
                                            <p:cond delay="0"/>
                                          </p:stCondLst>
                                        </p:cTn>
                                        <p:tgtEl>
                                          <p:spTgt spid="3">
                                            <p:txEl>
                                              <p:pRg st="2" end="2"/>
                                            </p:txEl>
                                          </p:spTgt>
                                        </p:tgtEl>
                                        <p:attrNameLst>
                                          <p:attrName>ppt_w</p:attrName>
                                        </p:attrNameLst>
                                      </p:cBhvr>
                                    </p:anim>
                                    <p:anim by="(#ppt_w*0.50)" calcmode="lin" valueType="num">
                                      <p:cBhvr>
                                        <p:cTn id="36" dur="500" decel="50000" autoRev="1" fill="hold">
                                          <p:stCondLst>
                                            <p:cond delay="0"/>
                                          </p:stCondLst>
                                        </p:cTn>
                                        <p:tgtEl>
                                          <p:spTgt spid="3">
                                            <p:txEl>
                                              <p:pRg st="2" end="2"/>
                                            </p:txEl>
                                          </p:spTgt>
                                        </p:tgtEl>
                                        <p:attrNameLst>
                                          <p:attrName>ppt_x</p:attrName>
                                        </p:attrNameLst>
                                      </p:cBhvr>
                                    </p:anim>
                                    <p:anim from="(-#ppt_h/2)" to="(#ppt_y)" calcmode="lin" valueType="num">
                                      <p:cBhvr>
                                        <p:cTn id="37" dur="1000" fill="hold">
                                          <p:stCondLst>
                                            <p:cond delay="0"/>
                                          </p:stCondLst>
                                        </p:cTn>
                                        <p:tgtEl>
                                          <p:spTgt spid="3">
                                            <p:txEl>
                                              <p:pRg st="2" end="2"/>
                                            </p:txEl>
                                          </p:spTgt>
                                        </p:tgtEl>
                                        <p:attrNameLst>
                                          <p:attrName>ppt_y</p:attrName>
                                        </p:attrNameLst>
                                      </p:cBhvr>
                                    </p:anim>
                                    <p:animRot by="21600000">
                                      <p:cBhvr>
                                        <p:cTn id="38" dur="1000" fill="hold">
                                          <p:stCondLst>
                                            <p:cond delay="0"/>
                                          </p:stCondLst>
                                        </p:cTn>
                                        <p:tgtEl>
                                          <p:spTgt spid="3">
                                            <p:txEl>
                                              <p:pRg st="2" end="2"/>
                                            </p:txEl>
                                          </p:spTgt>
                                        </p:tgtEl>
                                        <p:attrNameLst>
                                          <p:attrName>r</p:attrName>
                                        </p:attrNameLst>
                                      </p:cBhvr>
                                    </p:animRot>
                                  </p:childTnLst>
                                </p:cTn>
                              </p:par>
                              <p:par>
                                <p:cTn id="39" presetID="56" presetClass="entr" presetSubtype="0" fill="hold" nodeType="withEffect">
                                  <p:stCondLst>
                                    <p:cond delay="4750"/>
                                  </p:stCondLst>
                                  <p:iterate type="lt">
                                    <p:tmPct val="10000"/>
                                  </p:iterate>
                                  <p:childTnLst>
                                    <p:set>
                                      <p:cBhvr>
                                        <p:cTn id="40" dur="1" fill="hold">
                                          <p:stCondLst>
                                            <p:cond delay="0"/>
                                          </p:stCondLst>
                                        </p:cTn>
                                        <p:tgtEl>
                                          <p:spTgt spid="3">
                                            <p:txEl>
                                              <p:pRg st="3" end="3"/>
                                            </p:txEl>
                                          </p:spTgt>
                                        </p:tgtEl>
                                        <p:attrNameLst>
                                          <p:attrName>style.visibility</p:attrName>
                                        </p:attrNameLst>
                                      </p:cBhvr>
                                      <p:to>
                                        <p:strVal val="visible"/>
                                      </p:to>
                                    </p:set>
                                    <p:anim by="(-#ppt_w*2)" calcmode="lin" valueType="num">
                                      <p:cBhvr rctx="PPT">
                                        <p:cTn id="41" dur="500" autoRev="1" fill="hold">
                                          <p:stCondLst>
                                            <p:cond delay="0"/>
                                          </p:stCondLst>
                                        </p:cTn>
                                        <p:tgtEl>
                                          <p:spTgt spid="3">
                                            <p:txEl>
                                              <p:pRg st="3" end="3"/>
                                            </p:txEl>
                                          </p:spTgt>
                                        </p:tgtEl>
                                        <p:attrNameLst>
                                          <p:attrName>ppt_w</p:attrName>
                                        </p:attrNameLst>
                                      </p:cBhvr>
                                    </p:anim>
                                    <p:anim by="(#ppt_w*0.50)" calcmode="lin" valueType="num">
                                      <p:cBhvr>
                                        <p:cTn id="42" dur="500" decel="50000" autoRev="1" fill="hold">
                                          <p:stCondLst>
                                            <p:cond delay="0"/>
                                          </p:stCondLst>
                                        </p:cTn>
                                        <p:tgtEl>
                                          <p:spTgt spid="3">
                                            <p:txEl>
                                              <p:pRg st="3" end="3"/>
                                            </p:txEl>
                                          </p:spTgt>
                                        </p:tgtEl>
                                        <p:attrNameLst>
                                          <p:attrName>ppt_x</p:attrName>
                                        </p:attrNameLst>
                                      </p:cBhvr>
                                    </p:anim>
                                    <p:anim from="(-#ppt_h/2)" to="(#ppt_y)" calcmode="lin" valueType="num">
                                      <p:cBhvr>
                                        <p:cTn id="43" dur="1000" fill="hold">
                                          <p:stCondLst>
                                            <p:cond delay="0"/>
                                          </p:stCondLst>
                                        </p:cTn>
                                        <p:tgtEl>
                                          <p:spTgt spid="3">
                                            <p:txEl>
                                              <p:pRg st="3" end="3"/>
                                            </p:txEl>
                                          </p:spTgt>
                                        </p:tgtEl>
                                        <p:attrNameLst>
                                          <p:attrName>ppt_y</p:attrName>
                                        </p:attrNameLst>
                                      </p:cBhvr>
                                    </p:anim>
                                    <p:animRot by="21600000">
                                      <p:cBhvr>
                                        <p:cTn id="44" dur="1000" fill="hold">
                                          <p:stCondLst>
                                            <p:cond delay="0"/>
                                          </p:stCondLst>
                                        </p:cTn>
                                        <p:tgtEl>
                                          <p:spTgt spid="3">
                                            <p:txEl>
                                              <p:pRg st="3" end="3"/>
                                            </p:txEl>
                                          </p:spTgt>
                                        </p:tgtEl>
                                        <p:attrNameLst>
                                          <p:attrName>r</p:attrName>
                                        </p:attrNameLst>
                                      </p:cBhvr>
                                    </p:animRot>
                                  </p:childTnLst>
                                </p:cTn>
                              </p:par>
                              <p:par>
                                <p:cTn id="45" presetID="56" presetClass="entr" presetSubtype="0" fill="hold" nodeType="withEffect">
                                  <p:stCondLst>
                                    <p:cond delay="6000"/>
                                  </p:stCondLst>
                                  <p:iterate type="lt">
                                    <p:tmPct val="10000"/>
                                  </p:iterate>
                                  <p:childTnLst>
                                    <p:set>
                                      <p:cBhvr>
                                        <p:cTn id="46" dur="1" fill="hold">
                                          <p:stCondLst>
                                            <p:cond delay="0"/>
                                          </p:stCondLst>
                                        </p:cTn>
                                        <p:tgtEl>
                                          <p:spTgt spid="3">
                                            <p:txEl>
                                              <p:pRg st="4" end="4"/>
                                            </p:txEl>
                                          </p:spTgt>
                                        </p:tgtEl>
                                        <p:attrNameLst>
                                          <p:attrName>style.visibility</p:attrName>
                                        </p:attrNameLst>
                                      </p:cBhvr>
                                      <p:to>
                                        <p:strVal val="visible"/>
                                      </p:to>
                                    </p:set>
                                    <p:anim by="(-#ppt_w*2)" calcmode="lin" valueType="num">
                                      <p:cBhvr rctx="PPT">
                                        <p:cTn id="47" dur="500" autoRev="1" fill="hold">
                                          <p:stCondLst>
                                            <p:cond delay="0"/>
                                          </p:stCondLst>
                                        </p:cTn>
                                        <p:tgtEl>
                                          <p:spTgt spid="3">
                                            <p:txEl>
                                              <p:pRg st="4" end="4"/>
                                            </p:txEl>
                                          </p:spTgt>
                                        </p:tgtEl>
                                        <p:attrNameLst>
                                          <p:attrName>ppt_w</p:attrName>
                                        </p:attrNameLst>
                                      </p:cBhvr>
                                    </p:anim>
                                    <p:anim by="(#ppt_w*0.50)" calcmode="lin" valueType="num">
                                      <p:cBhvr>
                                        <p:cTn id="48" dur="500" decel="50000" autoRev="1" fill="hold">
                                          <p:stCondLst>
                                            <p:cond delay="0"/>
                                          </p:stCondLst>
                                        </p:cTn>
                                        <p:tgtEl>
                                          <p:spTgt spid="3">
                                            <p:txEl>
                                              <p:pRg st="4" end="4"/>
                                            </p:txEl>
                                          </p:spTgt>
                                        </p:tgtEl>
                                        <p:attrNameLst>
                                          <p:attrName>ppt_x</p:attrName>
                                        </p:attrNameLst>
                                      </p:cBhvr>
                                    </p:anim>
                                    <p:anim from="(-#ppt_h/2)" to="(#ppt_y)" calcmode="lin" valueType="num">
                                      <p:cBhvr>
                                        <p:cTn id="49" dur="1000" fill="hold">
                                          <p:stCondLst>
                                            <p:cond delay="0"/>
                                          </p:stCondLst>
                                        </p:cTn>
                                        <p:tgtEl>
                                          <p:spTgt spid="3">
                                            <p:txEl>
                                              <p:pRg st="4" end="4"/>
                                            </p:txEl>
                                          </p:spTgt>
                                        </p:tgtEl>
                                        <p:attrNameLst>
                                          <p:attrName>ppt_y</p:attrName>
                                        </p:attrNameLst>
                                      </p:cBhvr>
                                    </p:anim>
                                    <p:animRot by="21600000">
                                      <p:cBhvr>
                                        <p:cTn id="50" dur="1000" fill="hold">
                                          <p:stCondLst>
                                            <p:cond delay="0"/>
                                          </p:stCondLst>
                                        </p:cTn>
                                        <p:tgtEl>
                                          <p:spTgt spid="3">
                                            <p:txEl>
                                              <p:pRg st="4" end="4"/>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2224</TotalTime>
  <Words>1306</Words>
  <Application>Microsoft Office PowerPoint</Application>
  <PresentationFormat>Widescreen</PresentationFormat>
  <Paragraphs>103</Paragraphs>
  <Slides>27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Adobe Fan Heiti Std B</vt:lpstr>
      <vt:lpstr>Arial</vt:lpstr>
      <vt:lpstr>Calibri</vt:lpstr>
      <vt:lpstr>Calibri Light</vt:lpstr>
      <vt:lpstr>NikoshBAN</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117</cp:revision>
  <dcterms:created xsi:type="dcterms:W3CDTF">2022-02-20T10:10:36Z</dcterms:created>
  <dcterms:modified xsi:type="dcterms:W3CDTF">2022-04-10T17:11:31Z</dcterms:modified>
</cp:coreProperties>
</file>