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71" r:id="rId11"/>
    <p:sldId id="265" r:id="rId12"/>
    <p:sldId id="266" r:id="rId13"/>
    <p:sldId id="267" r:id="rId14"/>
    <p:sldId id="268" r:id="rId15"/>
    <p:sldId id="272" r:id="rId16"/>
    <p:sldId id="273" r:id="rId17"/>
    <p:sldId id="269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21BA-040C-49FB-A815-AB39A6593CE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D023-CB1A-468C-A7F1-7E1377FA7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715000"/>
            <a:ext cx="2057400" cy="1143000"/>
          </a:xfrm>
          <a:prstGeom prst="rect">
            <a:avLst/>
          </a:prstGeom>
          <a:noFill/>
        </p:spPr>
      </p:pic>
      <p:pic>
        <p:nvPicPr>
          <p:cNvPr id="1028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715000"/>
            <a:ext cx="1905000" cy="1143000"/>
          </a:xfrm>
          <a:prstGeom prst="rect">
            <a:avLst/>
          </a:prstGeom>
          <a:noFill/>
        </p:spPr>
      </p:pic>
      <p:pic>
        <p:nvPicPr>
          <p:cNvPr id="10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5715000"/>
            <a:ext cx="1905000" cy="1143000"/>
          </a:xfrm>
          <a:prstGeom prst="rect">
            <a:avLst/>
          </a:prstGeom>
          <a:noFill/>
        </p:spPr>
      </p:pic>
      <p:pic>
        <p:nvPicPr>
          <p:cNvPr id="11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5715000"/>
            <a:ext cx="1905000" cy="1143000"/>
          </a:xfrm>
          <a:prstGeom prst="rect">
            <a:avLst/>
          </a:prstGeom>
          <a:noFill/>
        </p:spPr>
      </p:pic>
      <p:pic>
        <p:nvPicPr>
          <p:cNvPr id="12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</p:spPr>
      </p:pic>
      <p:pic>
        <p:nvPicPr>
          <p:cNvPr id="13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1905000" cy="1143000"/>
          </a:xfrm>
          <a:prstGeom prst="rect">
            <a:avLst/>
          </a:prstGeom>
          <a:noFill/>
        </p:spPr>
      </p:pic>
      <p:pic>
        <p:nvPicPr>
          <p:cNvPr id="14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1905000" cy="1143000"/>
          </a:xfrm>
          <a:prstGeom prst="rect">
            <a:avLst/>
          </a:prstGeom>
          <a:noFill/>
        </p:spPr>
      </p:pic>
      <p:pic>
        <p:nvPicPr>
          <p:cNvPr id="15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1905000" cy="1143000"/>
          </a:xfrm>
          <a:prstGeom prst="rect">
            <a:avLst/>
          </a:prstGeom>
          <a:noFill/>
        </p:spPr>
      </p:pic>
      <p:pic>
        <p:nvPicPr>
          <p:cNvPr id="16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1905000" cy="1143000"/>
          </a:xfrm>
          <a:prstGeom prst="rect">
            <a:avLst/>
          </a:prstGeom>
          <a:noFill/>
        </p:spPr>
      </p:pic>
      <p:pic>
        <p:nvPicPr>
          <p:cNvPr id="17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572000"/>
            <a:ext cx="1905000" cy="1143000"/>
          </a:xfrm>
          <a:prstGeom prst="rect">
            <a:avLst/>
          </a:prstGeom>
          <a:noFill/>
        </p:spPr>
      </p:pic>
      <p:pic>
        <p:nvPicPr>
          <p:cNvPr id="18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429000"/>
            <a:ext cx="1905000" cy="1143000"/>
          </a:xfrm>
          <a:prstGeom prst="rect">
            <a:avLst/>
          </a:prstGeom>
          <a:noFill/>
        </p:spPr>
      </p:pic>
      <p:pic>
        <p:nvPicPr>
          <p:cNvPr id="19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286000"/>
            <a:ext cx="1905000" cy="1143000"/>
          </a:xfrm>
          <a:prstGeom prst="rect">
            <a:avLst/>
          </a:prstGeom>
          <a:noFill/>
        </p:spPr>
      </p:pic>
      <p:pic>
        <p:nvPicPr>
          <p:cNvPr id="20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143000"/>
            <a:ext cx="1905000" cy="11430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3" name="Picture 22" descr="images 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143000"/>
            <a:ext cx="5334000" cy="457200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24" name="TextBox 23"/>
          <p:cNvSpPr txBox="1"/>
          <p:nvPr/>
        </p:nvSpPr>
        <p:spPr>
          <a:xfrm rot="2545673">
            <a:off x="1794123" y="2751187"/>
            <a:ext cx="5685084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SutonnyOMJ" pitchFamily="2" charset="0"/>
                <a:cs typeface="SutonnyOMJ" pitchFamily="2" charset="0"/>
              </a:rPr>
              <a:t>      </a:t>
            </a:r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স্বাগতম </a:t>
            </a:r>
            <a:endParaRPr lang="en-US" sz="6000" b="1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20457650">
            <a:off x="296683" y="3378188"/>
            <a:ext cx="8296561" cy="88839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 সম্পর্কে বর্তমানে বাংলাদেশের স্লোগান হচ্ছে ‘দুটি সন্তানের বেশি নয়,একটি হলে ভালো হয়।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কমিউনিটিভিত্তিক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পরিবার পরিকল্পনা প্রকল্প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3048000"/>
            <a:ext cx="9144000" cy="182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এই প্রকল্পের আওতায় গ্রাম ও শহরের দরিদ্র জনগোষ্ঠীকে পরিবার ছোট রাখার জন্য পরামর্শ দেওয়া হয়। পরিবার পরিকল্পনা পদ্ধতি গ্রহণের তাদের উৎসাহ দেওয়া হয়। প্রকল্পের আওতায় মা ও শিশুর স্বাস্থ্য,টিকা, ইনজেকশন ও পুষ্টি  শিক্ষা বিষয়ে ও সেবা প্রদান করা হয়।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0480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5" name="Rectangle 4"/>
          <p:cNvSpPr/>
          <p:nvPr/>
        </p:nvSpPr>
        <p:spPr>
          <a:xfrm>
            <a:off x="0" y="-30480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চিত্রটি  ভাল করে লক্ষ কর </a:t>
            </a:r>
          </a:p>
        </p:txBody>
      </p:sp>
      <p:pic>
        <p:nvPicPr>
          <p:cNvPr id="6" name="Picture 5" descr="s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1600200"/>
            <a:ext cx="40386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0" y="2209800"/>
            <a:ext cx="22098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দুটি সন্তানের পরিবার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191000"/>
            <a:ext cx="9144000" cy="1905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সরকার দুটি সন্তানের পরিবার গড়ার জাতীয় নির্ধারণ করেছে। বেসরকারি সংস্থাগুলো এই লক্ষ্য অর্জনে কাজ করছে।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চিত্রটি ভাল করে লক্ষ কর </a:t>
            </a:r>
          </a:p>
        </p:txBody>
      </p:sp>
      <p:pic>
        <p:nvPicPr>
          <p:cNvPr id="5" name="Picture 4" descr="s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219200"/>
            <a:ext cx="3048000" cy="2819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s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1219200"/>
            <a:ext cx="3048000" cy="2819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0" y="5105400"/>
            <a:ext cx="9144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দেশে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বাল্যবিবাহ রোধ করার জন্য জনগণকে উদ্বদ্ধ করার ক্ষেত্রে বেসরকারি উন্নয়ন সংস্থাগুলো গুরুত্বপূর্ণ ভূমিকা রাখছে।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4114800"/>
            <a:ext cx="23622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বাল্য বিবাহ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 কর </a:t>
            </a:r>
          </a:p>
        </p:txBody>
      </p:sp>
      <p:pic>
        <p:nvPicPr>
          <p:cNvPr id="5" name="Picture 4" descr="s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295400"/>
            <a:ext cx="3276600" cy="2971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s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990600"/>
            <a:ext cx="3200400" cy="4114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5257800" y="2133600"/>
            <a:ext cx="762000" cy="9144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209800"/>
            <a:ext cx="1981200" cy="1066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পরিবার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পরিকল্পনা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পদ্ধতি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সম্পর্কে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প্রশিক্ষণ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18160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বেসরকারি সংস্থাগুলো বিশেষজ্ঞরা মা ও শিশুর স্বাস্থ্য সেবা, টিকা দান ও পরিবার পরিকল্পনা পদ্ধতি সম্পর্কে জনগনকে প্রশিক্ষিত করছে।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গুলো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কীভাবে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বাংলাদেশের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জনসংখ্যা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দলীয় কাজ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1295400"/>
            <a:ext cx="4038600" cy="2895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7" descr="IMG201909151333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1219200"/>
            <a:ext cx="3505200" cy="3124200"/>
          </a:xfrm>
          <a:prstGeom prst="ellipse">
            <a:avLst/>
          </a:prstGeom>
          <a:ln w="190500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228600" y="4876800"/>
            <a:ext cx="8686800" cy="1066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গুলো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কীভাবে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ভূমিকা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রাখছে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উত্তর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905000"/>
            <a:ext cx="8610600" cy="2743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স্থানীয়,জাতীয় ও আন্তর্জাতিক পর্যায়ের  বেসরকারি উন্নয়ন সংস্থাগুলো  বাংলাদেশের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 কর </a:t>
            </a:r>
          </a:p>
        </p:txBody>
      </p:sp>
      <p:pic>
        <p:nvPicPr>
          <p:cNvPr id="5" name="Picture 4" descr="s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066800"/>
            <a:ext cx="3200400" cy="3581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8" name="Picture 7" descr="s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143000"/>
            <a:ext cx="3200400" cy="3581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9" name="Rectangle 8"/>
          <p:cNvSpPr/>
          <p:nvPr/>
        </p:nvSpPr>
        <p:spPr>
          <a:xfrm>
            <a:off x="0" y="5105400"/>
            <a:ext cx="9144000" cy="1066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সমস্যা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মোকাবিলায়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সংস্থাগুলো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জনগনকে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সচেতন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করার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জন্য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নানা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রকম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উপকরণ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তৈরি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ব্যবহার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যেমনঃপরিবার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পরিকল্পনা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বিষয়ে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সাময়িকী,পোস্টার,ক্যালেন্ডার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চার্ট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নিউজলেটার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ডকুমেন্টারি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ফিল্ম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ইত্যাদি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।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5200" y="2286000"/>
            <a:ext cx="2209800" cy="914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পরিবার পরিকল্পনা পদ্ধতি  পোস্টার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১।NGO –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পূর্ণরুপ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? </a:t>
            </a:r>
          </a:p>
          <a:p>
            <a:pPr algn="ctr"/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উত্তরঃ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NGO –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পূর্ণরুপ</a:t>
            </a: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Non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Governmemt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Orgnization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.</a:t>
            </a:r>
          </a:p>
          <a:p>
            <a:pPr algn="ctr"/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০২।বেসরকারি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উন্নয়নমূলক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সংস্থা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সাধারণ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কয়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ধরনের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হয়ে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? </a:t>
            </a:r>
          </a:p>
          <a:p>
            <a:pPr algn="ctr"/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উত্তরঃ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৩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প্রকার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০৩।কোনটি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সচেতনতামূলক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কার্যক্রম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?</a:t>
            </a:r>
          </a:p>
          <a:p>
            <a:pPr algn="ctr"/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উত্তরঃ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নিউজলেটার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1219200"/>
            <a:ext cx="3886200" cy="34290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4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447800"/>
            <a:ext cx="3429000" cy="2895600"/>
          </a:xfrm>
          <a:prstGeom prst="ellipse">
            <a:avLst/>
          </a:prstGeom>
          <a:ln w="190500" cap="rnd">
            <a:solidFill>
              <a:schemeClr val="tx1"/>
            </a:solidFill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8" name="Rectangle 7"/>
          <p:cNvSpPr/>
          <p:nvPr/>
        </p:nvSpPr>
        <p:spPr>
          <a:xfrm>
            <a:off x="0" y="4876800"/>
            <a:ext cx="9144000" cy="10668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সংস্থার কাজগুলো বর্ণনা কর।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মোহাম্মদ সাখাওয়াত</a:t>
            </a:r>
            <a:endParaRPr lang="bn-IN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i="1" dirty="0" smtClean="0">
                <a:solidFill>
                  <a:schemeClr val="bg1"/>
                </a:solidFill>
              </a:rPr>
              <a:t>শিক্ষক </a:t>
            </a:r>
            <a:r>
              <a:rPr lang="bn-IN" sz="2400" i="1" dirty="0" smtClean="0">
                <a:solidFill>
                  <a:schemeClr val="bg1"/>
                </a:solidFill>
              </a:rPr>
              <a:t>পরিচিতি 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15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1524000" cy="1314450"/>
          </a:xfrm>
          <a:prstGeom prst="rect">
            <a:avLst/>
          </a:prstGeom>
          <a:noFill/>
        </p:spPr>
      </p:pic>
      <p:pic>
        <p:nvPicPr>
          <p:cNvPr id="16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1524000" cy="1676400"/>
          </a:xfrm>
          <a:prstGeom prst="rect">
            <a:avLst/>
          </a:prstGeom>
          <a:noFill/>
        </p:spPr>
      </p:pic>
      <p:pic>
        <p:nvPicPr>
          <p:cNvPr id="18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62600"/>
            <a:ext cx="2514600" cy="1295400"/>
          </a:xfrm>
          <a:prstGeom prst="rect">
            <a:avLst/>
          </a:prstGeom>
          <a:noFill/>
        </p:spPr>
      </p:pic>
      <p:pic>
        <p:nvPicPr>
          <p:cNvPr id="19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486400"/>
            <a:ext cx="2057400" cy="1371600"/>
          </a:xfrm>
          <a:prstGeom prst="rect">
            <a:avLst/>
          </a:prstGeom>
          <a:noFill/>
        </p:spPr>
      </p:pic>
      <p:pic>
        <p:nvPicPr>
          <p:cNvPr id="20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4343400"/>
            <a:ext cx="1371600" cy="1695450"/>
          </a:xfrm>
          <a:prstGeom prst="rect">
            <a:avLst/>
          </a:prstGeom>
          <a:noFill/>
        </p:spPr>
      </p:pic>
      <p:pic>
        <p:nvPicPr>
          <p:cNvPr id="21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667000"/>
            <a:ext cx="1371600" cy="1695450"/>
          </a:xfrm>
          <a:prstGeom prst="rect">
            <a:avLst/>
          </a:prstGeom>
          <a:noFill/>
        </p:spPr>
      </p:pic>
      <p:pic>
        <p:nvPicPr>
          <p:cNvPr id="22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990600"/>
            <a:ext cx="1371600" cy="1695450"/>
          </a:xfrm>
          <a:prstGeom prst="rect">
            <a:avLst/>
          </a:prstGeom>
          <a:noFill/>
        </p:spPr>
      </p:pic>
      <p:pic>
        <p:nvPicPr>
          <p:cNvPr id="23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5562600"/>
            <a:ext cx="2286000" cy="1295400"/>
          </a:xfrm>
          <a:prstGeom prst="rect">
            <a:avLst/>
          </a:prstGeom>
          <a:noFill/>
        </p:spPr>
      </p:pic>
      <p:pic>
        <p:nvPicPr>
          <p:cNvPr id="24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562600"/>
            <a:ext cx="2286000" cy="1295400"/>
          </a:xfrm>
          <a:prstGeom prst="rect">
            <a:avLst/>
          </a:prstGeom>
          <a:noFill/>
        </p:spPr>
      </p:pic>
      <p:pic>
        <p:nvPicPr>
          <p:cNvPr id="25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562600"/>
            <a:ext cx="2286000" cy="1295400"/>
          </a:xfrm>
          <a:prstGeom prst="rect">
            <a:avLst/>
          </a:prstGeom>
          <a:noFill/>
        </p:spPr>
      </p:pic>
      <p:pic>
        <p:nvPicPr>
          <p:cNvPr id="26" name="Picture 7" descr="C:\Users\User\Pictures\Downloads\Downloads\images 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1524000" cy="169545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3657600" y="1066800"/>
            <a:ext cx="45719" cy="4191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10000" y="1143000"/>
            <a:ext cx="45719" cy="4191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962400" y="1219200"/>
            <a:ext cx="45719" cy="4191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14800" y="1066800"/>
            <a:ext cx="3733800" cy="44958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মোহাম্মদ সাখাওয়াত হোসেন 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মোক্তাল হোসেন উচ্চ বিদ্যালয়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নেত্রকোণা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সহকারি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ব্যবসায়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</a:t>
            </a:r>
            <a:endParaRPr lang="bn-IN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ইমেলঃ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shakhawath747@gamil.</a:t>
            </a:r>
            <a:endParaRPr lang="b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</a:t>
            </a:r>
            <a:r>
              <a:rPr lang="en-US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মোবাঃ</a:t>
            </a:r>
            <a:r>
              <a:rPr lang="en-US" dirty="0" smtClean="0">
                <a:solidFill>
                  <a:schemeClr val="tx1"/>
                </a:solidFill>
              </a:rPr>
              <a:t>০১৯১৭ ৬৩৬৪৮৬ </a:t>
            </a:r>
            <a:r>
              <a:rPr lang="en-US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bn-IN" dirty="0" smtClean="0">
              <a:solidFill>
                <a:schemeClr val="tx1"/>
              </a:solidFill>
            </a:endParaRPr>
          </a:p>
        </p:txBody>
      </p:sp>
      <p:pic>
        <p:nvPicPr>
          <p:cNvPr id="38" name="Picture 37" descr="IMG_20210906_1702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371600"/>
            <a:ext cx="182880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images 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676400"/>
            <a:ext cx="4631872" cy="35532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 prst="hardEdge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 rot="19439874">
            <a:off x="2286000" y="2925634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       </a:t>
            </a:r>
            <a:r>
              <a:rPr lang="bn-IN" sz="54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54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1143000" cy="1143000"/>
          </a:xfrm>
          <a:prstGeom prst="rect">
            <a:avLst/>
          </a:prstGeom>
          <a:noFill/>
        </p:spPr>
      </p:pic>
      <p:pic>
        <p:nvPicPr>
          <p:cNvPr id="4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5715000"/>
            <a:ext cx="1905000" cy="1143000"/>
          </a:xfrm>
          <a:prstGeom prst="rect">
            <a:avLst/>
          </a:prstGeom>
          <a:noFill/>
        </p:spPr>
      </p:pic>
      <p:pic>
        <p:nvPicPr>
          <p:cNvPr id="5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914400"/>
            <a:ext cx="1143000" cy="1143000"/>
          </a:xfrm>
          <a:prstGeom prst="rect">
            <a:avLst/>
          </a:prstGeom>
          <a:noFill/>
        </p:spPr>
      </p:pic>
      <p:pic>
        <p:nvPicPr>
          <p:cNvPr id="6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1066800" cy="1143000"/>
          </a:xfrm>
          <a:prstGeom prst="rect">
            <a:avLst/>
          </a:prstGeom>
          <a:noFill/>
        </p:spPr>
      </p:pic>
      <p:pic>
        <p:nvPicPr>
          <p:cNvPr id="7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1143000" cy="1143000"/>
          </a:xfrm>
          <a:prstGeom prst="rect">
            <a:avLst/>
          </a:prstGeom>
          <a:noFill/>
        </p:spPr>
      </p:pic>
      <p:pic>
        <p:nvPicPr>
          <p:cNvPr id="8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1143000" cy="1143000"/>
          </a:xfrm>
          <a:prstGeom prst="rect">
            <a:avLst/>
          </a:prstGeom>
          <a:noFill/>
        </p:spPr>
      </p:pic>
      <p:pic>
        <p:nvPicPr>
          <p:cNvPr id="9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1219200" cy="1143000"/>
          </a:xfrm>
          <a:prstGeom prst="rect">
            <a:avLst/>
          </a:prstGeom>
          <a:noFill/>
        </p:spPr>
      </p:pic>
      <p:pic>
        <p:nvPicPr>
          <p:cNvPr id="10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1219200"/>
            <a:ext cx="1143000" cy="1143000"/>
          </a:xfrm>
          <a:prstGeom prst="rect">
            <a:avLst/>
          </a:prstGeom>
          <a:noFill/>
        </p:spPr>
      </p:pic>
      <p:pic>
        <p:nvPicPr>
          <p:cNvPr id="11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286000"/>
            <a:ext cx="1143000" cy="1143000"/>
          </a:xfrm>
          <a:prstGeom prst="rect">
            <a:avLst/>
          </a:prstGeom>
          <a:noFill/>
        </p:spPr>
      </p:pic>
      <p:pic>
        <p:nvPicPr>
          <p:cNvPr id="12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3429000"/>
            <a:ext cx="1143000" cy="1143000"/>
          </a:xfrm>
          <a:prstGeom prst="rect">
            <a:avLst/>
          </a:prstGeom>
          <a:noFill/>
        </p:spPr>
      </p:pic>
      <p:pic>
        <p:nvPicPr>
          <p:cNvPr id="13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572000"/>
            <a:ext cx="1143000" cy="1143000"/>
          </a:xfrm>
          <a:prstGeom prst="rect">
            <a:avLst/>
          </a:prstGeom>
          <a:noFill/>
        </p:spPr>
      </p:pic>
      <p:pic>
        <p:nvPicPr>
          <p:cNvPr id="14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</p:spPr>
      </p:pic>
      <p:pic>
        <p:nvPicPr>
          <p:cNvPr id="15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5715000"/>
            <a:ext cx="1905000" cy="1143000"/>
          </a:xfrm>
          <a:prstGeom prst="rect">
            <a:avLst/>
          </a:prstGeom>
          <a:noFill/>
        </p:spPr>
      </p:pic>
      <p:pic>
        <p:nvPicPr>
          <p:cNvPr id="16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715000"/>
            <a:ext cx="1905000" cy="1143000"/>
          </a:xfrm>
          <a:prstGeom prst="rect">
            <a:avLst/>
          </a:prstGeom>
          <a:noFill/>
        </p:spPr>
      </p:pic>
      <p:pic>
        <p:nvPicPr>
          <p:cNvPr id="17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1905000" cy="1143000"/>
          </a:xfrm>
          <a:prstGeom prst="rect">
            <a:avLst/>
          </a:prstGeom>
          <a:noFill/>
        </p:spPr>
      </p:pic>
      <p:pic>
        <p:nvPicPr>
          <p:cNvPr id="18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715000"/>
            <a:ext cx="1905000" cy="11430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i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পাঠ পরিচিতি </a:t>
            </a:r>
            <a:endParaRPr lang="en-US" sz="3200" i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0" name="Picture 4" descr="C:\Users\User\Pictures\Downloads\Downloads\images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5715000"/>
            <a:ext cx="1905000" cy="11430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143000" y="914400"/>
            <a:ext cx="6934200" cy="4800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4572000" y="1066800"/>
            <a:ext cx="45719" cy="44196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4724400" y="1219200"/>
            <a:ext cx="45719" cy="441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H="1">
            <a:off x="4876800" y="1219200"/>
            <a:ext cx="45719" cy="44196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43000" y="914400"/>
            <a:ext cx="3352800" cy="47244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শ্রেণিঃ৮ম </a:t>
            </a:r>
            <a:endParaRPr lang="bn-IN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শ্বপরিচয়  </a:t>
            </a:r>
            <a:endParaRPr lang="en-US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উন্নয়ন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bn-IN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IN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বিশেষ পাঠঃ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উদ্যে</a:t>
            </a:r>
            <a:r>
              <a:rPr lang="bn-IN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াগ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অধ্যায়ঃ নবম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সময়ঃ০০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.00.00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তারিখঃ ০০.০০.০০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29200" y="2286000"/>
            <a:ext cx="2743200" cy="2590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4" descr="C:\Users\sagor khan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09800"/>
            <a:ext cx="2514600" cy="2810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dex 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518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দ্বারা কী বোঝানো হয়েছে? </a:t>
            </a:r>
          </a:p>
        </p:txBody>
      </p:sp>
      <p:pic>
        <p:nvPicPr>
          <p:cNvPr id="7" name="Picture 6" descr="s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981200"/>
            <a:ext cx="3467100" cy="2133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 descr="s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2057400"/>
            <a:ext cx="3429000" cy="2133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905000" y="4495800"/>
            <a:ext cx="4953000" cy="914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 নিয়ন্ত্রণ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32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1371600"/>
            <a:ext cx="4114800" cy="41910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2057400"/>
            <a:ext cx="3581400" cy="32004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3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3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3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উদ্যে</a:t>
            </a:r>
            <a:r>
              <a:rPr lang="bn-IN" sz="3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াগ </a:t>
            </a:r>
            <a:endParaRPr lang="en-US" sz="3600" dirty="0"/>
          </a:p>
        </p:txBody>
      </p:sp>
      <p:pic>
        <p:nvPicPr>
          <p:cNvPr id="7" name="Picture 6" descr="s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628" y="2209800"/>
            <a:ext cx="3389971" cy="28956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শিখনফল </a:t>
            </a:r>
            <a:endParaRPr lang="en-US" sz="32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743200"/>
            <a:ext cx="9144000" cy="9144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০১।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সংস্থার ভূমিকা ব্যাখ্যা করতে পারবে।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1828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এই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শেষে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শিক্ষার্থী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রা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-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32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32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32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উদ্যে</a:t>
            </a:r>
            <a:r>
              <a:rPr lang="bn-IN" sz="32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াগ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4400"/>
            <a:ext cx="39624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পরিবার পরিকল্পনা প্রকল্প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257800"/>
            <a:ext cx="39624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ধর্মীয় নেতাদের উদ্দুদ্ধকরণ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828800"/>
            <a:ext cx="39624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দুই সন্তানের পরিবার গড়া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43200"/>
            <a:ext cx="39624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বাল্যবিবাহ রোধ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581400"/>
            <a:ext cx="39624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প্রশিক্ষণ কার্যক্রম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495800"/>
            <a:ext cx="39624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সচেতনামূলক কার্যক্রম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53200" y="2438400"/>
            <a:ext cx="2286000" cy="19812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উদ্যে</a:t>
            </a:r>
            <a:r>
              <a:rPr lang="bn-IN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াগ 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886200" y="1524000"/>
            <a:ext cx="2743200" cy="1905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62400" y="2438400"/>
            <a:ext cx="25908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3" idx="1"/>
          </p:cNvCxnSpPr>
          <p:nvPr/>
        </p:nvCxnSpPr>
        <p:spPr>
          <a:xfrm>
            <a:off x="3886200" y="3048000"/>
            <a:ext cx="2667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3962400" y="3505200"/>
            <a:ext cx="2590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3" idx="1"/>
          </p:cNvCxnSpPr>
          <p:nvPr/>
        </p:nvCxnSpPr>
        <p:spPr>
          <a:xfrm flipV="1">
            <a:off x="3962400" y="3429000"/>
            <a:ext cx="2590800" cy="2286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962400" y="3352800"/>
            <a:ext cx="26670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 কর </a:t>
            </a:r>
          </a:p>
        </p:txBody>
      </p:sp>
      <p:pic>
        <p:nvPicPr>
          <p:cNvPr id="5" name="Picture 4" descr="s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295400"/>
            <a:ext cx="3200400" cy="2362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s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143000"/>
            <a:ext cx="3200400" cy="2362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533400" y="3657600"/>
            <a:ext cx="14478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মা ও শিশুর স্বাস্থ্য </a:t>
            </a:r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3810000"/>
            <a:ext cx="14478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টিকা </a:t>
            </a:r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4800600"/>
            <a:ext cx="2514600" cy="1295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নিয়ন্ত্রণে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বেসরকারি</a:t>
            </a:r>
            <a:r>
              <a:rPr lang="en-US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উদ্যে</a:t>
            </a:r>
            <a:r>
              <a:rPr lang="bn-IN" sz="24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াগ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dex 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একক কাজ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600" y="1371600"/>
            <a:ext cx="2819400" cy="2590800"/>
          </a:xfrm>
          <a:prstGeom prst="ellipse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7" descr="IMG_877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1371600"/>
            <a:ext cx="3124200" cy="27432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8" name="Rectangle 7"/>
          <p:cNvSpPr/>
          <p:nvPr/>
        </p:nvSpPr>
        <p:spPr>
          <a:xfrm>
            <a:off x="0" y="5029200"/>
            <a:ext cx="9144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 সম্পর্কে বর্তমানে বাংলাদেশের স্লোগান কী?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419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50</cp:revision>
  <dcterms:created xsi:type="dcterms:W3CDTF">2021-11-12T17:34:39Z</dcterms:created>
  <dcterms:modified xsi:type="dcterms:W3CDTF">2022-04-12T09:09:46Z</dcterms:modified>
</cp:coreProperties>
</file>