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90" r:id="rId6"/>
    <p:sldId id="285" r:id="rId7"/>
    <p:sldId id="291" r:id="rId8"/>
    <p:sldId id="261" r:id="rId9"/>
    <p:sldId id="286" r:id="rId10"/>
    <p:sldId id="266" r:id="rId11"/>
    <p:sldId id="287" r:id="rId12"/>
    <p:sldId id="262" r:id="rId13"/>
    <p:sldId id="279" r:id="rId14"/>
    <p:sldId id="293" r:id="rId15"/>
    <p:sldId id="288" r:id="rId16"/>
    <p:sldId id="292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3300"/>
    <a:srgbClr val="006600"/>
    <a:srgbClr val="FF3399"/>
    <a:srgbClr val="1E00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89785" autoAdjust="0"/>
  </p:normalViewPr>
  <p:slideViewPr>
    <p:cSldViewPr snapToGrid="0">
      <p:cViewPr>
        <p:scale>
          <a:sx n="57" d="100"/>
          <a:sy n="57" d="100"/>
        </p:scale>
        <p:origin x="-114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A045-4CA9-4982-B420-2DD31E1A6146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5572F-DE81-45F4-A833-7236EC55C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57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07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4075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5572F-DE81-45F4-A833-7236EC55C4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143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FDA2-33CB-4224-9250-F44B425F3348}" type="datetimeFigureOut">
              <a:rPr lang="en-US" smtClean="0"/>
              <a:pPr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CDB9F-EB08-4250-8B5E-66485765D5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70746" y="4315488"/>
            <a:ext cx="6073254" cy="2532057"/>
          </a:xfrm>
        </p:spPr>
        <p:txBody>
          <a:bodyPr>
            <a:noAutofit/>
          </a:bodyPr>
          <a:lstStyle/>
          <a:p>
            <a:pPr algn="ctr"/>
            <a:r>
              <a:rPr lang="bn-BD" sz="15000" b="1" dirty="0">
                <a:ln>
                  <a:solidFill>
                    <a:srgbClr val="FF0000"/>
                  </a:solidFill>
                </a:ln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5000" b="1" dirty="0">
              <a:ln>
                <a:solidFill>
                  <a:srgbClr val="FF0000"/>
                </a:solidFill>
              </a:ln>
              <a:solidFill>
                <a:srgbClr val="006600"/>
              </a:solidFill>
              <a:latin typeface="NiksoshBAN"/>
            </a:endParaRPr>
          </a:p>
        </p:txBody>
      </p:sp>
      <p:pic>
        <p:nvPicPr>
          <p:cNvPr id="5" name="Picture 4" descr="main-qimg-864bf8a2be12864a169538dafa356947 (1)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716" y="581879"/>
            <a:ext cx="5486400" cy="4139749"/>
          </a:xfrm>
          <a:prstGeom prst="rect">
            <a:avLst/>
          </a:prstGeom>
          <a:ln w="88900" cap="sq" cmpd="thickThin">
            <a:solidFill>
              <a:srgbClr val="FF33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998560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94411" y="493448"/>
            <a:ext cx="7306857" cy="592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পরিবহণ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শ্বাসনালি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Trachea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স্বরযন্ত্র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বক্ষগহ্বর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১২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২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সেমি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১৬-২০টি </a:t>
            </a:r>
            <a:r>
              <a:rPr lang="en-SG" sz="30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অন্তঃপ্রাচীরে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সিলিয়াযুক্ত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SG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ব্রঙ্কাই</a:t>
            </a:r>
            <a:r>
              <a:rPr lang="en-SG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ব্রঙ্কিওল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</a:rPr>
              <a:t>Brochi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</a:rPr>
              <a:t>Brochiole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শ্বাসনালির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শেষপ্রান্ত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বাড়ো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ব্রঙ্কাই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ব্রঙ্কাস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সেকেন্ডারি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ব্রঙ্কাস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৩টি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২টি)।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টারসিয়ারি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ব্রঙ্কাস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ব্রঙ্কিওল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ব্রঙ্কিওল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অ্যালভিওলার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শেষপ্রান্ত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স্ফীত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অ্যালভিওলাসে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বায়ুনালি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শাখাপ্রশাখার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শ্বসনবৃক্ষ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4586071" cy="6857999"/>
            <a:chOff x="0" y="0"/>
            <a:chExt cx="4586071" cy="6857999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0"/>
              <a:ext cx="4586071" cy="2574388"/>
              <a:chOff x="0" y="0"/>
              <a:chExt cx="4586071" cy="2574388"/>
            </a:xfrm>
          </p:grpSpPr>
          <p:pic>
            <p:nvPicPr>
              <p:cNvPr id="8" name="Picture 7" descr="১১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4586068" cy="2574388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82884" y="14068"/>
                <a:ext cx="122579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500" dirty="0" err="1" smtClean="0">
                    <a:latin typeface="NikoshBAN" pitchFamily="2" charset="0"/>
                    <a:cs typeface="NikoshBAN" pitchFamily="2" charset="0"/>
                  </a:rPr>
                  <a:t>ব্রঙ্কাস</a:t>
                </a:r>
                <a:endParaRPr lang="en-US" sz="25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2544" y="717454"/>
                <a:ext cx="122579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500" dirty="0" err="1" smtClean="0">
                    <a:latin typeface="NikoshBAN" pitchFamily="2" charset="0"/>
                    <a:cs typeface="NikoshBAN" pitchFamily="2" charset="0"/>
                  </a:rPr>
                  <a:t>ব্রঙ্কিওল</a:t>
                </a:r>
                <a:endParaRPr lang="en-US" sz="25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982354" y="1167621"/>
                <a:ext cx="1603717" cy="727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SG" sz="2500" dirty="0" err="1" smtClean="0">
                    <a:latin typeface="NikoshBAN" pitchFamily="2" charset="0"/>
                    <a:cs typeface="NikoshBAN" pitchFamily="2" charset="0"/>
                  </a:rPr>
                  <a:t>অ্যালভিওলার</a:t>
                </a:r>
                <a:r>
                  <a:rPr lang="en-SG" sz="25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SG" sz="2500" dirty="0" err="1" smtClean="0">
                    <a:latin typeface="NikoshBAN" pitchFamily="2" charset="0"/>
                    <a:cs typeface="NikoshBAN" pitchFamily="2" charset="0"/>
                  </a:rPr>
                  <a:t>নালি</a:t>
                </a:r>
                <a:endParaRPr lang="en-US" sz="25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010491" y="1772529"/>
                <a:ext cx="152121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500" dirty="0" err="1" smtClean="0">
                    <a:latin typeface="NikoshBAN" pitchFamily="2" charset="0"/>
                    <a:cs typeface="NikoshBAN" pitchFamily="2" charset="0"/>
                  </a:rPr>
                  <a:t>অ্যলভিওলাস</a:t>
                </a:r>
                <a:endParaRPr lang="en-US" sz="25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pic>
          <p:nvPicPr>
            <p:cNvPr id="15" name="Picture 14" descr="002127kalerkantho-12-2017-11-06-01.jpg"/>
            <p:cNvPicPr>
              <a:picLocks noChangeAspect="1"/>
            </p:cNvPicPr>
            <p:nvPr/>
          </p:nvPicPr>
          <p:blipFill>
            <a:blip r:embed="rId4"/>
            <a:srcRect l="9816" r="9532"/>
            <a:stretch>
              <a:fillRect/>
            </a:stretch>
          </p:blipFill>
          <p:spPr>
            <a:xfrm>
              <a:off x="0" y="2630658"/>
              <a:ext cx="4557933" cy="4227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65356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224" y="360448"/>
            <a:ext cx="799044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বক্ষপিঞ্জেরে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দুপাশে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মধ্যচ্ছদার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ত্রিকোণাকার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গোলাপি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স্পঞ্জের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প্লুরা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দ্বিস্তরী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আবরণে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লোব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(৮টি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লোবিওল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লোব</a:t>
            </a:r>
            <a:r>
              <a:rPr lang="en-SG" sz="3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(১০টি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লোবিওল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লোবিওলগুলো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অ্যালভিওলাইয়ের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সমষ্টি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‍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হৃৎপিণ্ডের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অলিন্দের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একজোড়া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দুইজোড়া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SG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প্লুরা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Pleura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দ্বিস্তরী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আবরণকে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প্লুরা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ভিসেরাল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প্যারাইটাল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আন্তঃপ্লুরা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গহ্বরে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সেরাস</a:t>
            </a:r>
            <a:r>
              <a:rPr lang="en-SG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ফ্লুইড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ঘর্ষণজনিত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অ্যালিভিওলাস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অ্যালভিওলার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নালি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অ্যালভিওলার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থলিতে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থলি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অ্যালভিওলাই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3913574" cy="6858000"/>
            <a:chOff x="0" y="0"/>
            <a:chExt cx="3913574" cy="6858000"/>
          </a:xfrm>
        </p:grpSpPr>
        <p:pic>
          <p:nvPicPr>
            <p:cNvPr id="5" name="Picture 4" descr="screen-8.jpg"/>
            <p:cNvPicPr>
              <a:picLocks noChangeAspect="1"/>
            </p:cNvPicPr>
            <p:nvPr/>
          </p:nvPicPr>
          <p:blipFill>
            <a:blip r:embed="rId3" cstate="print"/>
            <a:srcRect t="4701" b="13822"/>
            <a:stretch>
              <a:fillRect/>
            </a:stretch>
          </p:blipFill>
          <p:spPr>
            <a:xfrm>
              <a:off x="0" y="0"/>
              <a:ext cx="3910818" cy="3409688"/>
            </a:xfrm>
            <a:prstGeom prst="rect">
              <a:avLst/>
            </a:prstGeom>
          </p:spPr>
        </p:pic>
        <p:pic>
          <p:nvPicPr>
            <p:cNvPr id="7" name="Picture 6" descr="1541857452.jpg"/>
            <p:cNvPicPr>
              <a:picLocks noChangeAspect="1"/>
            </p:cNvPicPr>
            <p:nvPr/>
          </p:nvPicPr>
          <p:blipFill>
            <a:blip r:embed="rId4"/>
            <a:srcRect l="17101" r="7602" b="10750"/>
            <a:stretch>
              <a:fillRect/>
            </a:stretch>
          </p:blipFill>
          <p:spPr>
            <a:xfrm>
              <a:off x="1" y="3390313"/>
              <a:ext cx="3913573" cy="3467687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8982" y="299935"/>
            <a:ext cx="8596668" cy="600397"/>
          </a:xfrm>
          <a:solidFill>
            <a:schemeClr val="tx1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অ্যালভিওলাসের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919089" y="2932579"/>
            <a:ext cx="8596668" cy="1008357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alvcolus.jpg"/>
          <p:cNvPicPr>
            <a:picLocks noChangeAspect="1"/>
          </p:cNvPicPr>
          <p:nvPr/>
        </p:nvPicPr>
        <p:blipFill>
          <a:blip r:embed="rId3"/>
          <a:srcRect r="3981"/>
          <a:stretch>
            <a:fillRect/>
          </a:stretch>
        </p:blipFill>
        <p:spPr>
          <a:xfrm>
            <a:off x="0" y="1055074"/>
            <a:ext cx="4439315" cy="40655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5391" y="951304"/>
            <a:ext cx="7455877" cy="4440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গঠনগত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SG" sz="3500" b="1" spc="-13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এপিথেলিয়াল</a:t>
            </a:r>
            <a:r>
              <a:rPr lang="en-SG" sz="3500" b="1" spc="-13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কোলাজেন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ইলাস্টিন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সূত্রক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প্রসারণ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ফুসফুসে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৭০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কোটির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 (৭০০মি.)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SG" sz="3500" b="1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latin typeface="NikoshBAN" pitchFamily="2" charset="0"/>
                <a:cs typeface="NikoshBAN" pitchFamily="2" charset="0"/>
              </a:rPr>
              <a:t>অ্যালভিওলাস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ব্যাস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.২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মিমি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.০০১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মিমি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কৈশিকজালিকা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নিবিড়ভাবে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ধমনি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ফ্যাগোসাইটিক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শ্বেতকণিকা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অ্যালভিওলার</a:t>
            </a:r>
            <a:r>
              <a:rPr lang="en-SG" sz="3500" b="1" spc="-13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13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ম্যাক্রোফেজ</a:t>
            </a:r>
            <a:r>
              <a:rPr lang="en-SG" sz="36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spc="-130" dirty="0" err="1" smtClean="0">
                <a:latin typeface="NikoshBAN" pitchFamily="2" charset="0"/>
                <a:cs typeface="NikoshBAN" pitchFamily="2" charset="0"/>
              </a:rPr>
              <a:t>অণুজীব</a:t>
            </a:r>
            <a:r>
              <a:rPr lang="en-SG" sz="3500" spc="-13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সারফেকট্যান্ট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57" y="5275379"/>
            <a:ext cx="11563643" cy="126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ডিটারজেন্ট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ফসফোলিপিড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২৩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বয়স্ক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ভ্রূণে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সারফেকট্যান্ট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সপ্তাহের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মানবভ্রূণকে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অস্তিত্বের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অধিকারী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গণ্য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b="1" dirty="0"/>
          </a:p>
        </p:txBody>
      </p:sp>
    </p:spTree>
    <p:extLst>
      <p:ext uri="{BB962C8B-B14F-4D97-AF65-F5344CB8AC3E}">
        <p14:creationId xmlns="" xmlns:p14="http://schemas.microsoft.com/office/powerpoint/2010/main" val="3063254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9292" y="498763"/>
            <a:ext cx="7455877" cy="4721629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অ্যালভিওলাসে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প্রশ্বাস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নিঃশ্বাস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বায়ুমণ্ডল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অ্যালভিওলাসে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অ্যালভিলাসে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চারদিকে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পালমোনারি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রক্তজালিকায়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পালমোনারি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ধমনি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আনীত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SG" sz="35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35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3500" b="1" spc="-5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বহিঃশ্বসন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3360" y="5235492"/>
            <a:ext cx="7448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SG" sz="3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ব্যাপন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 descr="Screen shot 2012-11-04 at 2.39.59 PM.png"/>
          <p:cNvPicPr>
            <a:picLocks noChangeAspect="1"/>
          </p:cNvPicPr>
          <p:nvPr/>
        </p:nvPicPr>
        <p:blipFill>
          <a:blip r:embed="rId2"/>
          <a:srcRect l="2645" r="5645"/>
          <a:stretch>
            <a:fillRect/>
          </a:stretch>
        </p:blipFill>
        <p:spPr>
          <a:xfrm>
            <a:off x="0" y="660379"/>
            <a:ext cx="3882683" cy="3166036"/>
          </a:xfrm>
          <a:prstGeom prst="rect">
            <a:avLst/>
          </a:prstGeom>
        </p:spPr>
      </p:pic>
      <p:pic>
        <p:nvPicPr>
          <p:cNvPr id="7" name="Picture 6" descr="Transport-of-Oxygen-and-Carbon-dioxide-during-Respiration-300x2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33" y="4488874"/>
            <a:ext cx="3053406" cy="20864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092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4064" y="4160155"/>
            <a:ext cx="10733649" cy="252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মধ্যচ্ছদা</a:t>
            </a:r>
            <a:r>
              <a:rPr lang="en-SG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সংকোচন-প্রসারণশীল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গহ্বরকে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SG" sz="3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উদর</a:t>
            </a:r>
            <a:r>
              <a:rPr lang="en-SG" sz="3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গহ্বরে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ডায়ফ্রামের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উত্তল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SG" sz="3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অবতল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প্রশ্বাসের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গহ্ববরকে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বড়ো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নিঃশ্বাসের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ডায়াফ্রাম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SG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 descr="human-internal-organs-respiratory-system-lungs-diaphragm-anatomy-d-illustration-concept-176981387.jpg"/>
          <p:cNvPicPr>
            <a:picLocks noChangeAspect="1"/>
          </p:cNvPicPr>
          <p:nvPr/>
        </p:nvPicPr>
        <p:blipFill>
          <a:blip r:embed="rId2"/>
          <a:srcRect b="5455"/>
          <a:stretch>
            <a:fillRect/>
          </a:stretch>
        </p:blipFill>
        <p:spPr>
          <a:xfrm>
            <a:off x="7165570" y="376177"/>
            <a:ext cx="3737615" cy="3730310"/>
          </a:xfrm>
          <a:prstGeom prst="rect">
            <a:avLst/>
          </a:prstGeom>
        </p:spPr>
      </p:pic>
      <p:pic>
        <p:nvPicPr>
          <p:cNvPr id="9" name="Picture 8" descr="istockphoto-1299867470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801" y="365761"/>
            <a:ext cx="3724102" cy="3724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092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464234"/>
            <a:ext cx="6384175" cy="647114"/>
          </a:xfr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SG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145" y="1138203"/>
            <a:ext cx="10806546" cy="5373858"/>
          </a:xfrm>
        </p:spPr>
        <p:txBody>
          <a:bodyPr>
            <a:noAutofit/>
          </a:bodyPr>
          <a:lstStyle/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SG" sz="2800" b="1" spc="-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2800" b="1" spc="-5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spc="-50" baseline="-2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পানিসাম্যতা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শ্বাসত্যাগে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মিলিলিটার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গৃহীত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b="1" spc="-5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কোষীয়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খাদ্যবস্তুর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জারণ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শ্বাসত্যাগের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2800" b="1" spc="-5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প্রোটিন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ফ্যাট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সংশ্লেষ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SG" sz="2800" b="1" baseline="30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নিঃশ্বাসে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ল্যারিংক্স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জীবাণু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SG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১০.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অপসারণ</a:t>
            </a:r>
            <a:r>
              <a:rPr lang="en-SG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উদ্বায়ী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ক্লোরোফর্ম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অ্যামোনিয়া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ইথার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শ্বাসত্যাগের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অপসারিত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SG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Moving-picture-lung-illustration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125" y="3611864"/>
            <a:ext cx="19050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40920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79412" y="1904102"/>
            <a:ext cx="11274262" cy="3033388"/>
            <a:chOff x="607899" y="1588227"/>
            <a:chExt cx="10516463" cy="3033388"/>
          </a:xfrm>
        </p:grpSpPr>
        <p:sp>
          <p:nvSpPr>
            <p:cNvPr id="5" name="Rectangle 4"/>
            <p:cNvSpPr/>
            <p:nvPr/>
          </p:nvSpPr>
          <p:spPr>
            <a:xfrm>
              <a:off x="2068674" y="2662850"/>
              <a:ext cx="9055688" cy="83820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171927" y="1588227"/>
              <a:ext cx="734819" cy="303338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686152" y="2271332"/>
              <a:ext cx="1700214" cy="1665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703422" y="3265069"/>
              <a:ext cx="1618999" cy="1005842"/>
            </a:xfrm>
            <a:prstGeom prst="notched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799664" y="2397479"/>
              <a:ext cx="1473189" cy="142668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07899" y="2665039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solidFill>
                    <a:srgbClr val="99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solidFill>
                  <a:srgbClr val="99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843FBDA-4030-4A72-A127-46D4C1E80BF2}"/>
                </a:ext>
              </a:extLst>
            </p:cNvPr>
            <p:cNvSpPr/>
            <p:nvPr/>
          </p:nvSpPr>
          <p:spPr>
            <a:xfrm>
              <a:off x="2313776" y="2742884"/>
              <a:ext cx="88105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Wingdings" pitchFamily="2" charset="2"/>
                <a:buChar char="v"/>
              </a:pP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অ্যালভিওলাসের</a:t>
              </a:r>
              <a:r>
                <a:rPr lang="en-SG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সচিত্র</a:t>
              </a:r>
              <a:r>
                <a:rPr lang="bn-BD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গঠন লিখে আনবে।</a:t>
              </a:r>
              <a:endParaRPr lang="en-US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1200px-Gas_exchange_in_the_aveolus_simple_(en)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992" y="229449"/>
            <a:ext cx="3847059" cy="263844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896" y="237062"/>
            <a:ext cx="4926506" cy="4675073"/>
          </a:xfrm>
          <a:prstGeom prst="rect">
            <a:avLst/>
          </a:prstGeom>
        </p:spPr>
      </p:pic>
      <p:sp>
        <p:nvSpPr>
          <p:cNvPr id="4" name="Title 8"/>
          <p:cNvSpPr txBox="1">
            <a:spLocks/>
          </p:cNvSpPr>
          <p:nvPr/>
        </p:nvSpPr>
        <p:spPr>
          <a:xfrm>
            <a:off x="2471318" y="5038901"/>
            <a:ext cx="7313294" cy="137159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10000" b="1" spc="0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C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000" b="1" spc="0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CC33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682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319389" y="683525"/>
            <a:ext cx="3935661" cy="1049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bn-BD" sz="5500" b="1" u="sng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500" b="1" u="sng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53791" y="1674806"/>
            <a:ext cx="5996099" cy="4391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4000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শাহাদৎ হোসেন</a:t>
            </a:r>
          </a:p>
          <a:p>
            <a:pPr>
              <a:spcBef>
                <a:spcPts val="0"/>
              </a:spcBef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</a:p>
          <a:p>
            <a:pPr>
              <a:spcBef>
                <a:spcPts val="0"/>
              </a:spcBef>
            </a:pP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+৮৮০১৭১২-৪৫৫৫০০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 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shahadot</a:t>
            </a:r>
            <a:r>
              <a:rPr lang="bn-I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syl@gmail.com</a:t>
            </a:r>
            <a:endParaRPr lang="bn-BD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ohammed Shahadot Hu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899" y="2164079"/>
            <a:ext cx="2788779" cy="3413759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188164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090" y="237180"/>
            <a:ext cx="8825659" cy="1981200"/>
          </a:xfrm>
        </p:spPr>
        <p:txBody>
          <a:bodyPr>
            <a:normAutofit/>
          </a:bodyPr>
          <a:lstStyle/>
          <a:p>
            <a:pPr algn="ctr"/>
            <a:r>
              <a:rPr lang="bn-BD" sz="5500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500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239169" y="2037809"/>
            <a:ext cx="6994887" cy="3853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	</a:t>
            </a:r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BD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দশ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বিষয়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জীববিজ্ঞান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পত্র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অধ্যায়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শ্বাসক্রিয়া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তারিখ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১৩ </a:t>
            </a:r>
            <a:r>
              <a:rPr lang="en-SG" sz="4500" b="1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45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4500" b="1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সময় 	</a:t>
            </a:r>
            <a:r>
              <a:rPr lang="en-US" sz="45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500" b="1" dirty="0" smtClean="0">
                <a:latin typeface="NikoshBAN" pitchFamily="2" charset="0"/>
                <a:cs typeface="NikoshBAN" pitchFamily="2" charset="0"/>
              </a:rPr>
              <a:t>60</a:t>
            </a:r>
            <a:r>
              <a:rPr lang="bn-BD" sz="45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4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200823_213246.jpg"/>
          <p:cNvPicPr>
            <a:picLocks noChangeAspect="1"/>
          </p:cNvPicPr>
          <p:nvPr/>
        </p:nvPicPr>
        <p:blipFill>
          <a:blip r:embed="rId2" cstate="print"/>
          <a:srcRect t="1128"/>
          <a:stretch>
            <a:fillRect/>
          </a:stretch>
        </p:blipFill>
        <p:spPr>
          <a:xfrm>
            <a:off x="1277843" y="2194558"/>
            <a:ext cx="2667141" cy="3627193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45504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-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77225" y="342823"/>
            <a:ext cx="6525263" cy="1223658"/>
          </a:xfrm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bn-BD" sz="6600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2867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863" y="1337852"/>
            <a:ext cx="11685764" cy="4434839"/>
            <a:chOff x="172860" y="1424930"/>
            <a:chExt cx="11685764" cy="44348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225AB4E-9EB4-4B0D-8B51-99C33E5CE775}"/>
                </a:ext>
              </a:extLst>
            </p:cNvPr>
            <p:cNvSpPr/>
            <p:nvPr/>
          </p:nvSpPr>
          <p:spPr>
            <a:xfrm>
              <a:off x="1782127" y="1440697"/>
              <a:ext cx="10076497" cy="441864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937525" y="1424930"/>
              <a:ext cx="816466" cy="44348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66CFF82-C205-45CC-9E5B-CF29E78990C6}"/>
                </a:ext>
              </a:extLst>
            </p:cNvPr>
            <p:cNvSpPr/>
            <p:nvPr/>
          </p:nvSpPr>
          <p:spPr>
            <a:xfrm>
              <a:off x="285750" y="2559254"/>
              <a:ext cx="2089787" cy="20135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 rot="16200000">
              <a:off x="277092" y="3566067"/>
              <a:ext cx="2117588" cy="1528761"/>
            </a:xfrm>
            <a:prstGeom prst="notchedRightArrow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F2F21DA-04F9-4CAF-8758-9852D1F9674E}"/>
                </a:ext>
              </a:extLst>
            </p:cNvPr>
            <p:cNvSpPr/>
            <p:nvPr/>
          </p:nvSpPr>
          <p:spPr>
            <a:xfrm>
              <a:off x="426489" y="2713439"/>
              <a:ext cx="1786189" cy="170838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1F8E02A4-19AA-491A-8B8E-198490D326B3}"/>
                </a:ext>
              </a:extLst>
            </p:cNvPr>
            <p:cNvSpPr/>
            <p:nvPr/>
          </p:nvSpPr>
          <p:spPr>
            <a:xfrm>
              <a:off x="172860" y="2988587"/>
              <a:ext cx="230417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bn-BD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r>
                <a:rPr lang="bn-BD" sz="6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85009" y="3173401"/>
              <a:ext cx="75678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206990" y="3872675"/>
              <a:ext cx="726756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>
              <a:off x="2853978" y="2403091"/>
              <a:ext cx="11226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1"/>
            <p:cNvGrpSpPr/>
            <p:nvPr/>
          </p:nvGrpSpPr>
          <p:grpSpPr>
            <a:xfrm>
              <a:off x="2811876" y="2313775"/>
              <a:ext cx="8876857" cy="2269103"/>
              <a:chOff x="1985250" y="2184512"/>
              <a:chExt cx="9002968" cy="226910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985250" y="2184512"/>
                <a:ext cx="496213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4000" b="1" u="sng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এই পাঠ শেষে শিক্ষার্থীরা</a:t>
                </a:r>
                <a:r>
                  <a:rPr lang="en-US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..</a:t>
                </a:r>
                <a:r>
                  <a:rPr lang="bn-IN" sz="4000" b="1" dirty="0" smtClean="0">
                    <a:ln w="0"/>
                    <a:solidFill>
                      <a:srgbClr val="00206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.</a:t>
                </a:r>
                <a:endParaRPr lang="en-US" sz="4000" b="1" dirty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030186" y="3028352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571500" indent="-571500"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শ্বসনতন্ত্রের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বর্ণনা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SG" sz="36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030186" y="3747880"/>
                <a:ext cx="8958032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571500" indent="-571500">
                  <a:defRPr/>
                </a:pP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মানুষের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শ্বসনতন্ত্রের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SG" sz="3600" b="1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r>
                  <a:rPr lang="bn-BD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বর্ণনা করতে পারবে</a:t>
                </a:r>
                <a:r>
                  <a:rPr lang="en-SG" sz="3600" b="1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3600" b="1" spc="-5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0px-CG_Hear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634" y="1737361"/>
            <a:ext cx="1972492" cy="171123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Moving-picture-breathing-lungs-animated-gi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365" y="1737357"/>
            <a:ext cx="1971342" cy="1711234"/>
          </a:xfrm>
          <a:prstGeom prst="rect">
            <a:avLst/>
          </a:prstGeom>
        </p:spPr>
      </p:pic>
      <p:pic>
        <p:nvPicPr>
          <p:cNvPr id="8" name="Picture 7" descr="download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760" y="3532154"/>
            <a:ext cx="1976302" cy="1668517"/>
          </a:xfrm>
          <a:prstGeom prst="rect">
            <a:avLst/>
          </a:prstGeom>
        </p:spPr>
      </p:pic>
      <p:pic>
        <p:nvPicPr>
          <p:cNvPr id="9" name="Picture 8" descr="images (1).jf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924" y="3526985"/>
            <a:ext cx="4180081" cy="169815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13509" y="5277391"/>
            <a:ext cx="9522822" cy="52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en-SG" sz="3000" b="1" spc="-5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সবাত</a:t>
            </a:r>
            <a:r>
              <a:rPr lang="en-SG" sz="3000" b="1" spc="-5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spc="-5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spc="-5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lang="en-SG" sz="2800" b="1" spc="-5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+ 6O</a:t>
            </a:r>
            <a:r>
              <a:rPr lang="en-SG" sz="2800" b="1" spc="-5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+ 6H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= 6CO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+ 12H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 + 38ATP</a:t>
            </a:r>
            <a:endParaRPr kumimoji="0" lang="en-US" sz="2800" b="1" i="0" u="none" strike="noStrike" kern="1200" cap="none" spc="-5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7383" y="5799908"/>
            <a:ext cx="11904617" cy="4180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lnSpc>
                <a:spcPct val="85000"/>
              </a:lnSpc>
              <a:spcBef>
                <a:spcPct val="0"/>
              </a:spcBef>
              <a:defRPr/>
            </a:pPr>
            <a:r>
              <a:rPr lang="en-SG" sz="3000" b="1" spc="-5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অবাত</a:t>
            </a:r>
            <a:r>
              <a:rPr lang="en-SG" sz="3000" b="1" spc="-5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000" b="1" spc="-5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SG" sz="3000" b="1" spc="-5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000" b="1" spc="-5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12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kumimoji="0" lang="en-SG" sz="2800" b="1" i="0" u="none" strike="noStrike" kern="1200" cap="none" spc="-5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= 2CO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 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+ 2C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kumimoji="0" lang="en-SG" sz="2800" b="1" i="0" u="none" strike="noStrike" kern="1200" cap="none" spc="-5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OH + 2ATP </a:t>
            </a:r>
            <a:r>
              <a:rPr lang="en-SG" sz="2800" b="1" spc="-5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SG" sz="2800" b="1" i="0" u="none" strike="noStrike" kern="1200" cap="none" spc="-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2C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SG" sz="2800" b="1" spc="-5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SG" sz="2800" b="1" spc="-5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+ 2ATP</a:t>
            </a:r>
            <a:endParaRPr kumimoji="0" lang="en-US" sz="3000" b="1" i="0" u="none" strike="noStrike" kern="1200" cap="none" spc="-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11" descr="download (1).jfif"/>
          <p:cNvPicPr>
            <a:picLocks noChangeAspect="1"/>
          </p:cNvPicPr>
          <p:nvPr/>
        </p:nvPicPr>
        <p:blipFill>
          <a:blip r:embed="rId6"/>
          <a:srcRect l="25467" t="16025" r="23790"/>
          <a:stretch>
            <a:fillRect/>
          </a:stretch>
        </p:blipFill>
        <p:spPr>
          <a:xfrm>
            <a:off x="9209313" y="3542877"/>
            <a:ext cx="1959429" cy="168227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60567" y="574766"/>
            <a:ext cx="7315200" cy="862149"/>
          </a:xfrm>
          <a:solidFill>
            <a:srgbClr val="92D050"/>
          </a:solidFill>
          <a:ln w="28575">
            <a:noFill/>
          </a:ln>
        </p:spPr>
        <p:txBody>
          <a:bodyPr>
            <a:normAutofit/>
          </a:bodyPr>
          <a:lstStyle/>
          <a:p>
            <a:pPr algn="ctr"/>
            <a:r>
              <a:rPr lang="en-SG" sz="5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SG" sz="5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SG" sz="5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98126" y="2286000"/>
            <a:ext cx="4585064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5000" b="1" i="0" u="none" strike="noStrike" kern="1200" cap="none" spc="-5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শারীরবৃত্তীয়</a:t>
            </a:r>
            <a:r>
              <a:rPr kumimoji="0" lang="en-SG" sz="5000" b="1" i="0" u="none" strike="noStrike" kern="1200" cap="none" spc="-5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SG" sz="5000" b="1" i="0" u="none" strike="noStrike" kern="1200" cap="none" spc="-5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ক্রিয়া</a:t>
            </a:r>
            <a:endParaRPr kumimoji="0" lang="en-US" sz="5000" b="1" i="0" u="none" strike="noStrike" kern="1200" cap="none" spc="-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2272937"/>
            <a:ext cx="2586446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5000" b="1" spc="-50" dirty="0" err="1" smtClean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এগুলো</a:t>
            </a:r>
            <a:r>
              <a:rPr lang="en-SG" sz="5000" b="1" spc="-50" dirty="0" smtClean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SG" sz="5000" b="1" spc="-50" dirty="0" err="1" smtClean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SG" sz="5000" b="1" spc="-50" dirty="0" smtClean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5000" b="1" i="0" u="none" strike="noStrike" kern="1200" cap="none" spc="-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879668"/>
            <a:ext cx="2338251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sz="5000" b="1" spc="-50" dirty="0" err="1" smtClean="0">
                <a:solidFill>
                  <a:srgbClr val="0070C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শক্তি</a:t>
            </a:r>
            <a:endParaRPr kumimoji="0" lang="en-US" sz="5000" b="1" i="0" u="none" strike="noStrike" kern="1200" cap="none" spc="-5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0993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/>
        </p:nvGrpSpPr>
        <p:grpSpPr>
          <a:xfrm>
            <a:off x="995447" y="1156403"/>
            <a:ext cx="10262173" cy="3033388"/>
            <a:chOff x="1400175" y="591615"/>
            <a:chExt cx="9614188" cy="3033388"/>
          </a:xfrm>
        </p:grpSpPr>
        <p:sp>
          <p:nvSpPr>
            <p:cNvPr id="5" name="Rectangle 4"/>
            <p:cNvSpPr/>
            <p:nvPr/>
          </p:nvSpPr>
          <p:spPr>
            <a:xfrm>
              <a:off x="2958300" y="1788268"/>
              <a:ext cx="8056063" cy="705549"/>
            </a:xfrm>
            <a:prstGeom prst="rect">
              <a:avLst/>
            </a:prstGeom>
            <a:ln w="38100" cmpd="thickThin">
              <a:solidFill>
                <a:schemeClr val="accent5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7019" y="1781605"/>
              <a:ext cx="8227344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শ্বসন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SG" sz="4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Respiration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SG" sz="40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SG" sz="40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900238" y="591615"/>
              <a:ext cx="720531" cy="3033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1400175" y="1274720"/>
              <a:ext cx="1700214" cy="166563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 rot="16200000">
              <a:off x="1431733" y="2268457"/>
              <a:ext cx="1618999" cy="1005842"/>
            </a:xfrm>
            <a:prstGeom prst="notchedRightArrow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1513687" y="1400867"/>
              <a:ext cx="1473189" cy="142668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548035" y="1567922"/>
              <a:ext cx="1333114" cy="120956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400" b="1" dirty="0" err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-US" sz="44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Content Placeholder 1"/>
          <p:cNvSpPr txBox="1">
            <a:spLocks/>
          </p:cNvSpPr>
          <p:nvPr/>
        </p:nvSpPr>
        <p:spPr>
          <a:xfrm>
            <a:off x="2665412" y="3424844"/>
            <a:ext cx="8610600" cy="22111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জৈবরাসায়নিক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খাদ্যস্থ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স্থিতিশক্তিকে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গতিশক্তিতে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উপজাত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ডাইঅক্সাইড</a:t>
            </a:r>
            <a:r>
              <a:rPr lang="en-SG" sz="3600" b="1" spc="-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SG" sz="3600" b="1" spc="-5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spc="-5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600" b="1" spc="-5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-5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909455" y="355915"/>
            <a:ext cx="6400799" cy="67927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SG" sz="5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5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</a:t>
            </a:r>
            <a:endParaRPr lang="en-US" sz="5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6265" y="1199478"/>
            <a:ext cx="10466363" cy="108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শ্বসনে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সহায়তাকারী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অঙ্গগুলো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মিলিত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শ্বসনতন্ত্র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নির্গত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শ্বসন</a:t>
            </a:r>
            <a:r>
              <a:rPr lang="en-SG" sz="355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5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SG" sz="355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5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81953" y="2331974"/>
            <a:ext cx="9321243" cy="1442411"/>
            <a:chOff x="1281953" y="2135022"/>
            <a:chExt cx="9321243" cy="1442411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990580" y="2135022"/>
              <a:ext cx="1998050" cy="558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500" b="1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শ্বসনতন্ত্র</a:t>
              </a:r>
              <a:endParaRPr kumimoji="0" lang="en-US" sz="3500" b="1" i="0" u="none" strike="noStrike" kern="1200" cap="none" spc="-50" normalizeH="0" baseline="0" noProof="0" dirty="0">
                <a:ln>
                  <a:noFill/>
                </a:ln>
                <a:solidFill>
                  <a:srgbClr val="1E00D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1281953" y="3009213"/>
              <a:ext cx="2922494" cy="558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5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ক. </a:t>
              </a:r>
              <a:r>
                <a:rPr kumimoji="0" lang="en-SG" sz="2500" b="1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বায়ু</a:t>
              </a:r>
              <a:r>
                <a:rPr lang="en-SG" sz="2500" b="1" spc="-50" dirty="0" err="1" smtClean="0">
                  <a:solidFill>
                    <a:srgbClr val="1E00D0"/>
                  </a:solidFill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গ্রহণ</a:t>
              </a:r>
              <a:r>
                <a:rPr lang="en-SG" sz="2500" b="1" spc="-50" dirty="0" smtClean="0">
                  <a:solidFill>
                    <a:srgbClr val="1E00D0"/>
                  </a:solidFill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 ও </a:t>
              </a:r>
              <a:r>
                <a:rPr lang="en-SG" sz="2500" b="1" spc="-50" dirty="0" err="1" smtClean="0">
                  <a:solidFill>
                    <a:srgbClr val="1E00D0"/>
                  </a:solidFill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ত্যাগ</a:t>
              </a:r>
              <a:r>
                <a:rPr lang="en-SG" sz="2500" b="1" spc="-50" dirty="0" smtClean="0">
                  <a:solidFill>
                    <a:srgbClr val="1E00D0"/>
                  </a:solidFill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 </a:t>
              </a:r>
              <a:r>
                <a:rPr lang="en-SG" sz="2500" b="1" spc="-50" dirty="0" err="1" smtClean="0">
                  <a:solidFill>
                    <a:srgbClr val="1E00D0"/>
                  </a:solidFill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অঞ্চল</a:t>
              </a:r>
              <a:endParaRPr kumimoji="0" lang="en-US" sz="2500" b="1" i="0" u="none" strike="noStrike" kern="1200" cap="none" spc="-50" normalizeH="0" baseline="0" noProof="0" dirty="0">
                <a:ln>
                  <a:noFill/>
                </a:ln>
                <a:solidFill>
                  <a:srgbClr val="1E00D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4939554" y="3018947"/>
              <a:ext cx="2169458" cy="558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0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খ. </a:t>
              </a:r>
              <a:r>
                <a:rPr kumimoji="0" lang="en-SG" sz="3000" b="1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বায়ু</a:t>
              </a:r>
              <a:r>
                <a:rPr kumimoji="0" lang="en-SG" sz="30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 </a:t>
              </a:r>
              <a:r>
                <a:rPr kumimoji="0" lang="en-SG" sz="3000" b="1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পরিবহণ</a:t>
              </a:r>
              <a:r>
                <a:rPr kumimoji="0" lang="en-SG" sz="3000" b="1" i="0" u="none" strike="noStrike" kern="1200" cap="none" spc="-50" normalizeH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 </a:t>
              </a:r>
              <a:r>
                <a:rPr kumimoji="0" lang="en-SG" sz="3000" b="1" i="0" u="none" strike="noStrike" kern="1200" cap="none" spc="-50" normalizeH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অঞ্চল</a:t>
              </a:r>
              <a:endParaRPr kumimoji="0" lang="en-US" sz="3000" b="1" i="0" u="none" strike="noStrike" kern="1200" cap="none" spc="-50" normalizeH="0" baseline="0" noProof="0" dirty="0">
                <a:ln>
                  <a:noFill/>
                </a:ln>
                <a:solidFill>
                  <a:srgbClr val="1E00D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8605146" y="3006653"/>
              <a:ext cx="1998050" cy="5584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2500" b="1" i="0" u="none" strike="noStrike" kern="1200" cap="none" spc="-50" normalizeH="0" baseline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গ. </a:t>
              </a:r>
              <a:r>
                <a:rPr kumimoji="0" lang="en-SG" sz="2500" b="1" i="0" u="none" strike="noStrike" kern="1200" cap="none" spc="-50" normalizeH="0" baseline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শ্বসন</a:t>
              </a:r>
              <a:r>
                <a:rPr kumimoji="0" lang="en-SG" sz="2500" b="1" i="0" u="none" strike="noStrike" kern="1200" cap="none" spc="-50" normalizeH="0" noProof="0" dirty="0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 </a:t>
              </a:r>
              <a:r>
                <a:rPr kumimoji="0" lang="en-SG" sz="2500" b="1" i="0" u="none" strike="noStrike" kern="1200" cap="none" spc="-50" normalizeH="0" noProof="0" dirty="0" err="1" smtClean="0">
                  <a:ln>
                    <a:noFill/>
                  </a:ln>
                  <a:solidFill>
                    <a:srgbClr val="1E00D0"/>
                  </a:solidFill>
                  <a:effectLst/>
                  <a:uLnTx/>
                  <a:uFillTx/>
                  <a:latin typeface="NikoshBAN" panose="02000000000000000000" pitchFamily="2" charset="0"/>
                  <a:ea typeface="+mj-ea"/>
                  <a:cs typeface="NikoshBAN" panose="02000000000000000000" pitchFamily="2" charset="0"/>
                </a:rPr>
                <a:t>অঞ্চল</a:t>
              </a:r>
              <a:endParaRPr kumimoji="0" lang="en-US" sz="2500" b="1" i="0" u="none" strike="noStrike" kern="1200" cap="none" spc="-50" normalizeH="0" baseline="0" noProof="0" dirty="0">
                <a:ln>
                  <a:noFill/>
                </a:ln>
                <a:solidFill>
                  <a:srgbClr val="1E00D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2690947" y="2756263"/>
              <a:ext cx="6949440" cy="1"/>
            </a:xfrm>
            <a:prstGeom prst="line">
              <a:avLst/>
            </a:prstGeom>
            <a:ln w="38100">
              <a:solidFill>
                <a:srgbClr val="1E00D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2525998" y="2926080"/>
              <a:ext cx="365760" cy="1588"/>
            </a:xfrm>
            <a:prstGeom prst="straightConnector1">
              <a:avLst/>
            </a:prstGeom>
            <a:ln w="38100">
              <a:solidFill>
                <a:srgbClr val="1E00D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5764920" y="2832232"/>
              <a:ext cx="537652" cy="999"/>
            </a:xfrm>
            <a:prstGeom prst="straightConnector1">
              <a:avLst/>
            </a:prstGeom>
            <a:ln w="38100">
              <a:solidFill>
                <a:srgbClr val="1E00D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9444446" y="2913016"/>
              <a:ext cx="365760" cy="1588"/>
            </a:xfrm>
            <a:prstGeom prst="straightConnector1">
              <a:avLst/>
            </a:prstGeom>
            <a:ln w="38100">
              <a:solidFill>
                <a:srgbClr val="1E00D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1454145" y="3648367"/>
            <a:ext cx="21784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SG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নাসারন্ধ্র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ভেস্টিবিউল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নাসাগহ্বর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পশ্চা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নাসারন্ধ্র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নাসা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গলবিল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স্বরযন্ত্র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ডায়াফ্রাম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9321" y="3612508"/>
            <a:ext cx="2429433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SG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শ্বাসনালি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ব্রঙ্কাই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ব্রঙ্কাস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প্রাইমারি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ব্রঙ্কাস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ব্রঙ্কিওল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অ্যালভিওলার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নালি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05648" y="3621472"/>
            <a:ext cx="23397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SG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প্লুরা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আবরণ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SG" sz="25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SG" sz="25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SG" sz="2500" dirty="0" err="1" smtClean="0">
                <a:latin typeface="NikoshBAN" pitchFamily="2" charset="0"/>
                <a:cs typeface="NikoshBAN" pitchFamily="2" charset="0"/>
              </a:rPr>
              <a:t>অ্যালভিওলাস</a:t>
            </a:r>
            <a:endParaRPr lang="en-SG" sz="25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506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411" y="510073"/>
            <a:ext cx="730685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বায়ুগ্রহণ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SG" sz="35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SG" sz="35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SG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Anterior Nostrils</a:t>
            </a:r>
            <a:r>
              <a:rPr lang="en-SG" sz="3500" dirty="0" smtClean="0">
                <a:latin typeface="Times New Roman" pitchFamily="18" charset="0"/>
                <a:cs typeface="Times New Roman" pitchFamily="18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endParaRPr lang="en-SG" sz="3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ভেস্টিবিউল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</a:rPr>
              <a:t>Vestibul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লোম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ছাকনি</a:t>
            </a:r>
            <a:endParaRPr lang="en-SG" sz="35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নাসাগহ্বর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Nasal Cavity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সিলিয়াযুক্ত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মিউকাস</a:t>
            </a:r>
            <a:r>
              <a:rPr lang="en-SG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নিঃস্রাবী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অলফ্যাক্টরি</a:t>
            </a:r>
            <a:r>
              <a:rPr lang="en-SG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পশ্চা</a:t>
            </a:r>
            <a:r>
              <a:rPr lang="en-SG" sz="3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নাসারন্ধ্র</a:t>
            </a:r>
            <a:r>
              <a:rPr lang="en-SG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Posterior Nostrils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কোয়ানি</a:t>
            </a:r>
            <a:endParaRPr lang="en-SG" sz="35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নাসাগলবিল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</a:rPr>
              <a:t>Nasopharynx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খাদ্যনালি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শ্বাসনালির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অভিন্ন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dirty="0" err="1" smtClean="0">
                <a:latin typeface="Times New Roman" pitchFamily="18" charset="0"/>
                <a:cs typeface="Times New Roman" pitchFamily="18" charset="0"/>
              </a:rPr>
              <a:t>Oropharynx</a:t>
            </a:r>
            <a:r>
              <a:rPr lang="en-SG" sz="3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স্বরযন্ত্র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000" dirty="0" smtClean="0">
                <a:latin typeface="Times New Roman" pitchFamily="18" charset="0"/>
                <a:cs typeface="Times New Roman" pitchFamily="18" charset="0"/>
              </a:rPr>
              <a:t>Larynx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: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মুখবিবর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শ্বাসনালির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ভোকাল</a:t>
            </a:r>
            <a:r>
              <a:rPr lang="en-SG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কর্ড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স্বররজ্জু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স্বর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SG" sz="3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তরুণাস্থি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বড়ো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পুরুষে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Adam’s Apple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5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SG" sz="3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এপিগ্লটিস</a:t>
            </a:r>
            <a:r>
              <a:rPr lang="en-SG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55085" y="0"/>
            <a:ext cx="4770305" cy="6946136"/>
            <a:chOff x="-55085" y="0"/>
            <a:chExt cx="4770305" cy="6946136"/>
          </a:xfrm>
        </p:grpSpPr>
        <p:pic>
          <p:nvPicPr>
            <p:cNvPr id="8" name="Picture 7" descr="Res.jpg"/>
            <p:cNvPicPr>
              <a:picLocks noChangeAspect="1"/>
            </p:cNvPicPr>
            <p:nvPr/>
          </p:nvPicPr>
          <p:blipFill>
            <a:blip r:embed="rId3"/>
            <a:srcRect b="1828"/>
            <a:stretch>
              <a:fillRect/>
            </a:stretch>
          </p:blipFill>
          <p:spPr>
            <a:xfrm>
              <a:off x="0" y="2533135"/>
              <a:ext cx="4591240" cy="432486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2763022"/>
              <a:ext cx="140867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নাসাগহ্বর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3282007"/>
              <a:ext cx="1272741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500" spc="-100" dirty="0" err="1" smtClean="0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SG" sz="2500" spc="-1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en-SG" sz="2500" spc="-100" dirty="0" err="1" smtClean="0">
                  <a:latin typeface="NikoshBAN" pitchFamily="2" charset="0"/>
                  <a:cs typeface="NikoshBAN" pitchFamily="2" charset="0"/>
                </a:rPr>
                <a:t>নাসারন্ধ্র</a:t>
              </a:r>
              <a:endParaRPr lang="en-US" sz="25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51" y="3018652"/>
              <a:ext cx="168051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পশ্চা</a:t>
              </a:r>
              <a:r>
                <a:rPr lang="en-SG" sz="2500" dirty="0" smtClean="0">
                  <a:latin typeface="NikoshBAN" pitchFamily="2" charset="0"/>
                  <a:cs typeface="NikoshBAN" pitchFamily="2" charset="0"/>
                </a:rPr>
                <a:t>ৎ </a:t>
              </a:r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নাসারন্ধ্র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50060" y="3385494"/>
              <a:ext cx="9143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গলবিল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 descr="Res-2.jpg"/>
            <p:cNvPicPr>
              <a:picLocks noChangeAspect="1"/>
            </p:cNvPicPr>
            <p:nvPr/>
          </p:nvPicPr>
          <p:blipFill>
            <a:blip r:embed="rId4"/>
            <a:srcRect b="6816"/>
            <a:stretch>
              <a:fillRect/>
            </a:stretch>
          </p:blipFill>
          <p:spPr>
            <a:xfrm>
              <a:off x="0" y="0"/>
              <a:ext cx="4584357" cy="251184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282790" y="3947469"/>
              <a:ext cx="91439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স্বরযন্ত্র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71773" y="4244924"/>
              <a:ext cx="9917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ব্রঙ্কিওল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5740" y="5247459"/>
              <a:ext cx="161948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অ্যালভিওলাই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4305384"/>
              <a:ext cx="125443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ট্রাকিয়া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55085" y="4613856"/>
              <a:ext cx="892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ফুসফুস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0" y="5351986"/>
              <a:ext cx="892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ব্রঙ্কাই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49128" y="6469082"/>
              <a:ext cx="110168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2500" dirty="0" err="1" smtClean="0">
                  <a:latin typeface="NikoshBAN" pitchFamily="2" charset="0"/>
                  <a:cs typeface="NikoshBAN" pitchFamily="2" charset="0"/>
                </a:rPr>
                <a:t>ডায়াফ্রাম</a:t>
              </a:r>
              <a:endParaRPr lang="en-US" sz="25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27811" y="44068"/>
              <a:ext cx="151114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সম্মুখ</a:t>
              </a:r>
              <a:r>
                <a:rPr lang="en-SG" sz="2000" spc="-1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নাসারন্ধ্র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60863" y="286439"/>
              <a:ext cx="8611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নাসাগহ্বর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749846" y="517793"/>
              <a:ext cx="861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মুখবিবর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38829" y="749147"/>
              <a:ext cx="861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গলবিল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749847" y="1002536"/>
              <a:ext cx="861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এপিগ্লটিস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9846" y="1266940"/>
              <a:ext cx="861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অন্ননালি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9846" y="1718632"/>
              <a:ext cx="10925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ভোকালকর্ড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771880" y="1972020"/>
              <a:ext cx="86115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SG" sz="2000" spc="-100" dirty="0" err="1" smtClean="0">
                  <a:latin typeface="NikoshBAN" pitchFamily="2" charset="0"/>
                  <a:cs typeface="NikoshBAN" pitchFamily="2" charset="0"/>
                </a:rPr>
                <a:t>ট্রাকিয়া</a:t>
              </a:r>
              <a:endParaRPr lang="en-US" sz="2000" spc="-1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97506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</TotalTime>
  <Words>964</Words>
  <Application>Microsoft Office PowerPoint</Application>
  <PresentationFormat>Custom</PresentationFormat>
  <Paragraphs>119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স্বাগতম</vt:lpstr>
      <vt:lpstr>Slide 2</vt:lpstr>
      <vt:lpstr>পাঠ পরিচিতি</vt:lpstr>
      <vt:lpstr>আজকের পাঠ</vt:lpstr>
      <vt:lpstr>Slide 5</vt:lpstr>
      <vt:lpstr>এসো ছবিগুলো দেখি</vt:lpstr>
      <vt:lpstr>Slide 7</vt:lpstr>
      <vt:lpstr>মানুষের শ্বসনতন্ত্র</vt:lpstr>
      <vt:lpstr>Slide 9</vt:lpstr>
      <vt:lpstr>Slide 10</vt:lpstr>
      <vt:lpstr>Slide 11</vt:lpstr>
      <vt:lpstr>Slide 12</vt:lpstr>
      <vt:lpstr>Slide 13</vt:lpstr>
      <vt:lpstr>Slide 14</vt:lpstr>
      <vt:lpstr>শ্বসনতন্ত্রের কাজ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HP</cp:lastModifiedBy>
  <cp:revision>323</cp:revision>
  <dcterms:created xsi:type="dcterms:W3CDTF">2017-05-02T02:18:13Z</dcterms:created>
  <dcterms:modified xsi:type="dcterms:W3CDTF">2022-04-12T18:23:08Z</dcterms:modified>
</cp:coreProperties>
</file>