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  <p:sldMasterId id="2147483869" r:id="rId2"/>
  </p:sldMasterIdLst>
  <p:notesMasterIdLst>
    <p:notesMasterId r:id="rId30"/>
  </p:notesMasterIdLst>
  <p:sldIdLst>
    <p:sldId id="257" r:id="rId3"/>
    <p:sldId id="259" r:id="rId4"/>
    <p:sldId id="260" r:id="rId5"/>
    <p:sldId id="264" r:id="rId6"/>
    <p:sldId id="283" r:id="rId7"/>
    <p:sldId id="284" r:id="rId8"/>
    <p:sldId id="285" r:id="rId9"/>
    <p:sldId id="305" r:id="rId10"/>
    <p:sldId id="308" r:id="rId11"/>
    <p:sldId id="306" r:id="rId12"/>
    <p:sldId id="307" r:id="rId13"/>
    <p:sldId id="309" r:id="rId14"/>
    <p:sldId id="310" r:id="rId15"/>
    <p:sldId id="311" r:id="rId16"/>
    <p:sldId id="280" r:id="rId17"/>
    <p:sldId id="266" r:id="rId18"/>
    <p:sldId id="312" r:id="rId19"/>
    <p:sldId id="314" r:id="rId20"/>
    <p:sldId id="313" r:id="rId21"/>
    <p:sldId id="281" r:id="rId22"/>
    <p:sldId id="304" r:id="rId23"/>
    <p:sldId id="292" r:id="rId24"/>
    <p:sldId id="301" r:id="rId25"/>
    <p:sldId id="291" r:id="rId26"/>
    <p:sldId id="275" r:id="rId27"/>
    <p:sldId id="290" r:id="rId28"/>
    <p:sldId id="27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YyDo/md/ioGPF8g6blrxA==" hashData="kJ373UYRI8ViqdNccubXuY5cN5u0I8kYM0MJDnexozCGp7ZfWUjuVHEfzwH7Gte6EGNL1p8h3vJMl5Af2C1+Z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21BB"/>
    <a:srgbClr val="00FF00"/>
    <a:srgbClr val="7DE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74" autoAdjust="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1B2C0-5D42-4AF1-9780-6D7150E597FA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15A8C-C6D7-40DA-8D2A-05E5A0F4D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86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15A8C-C6D7-40DA-8D2A-05E5A0F4DA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12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15A8C-C6D7-40DA-8D2A-05E5A0F4DA6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77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0C8E-CBC6-479D-903C-218FD2D7FA05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2A8A-CD24-47EF-B29B-BF6D7D0E5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3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0C8E-CBC6-479D-903C-218FD2D7FA05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2A8A-CD24-47EF-B29B-BF6D7D0E5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3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0C8E-CBC6-479D-903C-218FD2D7FA05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2A8A-CD24-47EF-B29B-BF6D7D0E5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08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2707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2A8A-CD24-47EF-B29B-BF6D7D0E520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0C8E-CBC6-479D-903C-218FD2D7FA05}" type="datetimeFigureOut">
              <a:rPr lang="en-US" smtClean="0"/>
              <a:t>4/15/2022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7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238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2A8A-CD24-47EF-B29B-BF6D7D0E520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0C8E-CBC6-479D-903C-218FD2D7FA05}" type="datetimeFigureOut">
              <a:rPr lang="en-US" smtClean="0"/>
              <a:t>4/15/2022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2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2A8A-CD24-47EF-B29B-BF6D7D0E52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0C8E-CBC6-479D-903C-218FD2D7FA05}" type="datetimeFigureOut">
              <a:rPr lang="en-US" smtClean="0"/>
              <a:t>4/15/2022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2A8A-CD24-47EF-B29B-BF6D7D0E520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0C8E-CBC6-479D-903C-218FD2D7FA05}" type="datetimeFigureOut">
              <a:rPr lang="en-US" smtClean="0"/>
              <a:t>4/15/2022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2A8A-CD24-47EF-B29B-BF6D7D0E520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0C8E-CBC6-479D-903C-218FD2D7FA05}" type="datetimeFigureOut">
              <a:rPr lang="en-US" smtClean="0"/>
              <a:t>4/15/2022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4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2A8A-CD24-47EF-B29B-BF6D7D0E520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0C8E-CBC6-479D-903C-218FD2D7FA05}" type="datetimeFigureOut">
              <a:rPr lang="en-US" smtClean="0"/>
              <a:t>4/15/2022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0C8E-CBC6-479D-903C-218FD2D7FA05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2A8A-CD24-47EF-B29B-BF6D7D0E5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27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2A8A-CD24-47EF-B29B-BF6D7D0E520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0C8E-CBC6-479D-903C-218FD2D7FA05}" type="datetimeFigureOut">
              <a:rPr lang="en-US" smtClean="0"/>
              <a:t>4/15/2022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5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2A8A-CD24-47EF-B29B-BF6D7D0E520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0C8E-CBC6-479D-903C-218FD2D7FA05}" type="datetimeFigureOut">
              <a:rPr lang="en-US" smtClean="0"/>
              <a:t>4/15/2022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1BF2A8A-CD24-47EF-B29B-BF6D7D0E520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D1B0C8E-CBC6-479D-903C-218FD2D7FA05}" type="datetimeFigureOut">
              <a:rPr lang="en-US" smtClean="0"/>
              <a:t>4/15/2022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2A8A-CD24-47EF-B29B-BF6D7D0E520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0C8E-CBC6-479D-903C-218FD2D7FA05}" type="datetimeFigureOut">
              <a:rPr lang="en-US" smtClean="0"/>
              <a:t>4/15/2022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6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2A8A-CD24-47EF-B29B-BF6D7D0E520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0C8E-CBC6-479D-903C-218FD2D7FA05}" type="datetimeFigureOut">
              <a:rPr lang="en-US" smtClean="0"/>
              <a:t>4/15/2022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6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2A8A-CD24-47EF-B29B-BF6D7D0E520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0C8E-CBC6-479D-903C-218FD2D7FA05}" type="datetimeFigureOut">
              <a:rPr lang="en-US" smtClean="0"/>
              <a:t>4/15/2022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0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0C8E-CBC6-479D-903C-218FD2D7FA05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2A8A-CD24-47EF-B29B-BF6D7D0E5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5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0C8E-CBC6-479D-903C-218FD2D7FA05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2A8A-CD24-47EF-B29B-BF6D7D0E5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6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0C8E-CBC6-479D-903C-218FD2D7FA05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2A8A-CD24-47EF-B29B-BF6D7D0E5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1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0C8E-CBC6-479D-903C-218FD2D7FA05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2A8A-CD24-47EF-B29B-BF6D7D0E5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2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0C8E-CBC6-479D-903C-218FD2D7FA05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2A8A-CD24-47EF-B29B-BF6D7D0E5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6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0C8E-CBC6-479D-903C-218FD2D7FA05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2A8A-CD24-47EF-B29B-BF6D7D0E5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83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0C8E-CBC6-479D-903C-218FD2D7FA05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2A8A-CD24-47EF-B29B-BF6D7D0E5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7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1B0C8E-CBC6-479D-903C-218FD2D7FA05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01BF2A8A-CD24-47EF-B29B-BF6D7D0E5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2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1BF2A8A-CD24-47EF-B29B-BF6D7D0E520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D1B0C8E-CBC6-479D-903C-218FD2D7FA05}" type="datetimeFigureOut">
              <a:rPr lang="en-US" smtClean="0"/>
              <a:t>4/15/2022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1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4641" y="659917"/>
            <a:ext cx="8534774" cy="100007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 অনলাইন ক্লাশে সবাইকে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A71B09-F157-4D83-B930-B58E54FEB888}"/>
              </a:ext>
            </a:extLst>
          </p:cNvPr>
          <p:cNvSpPr txBox="1"/>
          <p:nvPr/>
        </p:nvSpPr>
        <p:spPr>
          <a:xfrm>
            <a:off x="618979" y="2321004"/>
            <a:ext cx="11844997" cy="221599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3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 ও অভিনন্দন</a:t>
            </a:r>
            <a:endParaRPr lang="en-US" sz="138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97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F9A462-555A-4B43-9D74-F79E810042DA}"/>
              </a:ext>
            </a:extLst>
          </p:cNvPr>
          <p:cNvSpPr txBox="1"/>
          <p:nvPr/>
        </p:nvSpPr>
        <p:spPr>
          <a:xfrm>
            <a:off x="361898" y="193230"/>
            <a:ext cx="1146820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বহুঘরা বা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বিশ্লেষনাত্মক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খুচরা নগদান বই: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খুচরা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যে খুচরা নগদান বই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তাকে বহুঘরা বা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বিশ্লেষনাত্মক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খুচরা নগদান বই বলে।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বহুঘর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খুচরা নগদান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খরচ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সময়ান্তে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খতিয়ানে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বিবিধ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খরচ”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6C5404-4AB4-42E7-9EC8-C1B63C7DDC15}"/>
              </a:ext>
            </a:extLst>
          </p:cNvPr>
          <p:cNvSpPr txBox="1"/>
          <p:nvPr/>
        </p:nvSpPr>
        <p:spPr>
          <a:xfrm>
            <a:off x="4586068" y="3075057"/>
            <a:ext cx="2342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নিম্নরূপ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5809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900586"/>
              </p:ext>
            </p:extLst>
          </p:nvPr>
        </p:nvGraphicFramePr>
        <p:xfrm>
          <a:off x="263914" y="711585"/>
          <a:ext cx="11646731" cy="5640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9093">
                  <a:extLst>
                    <a:ext uri="{9D8B030D-6E8A-4147-A177-3AD203B41FA5}">
                      <a16:colId xmlns:a16="http://schemas.microsoft.com/office/drawing/2014/main" val="1158238369"/>
                    </a:ext>
                  </a:extLst>
                </a:gridCol>
                <a:gridCol w="889678">
                  <a:extLst>
                    <a:ext uri="{9D8B030D-6E8A-4147-A177-3AD203B41FA5}">
                      <a16:colId xmlns:a16="http://schemas.microsoft.com/office/drawing/2014/main" val="3589802428"/>
                    </a:ext>
                  </a:extLst>
                </a:gridCol>
                <a:gridCol w="2135235">
                  <a:extLst>
                    <a:ext uri="{9D8B030D-6E8A-4147-A177-3AD203B41FA5}">
                      <a16:colId xmlns:a16="http://schemas.microsoft.com/office/drawing/2014/main" val="260073831"/>
                    </a:ext>
                  </a:extLst>
                </a:gridCol>
                <a:gridCol w="568500">
                  <a:extLst>
                    <a:ext uri="{9D8B030D-6E8A-4147-A177-3AD203B41FA5}">
                      <a16:colId xmlns:a16="http://schemas.microsoft.com/office/drawing/2014/main" val="1770597169"/>
                    </a:ext>
                  </a:extLst>
                </a:gridCol>
                <a:gridCol w="1056376">
                  <a:extLst>
                    <a:ext uri="{9D8B030D-6E8A-4147-A177-3AD203B41FA5}">
                      <a16:colId xmlns:a16="http://schemas.microsoft.com/office/drawing/2014/main" val="3249166790"/>
                    </a:ext>
                  </a:extLst>
                </a:gridCol>
                <a:gridCol w="1056376">
                  <a:extLst>
                    <a:ext uri="{9D8B030D-6E8A-4147-A177-3AD203B41FA5}">
                      <a16:colId xmlns:a16="http://schemas.microsoft.com/office/drawing/2014/main" val="3031124036"/>
                    </a:ext>
                  </a:extLst>
                </a:gridCol>
                <a:gridCol w="1211726">
                  <a:extLst>
                    <a:ext uri="{9D8B030D-6E8A-4147-A177-3AD203B41FA5}">
                      <a16:colId xmlns:a16="http://schemas.microsoft.com/office/drawing/2014/main" val="3855997326"/>
                    </a:ext>
                  </a:extLst>
                </a:gridCol>
                <a:gridCol w="1170113">
                  <a:extLst>
                    <a:ext uri="{9D8B030D-6E8A-4147-A177-3AD203B41FA5}">
                      <a16:colId xmlns:a16="http://schemas.microsoft.com/office/drawing/2014/main" val="3811139906"/>
                    </a:ext>
                  </a:extLst>
                </a:gridCol>
                <a:gridCol w="1290624">
                  <a:extLst>
                    <a:ext uri="{9D8B030D-6E8A-4147-A177-3AD203B41FA5}">
                      <a16:colId xmlns:a16="http://schemas.microsoft.com/office/drawing/2014/main" val="1003905441"/>
                    </a:ext>
                  </a:extLst>
                </a:gridCol>
                <a:gridCol w="1249010">
                  <a:extLst>
                    <a:ext uri="{9D8B030D-6E8A-4147-A177-3AD203B41FA5}">
                      <a16:colId xmlns:a16="http://schemas.microsoft.com/office/drawing/2014/main" val="2846141129"/>
                    </a:ext>
                  </a:extLst>
                </a:gridCol>
              </a:tblGrid>
              <a:tr h="495194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নং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প্রদত্ত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বিভিন্ন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প্রকার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খুচরা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খরচের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বিশ্লেষণ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625467"/>
                  </a:ext>
                </a:extLst>
              </a:tr>
              <a:tr h="6416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মনিহারি</a:t>
                      </a:r>
                    </a:p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যাতায়াত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আপ্যায়ন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ডাক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প্যাকিং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525294"/>
                  </a:ext>
                </a:extLst>
              </a:tr>
              <a:tr h="4281967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250.00</a:t>
                      </a: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250.00</a:t>
                      </a: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155.00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2016</a:t>
                      </a:r>
                    </a:p>
                    <a:p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জুন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1</a:t>
                      </a:r>
                    </a:p>
                    <a:p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 2</a:t>
                      </a:r>
                    </a:p>
                    <a:p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 9</a:t>
                      </a:r>
                    </a:p>
                    <a:p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12</a:t>
                      </a:r>
                    </a:p>
                    <a:p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15</a:t>
                      </a:r>
                    </a:p>
                    <a:p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17</a:t>
                      </a:r>
                    </a:p>
                    <a:p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18</a:t>
                      </a:r>
                    </a:p>
                    <a:p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25</a:t>
                      </a:r>
                    </a:p>
                    <a:p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29</a:t>
                      </a:r>
                    </a:p>
                    <a:p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30</a:t>
                      </a:r>
                    </a:p>
                    <a:p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জুলা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1</a:t>
                      </a: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মনিহারি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কার্বন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যাতায়াত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আপ্যায়ন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পেনসিল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কালি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ডাকটিকেট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বাস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ভাড়া</a:t>
                      </a:r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প্যাকিং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ব্যালেন্স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ব্যালেন্স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22.00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13.00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95.00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155.00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250.00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22.00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54.00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14.00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13.00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13.00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710918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>
            <a:cxnSpLocks/>
          </p:cNvCxnSpPr>
          <p:nvPr/>
        </p:nvCxnSpPr>
        <p:spPr>
          <a:xfrm>
            <a:off x="4894642" y="4659514"/>
            <a:ext cx="7033444" cy="0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5969000" y="4929687"/>
            <a:ext cx="5959086" cy="12695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5969000" y="4990450"/>
            <a:ext cx="5959086" cy="12702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4870738" y="5216951"/>
            <a:ext cx="1074358" cy="0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281355" y="5217596"/>
            <a:ext cx="950457" cy="0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281355" y="5501122"/>
            <a:ext cx="950457" cy="0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281355" y="5547818"/>
            <a:ext cx="950457" cy="0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870738" y="5491081"/>
            <a:ext cx="1074358" cy="0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4870738" y="5551845"/>
            <a:ext cx="1074358" cy="0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FA2E79E-5C01-46AB-B4EF-D80771E40F84}"/>
              </a:ext>
            </a:extLst>
          </p:cNvPr>
          <p:cNvSpPr txBox="1"/>
          <p:nvPr/>
        </p:nvSpPr>
        <p:spPr>
          <a:xfrm>
            <a:off x="184279" y="247570"/>
            <a:ext cx="9741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89089C-AD54-4DB2-AB14-47FF14464087}"/>
              </a:ext>
            </a:extLst>
          </p:cNvPr>
          <p:cNvSpPr txBox="1"/>
          <p:nvPr/>
        </p:nvSpPr>
        <p:spPr>
          <a:xfrm>
            <a:off x="10922391" y="247570"/>
            <a:ext cx="12696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6E14C9-ECA6-411D-9760-F116F5F95C14}"/>
              </a:ext>
            </a:extLst>
          </p:cNvPr>
          <p:cNvSpPr txBox="1"/>
          <p:nvPr/>
        </p:nvSpPr>
        <p:spPr>
          <a:xfrm>
            <a:off x="3894668" y="-60207"/>
            <a:ext cx="38044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সাখাওয়াত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খুচরা নগদান বই 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বিশ্লেষণাত্মক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0263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3BB6C4-F2E3-4D5A-AF90-08788A8D3CC6}"/>
              </a:ext>
            </a:extLst>
          </p:cNvPr>
          <p:cNvSpPr txBox="1"/>
          <p:nvPr/>
        </p:nvSpPr>
        <p:spPr>
          <a:xfrm>
            <a:off x="235047" y="300670"/>
            <a:ext cx="1172190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অগ্রদত্ত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খুচরা নগদান বই: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অগ্রদত্ত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যে পদ্ধতিতে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ক্যাশিয়ারকে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প্রতিষ্টানের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খুচরা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অগ্রীম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ভাউচার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বিবরণী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সাপেক্ষে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খুচরা বা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ক্যাশিয়ারকে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সমপরিমাণ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অগ্রীম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অগ্রদত্ত নগদান পদ্ধতি বলে।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খুচরা নগদান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বইটিও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বহুঘরা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খুচরা নগদান বই বা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বিশ্লেষনাত্মক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খুচরা নগদান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অনুরূপ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E2663E-4F43-47E1-AEE0-4ABE9BA63D6A}"/>
              </a:ext>
            </a:extLst>
          </p:cNvPr>
          <p:cNvSpPr txBox="1"/>
          <p:nvPr/>
        </p:nvSpPr>
        <p:spPr>
          <a:xfrm>
            <a:off x="4487594" y="3890983"/>
            <a:ext cx="2342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নিম্নরূপ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9509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70763"/>
              </p:ext>
            </p:extLst>
          </p:nvPr>
        </p:nvGraphicFramePr>
        <p:xfrm>
          <a:off x="206338" y="700312"/>
          <a:ext cx="11779323" cy="612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7932">
                  <a:extLst>
                    <a:ext uri="{9D8B030D-6E8A-4147-A177-3AD203B41FA5}">
                      <a16:colId xmlns:a16="http://schemas.microsoft.com/office/drawing/2014/main" val="3763556855"/>
                    </a:ext>
                  </a:extLst>
                </a:gridCol>
                <a:gridCol w="1177932">
                  <a:extLst>
                    <a:ext uri="{9D8B030D-6E8A-4147-A177-3AD203B41FA5}">
                      <a16:colId xmlns:a16="http://schemas.microsoft.com/office/drawing/2014/main" val="4248960062"/>
                    </a:ext>
                  </a:extLst>
                </a:gridCol>
                <a:gridCol w="1992092">
                  <a:extLst>
                    <a:ext uri="{9D8B030D-6E8A-4147-A177-3AD203B41FA5}">
                      <a16:colId xmlns:a16="http://schemas.microsoft.com/office/drawing/2014/main" val="1321693798"/>
                    </a:ext>
                  </a:extLst>
                </a:gridCol>
                <a:gridCol w="606289">
                  <a:extLst>
                    <a:ext uri="{9D8B030D-6E8A-4147-A177-3AD203B41FA5}">
                      <a16:colId xmlns:a16="http://schemas.microsoft.com/office/drawing/2014/main" val="1347731468"/>
                    </a:ext>
                  </a:extLst>
                </a:gridCol>
                <a:gridCol w="935418">
                  <a:extLst>
                    <a:ext uri="{9D8B030D-6E8A-4147-A177-3AD203B41FA5}">
                      <a16:colId xmlns:a16="http://schemas.microsoft.com/office/drawing/2014/main" val="1547887186"/>
                    </a:ext>
                  </a:extLst>
                </a:gridCol>
                <a:gridCol w="1177932">
                  <a:extLst>
                    <a:ext uri="{9D8B030D-6E8A-4147-A177-3AD203B41FA5}">
                      <a16:colId xmlns:a16="http://schemas.microsoft.com/office/drawing/2014/main" val="2243475481"/>
                    </a:ext>
                  </a:extLst>
                </a:gridCol>
                <a:gridCol w="1177932">
                  <a:extLst>
                    <a:ext uri="{9D8B030D-6E8A-4147-A177-3AD203B41FA5}">
                      <a16:colId xmlns:a16="http://schemas.microsoft.com/office/drawing/2014/main" val="4153467648"/>
                    </a:ext>
                  </a:extLst>
                </a:gridCol>
                <a:gridCol w="1177932">
                  <a:extLst>
                    <a:ext uri="{9D8B030D-6E8A-4147-A177-3AD203B41FA5}">
                      <a16:colId xmlns:a16="http://schemas.microsoft.com/office/drawing/2014/main" val="802087372"/>
                    </a:ext>
                  </a:extLst>
                </a:gridCol>
                <a:gridCol w="1177932">
                  <a:extLst>
                    <a:ext uri="{9D8B030D-6E8A-4147-A177-3AD203B41FA5}">
                      <a16:colId xmlns:a16="http://schemas.microsoft.com/office/drawing/2014/main" val="2948696399"/>
                    </a:ext>
                  </a:extLst>
                </a:gridCol>
                <a:gridCol w="1177932">
                  <a:extLst>
                    <a:ext uri="{9D8B030D-6E8A-4147-A177-3AD203B41FA5}">
                      <a16:colId xmlns:a16="http://schemas.microsoft.com/office/drawing/2014/main" val="4042613319"/>
                    </a:ext>
                  </a:extLst>
                </a:gridCol>
              </a:tblGrid>
              <a:tr h="428674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ভা:নং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প্রদত্ত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as-IN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বিভিন্ন প্রকার খুচরা খরচের বিশ্লেষণ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492260"/>
                  </a:ext>
                </a:extLst>
              </a:tr>
              <a:tr h="6236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মনিহারি</a:t>
                      </a:r>
                    </a:p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যাতায়াত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আপ্যায়ন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endParaRPr lang="en-US" sz="2000" baseline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ডাক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প্যাকিং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137464"/>
                  </a:ext>
                </a:extLst>
              </a:tr>
              <a:tr h="4667931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50.00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250.00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300.00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205.00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2016</a:t>
                      </a:r>
                    </a:p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জুন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1</a:t>
                      </a: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  1</a:t>
                      </a: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 2</a:t>
                      </a: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 9</a:t>
                      </a: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12</a:t>
                      </a: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15</a:t>
                      </a: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17</a:t>
                      </a: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18</a:t>
                      </a: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25</a:t>
                      </a: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29</a:t>
                      </a: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30</a:t>
                      </a: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জুলা:1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"  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ব্যালেন্স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মনিহারি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কার্বন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যাতায়াত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আপ্যায়ন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endParaRPr lang="en-US" sz="2000" baseline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পেনসিল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কালি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sz="2000" baseline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ডাকটিকেট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sz="2000" baseline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বাস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ভাড়া</a:t>
                      </a:r>
                      <a:endParaRPr lang="en-US" sz="2000" baseline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প্যাকিং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endParaRPr lang="en-US" sz="2000" baseline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ব্যালেন্স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endParaRPr lang="en-US" sz="2000" baseline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ব্যালেন্স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25.00</a:t>
                      </a: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7.00</a:t>
                      </a: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10.00</a:t>
                      </a: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9.00</a:t>
                      </a: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22.00</a:t>
                      </a: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5.00</a:t>
                      </a: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4.00</a:t>
                      </a: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13.00</a:t>
                      </a: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95.00</a:t>
                      </a: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205.00</a:t>
                      </a: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25.00</a:t>
                      </a: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7.00</a:t>
                      </a: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22.00</a:t>
                      </a: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54.00</a:t>
                      </a: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10.00</a:t>
                      </a: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4.00</a:t>
                      </a: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14.00</a:t>
                      </a: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9.00</a:t>
                      </a: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9.00</a:t>
                      </a: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5.00</a:t>
                      </a: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5.00</a:t>
                      </a: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13.00</a:t>
                      </a: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13.00</a:t>
                      </a: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530514"/>
                  </a:ext>
                </a:extLst>
              </a:tr>
            </a:tbl>
          </a:graphicData>
        </a:graphic>
      </p:graphicFrame>
      <p:cxnSp>
        <p:nvCxnSpPr>
          <p:cNvPr id="19" name="Straight Connector 18"/>
          <p:cNvCxnSpPr>
            <a:cxnSpLocks/>
          </p:cNvCxnSpPr>
          <p:nvPr/>
        </p:nvCxnSpPr>
        <p:spPr>
          <a:xfrm>
            <a:off x="206338" y="5921291"/>
            <a:ext cx="1169894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 flipV="1">
            <a:off x="206338" y="6109552"/>
            <a:ext cx="1169894" cy="13448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V="1">
            <a:off x="206338" y="6176787"/>
            <a:ext cx="1169894" cy="13448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01BE3F1-1A9F-44A5-BDC3-47ED1D160F50}"/>
              </a:ext>
            </a:extLst>
          </p:cNvPr>
          <p:cNvSpPr txBox="1"/>
          <p:nvPr/>
        </p:nvSpPr>
        <p:spPr>
          <a:xfrm>
            <a:off x="4512559" y="-43601"/>
            <a:ext cx="35063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সাখাওয়াত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খুচরা নগদান বই (অগ্রদত্ত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6812BC-6A16-4AEA-B04E-36A303955130}"/>
              </a:ext>
            </a:extLst>
          </p:cNvPr>
          <p:cNvSpPr txBox="1"/>
          <p:nvPr/>
        </p:nvSpPr>
        <p:spPr>
          <a:xfrm>
            <a:off x="206338" y="319586"/>
            <a:ext cx="9741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C5C1A6-7274-4EE4-BEDC-E0B8FD5FA377}"/>
              </a:ext>
            </a:extLst>
          </p:cNvPr>
          <p:cNvSpPr txBox="1"/>
          <p:nvPr/>
        </p:nvSpPr>
        <p:spPr>
          <a:xfrm>
            <a:off x="10922391" y="325731"/>
            <a:ext cx="12696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0C2CFA-758C-4B6D-AC04-3512C006C556}"/>
              </a:ext>
            </a:extLst>
          </p:cNvPr>
          <p:cNvCxnSpPr/>
          <p:nvPr/>
        </p:nvCxnSpPr>
        <p:spPr>
          <a:xfrm>
            <a:off x="5163671" y="5253958"/>
            <a:ext cx="682199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0554336-B2CF-446E-9700-F16EBF51CCBD}"/>
              </a:ext>
            </a:extLst>
          </p:cNvPr>
          <p:cNvCxnSpPr/>
          <p:nvPr/>
        </p:nvCxnSpPr>
        <p:spPr>
          <a:xfrm>
            <a:off x="6109447" y="5590135"/>
            <a:ext cx="58762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B5F5137-F6AF-41FB-A8AF-455D7595E5B7}"/>
              </a:ext>
            </a:extLst>
          </p:cNvPr>
          <p:cNvCxnSpPr/>
          <p:nvPr/>
        </p:nvCxnSpPr>
        <p:spPr>
          <a:xfrm>
            <a:off x="6096000" y="5643924"/>
            <a:ext cx="588966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234134B-0C29-4DAD-A975-DC1B60E00DB3}"/>
              </a:ext>
            </a:extLst>
          </p:cNvPr>
          <p:cNvCxnSpPr/>
          <p:nvPr/>
        </p:nvCxnSpPr>
        <p:spPr>
          <a:xfrm>
            <a:off x="5163671" y="5911238"/>
            <a:ext cx="9323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F493222-DF20-4A59-A39B-1DCE4E88BD95}"/>
              </a:ext>
            </a:extLst>
          </p:cNvPr>
          <p:cNvCxnSpPr/>
          <p:nvPr/>
        </p:nvCxnSpPr>
        <p:spPr>
          <a:xfrm>
            <a:off x="5163671" y="6112947"/>
            <a:ext cx="9457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C1334AC-8834-44C3-8387-A03F53F4CF2C}"/>
              </a:ext>
            </a:extLst>
          </p:cNvPr>
          <p:cNvCxnSpPr/>
          <p:nvPr/>
        </p:nvCxnSpPr>
        <p:spPr>
          <a:xfrm>
            <a:off x="5163671" y="6153288"/>
            <a:ext cx="9457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84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C69712-BCF7-47A0-B0A7-5D4C1C7374F7}"/>
              </a:ext>
            </a:extLst>
          </p:cNvPr>
          <p:cNvSpPr txBox="1"/>
          <p:nvPr/>
        </p:nvSpPr>
        <p:spPr>
          <a:xfrm>
            <a:off x="2572439" y="154745"/>
            <a:ext cx="7047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অগ্রদত্ত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খুচরা নগদান বই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জাবেদা দাখিলা: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CB8E59-57DD-4EEC-9015-970D3DAEC71E}"/>
              </a:ext>
            </a:extLst>
          </p:cNvPr>
          <p:cNvSpPr txBox="1"/>
          <p:nvPr/>
        </p:nvSpPr>
        <p:spPr>
          <a:xfrm>
            <a:off x="492370" y="739520"/>
            <a:ext cx="1152751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(1) খুচরা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ক্যাশিয়ারের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	খুচরা নগদান হিসাব                          ডেবিট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		নগদান হিসাব/ব্যাংক হিসাব                     ক্রেডিট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D5AF43-2A34-4A40-BABE-7C50BDE40722}"/>
              </a:ext>
            </a:extLst>
          </p:cNvPr>
          <p:cNvSpPr txBox="1"/>
          <p:nvPr/>
        </p:nvSpPr>
        <p:spPr>
          <a:xfrm>
            <a:off x="492370" y="3071492"/>
            <a:ext cx="92987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(২) খুচরা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নিম্নোক্ত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জাবেদা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খরচ হিসাব                    ডেবিট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মণিহারি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খরচ হিসাব                         ডেবিট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বিবিধ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খরচ হিসাব                            ডেবিট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	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খুচরা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নগদান হিসাব                                ক্রেডিট</a:t>
            </a:r>
          </a:p>
        </p:txBody>
      </p:sp>
    </p:spTree>
    <p:extLst>
      <p:ext uri="{BB962C8B-B14F-4D97-AF65-F5344CB8AC3E}">
        <p14:creationId xmlns:p14="http://schemas.microsoft.com/office/powerpoint/2010/main" val="340493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DB16DD-543C-47DD-9060-562B45B57D8C}"/>
              </a:ext>
            </a:extLst>
          </p:cNvPr>
          <p:cNvSpPr txBox="1"/>
          <p:nvPr/>
        </p:nvSpPr>
        <p:spPr>
          <a:xfrm>
            <a:off x="798286" y="896261"/>
            <a:ext cx="1139371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২০১9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সাখাওয়াত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অ্যান্ড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নিম্নলিখিত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লেনদেনসমূহ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২০১9                                                                                     	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                   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	1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ক্যাশিয়ারের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	   		250.00  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"     	2   মনিহারি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					     							  25.00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"      	9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						        						    7.00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"     	12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যাতায়াত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			                             10.00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"   	15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আপ্যায়ন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				                                         9.00     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"       	17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পেনসিল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				                                  22.00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"       	18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ডাকটিকেট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			                               5.00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"     	25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				                               4.00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"      	29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প্যাকিং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			                        13.00</a:t>
            </a:r>
          </a:p>
          <a:p>
            <a:pPr algn="just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বিশ্লেষনাত্মক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খুচরা নগদান বহি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কর।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029466-4F1D-4385-92B9-9AF0FB0D17C2}"/>
              </a:ext>
            </a:extLst>
          </p:cNvPr>
          <p:cNvSpPr txBox="1"/>
          <p:nvPr/>
        </p:nvSpPr>
        <p:spPr>
          <a:xfrm>
            <a:off x="3983081" y="80335"/>
            <a:ext cx="4225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সমস্যার সমাধান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83C84AA5-F50C-49CF-B26F-FAD4EB3A96A0}"/>
              </a:ext>
            </a:extLst>
          </p:cNvPr>
          <p:cNvSpPr/>
          <p:nvPr/>
        </p:nvSpPr>
        <p:spPr>
          <a:xfrm>
            <a:off x="770150" y="1744393"/>
            <a:ext cx="9457062" cy="492369"/>
          </a:xfrm>
          <a:prstGeom prst="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7680FDA6-A772-49C1-9A68-5A79D6CC375B}"/>
              </a:ext>
            </a:extLst>
          </p:cNvPr>
          <p:cNvSpPr/>
          <p:nvPr/>
        </p:nvSpPr>
        <p:spPr>
          <a:xfrm>
            <a:off x="3949449" y="6006903"/>
            <a:ext cx="4772520" cy="492369"/>
          </a:xfrm>
          <a:prstGeom prst="frame">
            <a:avLst/>
          </a:prstGeom>
          <a:solidFill>
            <a:srgbClr val="F12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38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836756"/>
              </p:ext>
            </p:extLst>
          </p:nvPr>
        </p:nvGraphicFramePr>
        <p:xfrm>
          <a:off x="263914" y="1161759"/>
          <a:ext cx="11646731" cy="5640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9093">
                  <a:extLst>
                    <a:ext uri="{9D8B030D-6E8A-4147-A177-3AD203B41FA5}">
                      <a16:colId xmlns:a16="http://schemas.microsoft.com/office/drawing/2014/main" val="1158238369"/>
                    </a:ext>
                  </a:extLst>
                </a:gridCol>
                <a:gridCol w="889678">
                  <a:extLst>
                    <a:ext uri="{9D8B030D-6E8A-4147-A177-3AD203B41FA5}">
                      <a16:colId xmlns:a16="http://schemas.microsoft.com/office/drawing/2014/main" val="3589802428"/>
                    </a:ext>
                  </a:extLst>
                </a:gridCol>
                <a:gridCol w="2135235">
                  <a:extLst>
                    <a:ext uri="{9D8B030D-6E8A-4147-A177-3AD203B41FA5}">
                      <a16:colId xmlns:a16="http://schemas.microsoft.com/office/drawing/2014/main" val="260073831"/>
                    </a:ext>
                  </a:extLst>
                </a:gridCol>
                <a:gridCol w="568500">
                  <a:extLst>
                    <a:ext uri="{9D8B030D-6E8A-4147-A177-3AD203B41FA5}">
                      <a16:colId xmlns:a16="http://schemas.microsoft.com/office/drawing/2014/main" val="1770597169"/>
                    </a:ext>
                  </a:extLst>
                </a:gridCol>
                <a:gridCol w="1056376">
                  <a:extLst>
                    <a:ext uri="{9D8B030D-6E8A-4147-A177-3AD203B41FA5}">
                      <a16:colId xmlns:a16="http://schemas.microsoft.com/office/drawing/2014/main" val="3249166790"/>
                    </a:ext>
                  </a:extLst>
                </a:gridCol>
                <a:gridCol w="1056376">
                  <a:extLst>
                    <a:ext uri="{9D8B030D-6E8A-4147-A177-3AD203B41FA5}">
                      <a16:colId xmlns:a16="http://schemas.microsoft.com/office/drawing/2014/main" val="3031124036"/>
                    </a:ext>
                  </a:extLst>
                </a:gridCol>
                <a:gridCol w="1211726">
                  <a:extLst>
                    <a:ext uri="{9D8B030D-6E8A-4147-A177-3AD203B41FA5}">
                      <a16:colId xmlns:a16="http://schemas.microsoft.com/office/drawing/2014/main" val="3855997326"/>
                    </a:ext>
                  </a:extLst>
                </a:gridCol>
                <a:gridCol w="1170113">
                  <a:extLst>
                    <a:ext uri="{9D8B030D-6E8A-4147-A177-3AD203B41FA5}">
                      <a16:colId xmlns:a16="http://schemas.microsoft.com/office/drawing/2014/main" val="3811139906"/>
                    </a:ext>
                  </a:extLst>
                </a:gridCol>
                <a:gridCol w="1290624">
                  <a:extLst>
                    <a:ext uri="{9D8B030D-6E8A-4147-A177-3AD203B41FA5}">
                      <a16:colId xmlns:a16="http://schemas.microsoft.com/office/drawing/2014/main" val="1003905441"/>
                    </a:ext>
                  </a:extLst>
                </a:gridCol>
                <a:gridCol w="1249010">
                  <a:extLst>
                    <a:ext uri="{9D8B030D-6E8A-4147-A177-3AD203B41FA5}">
                      <a16:colId xmlns:a16="http://schemas.microsoft.com/office/drawing/2014/main" val="2846141129"/>
                    </a:ext>
                  </a:extLst>
                </a:gridCol>
              </a:tblGrid>
              <a:tr h="495194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নং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প্রদত্ত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বিভিন্ন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প্রকার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খুচরা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খরচের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বিশ্লেষণ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625467"/>
                  </a:ext>
                </a:extLst>
              </a:tr>
              <a:tr h="6416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মনিহারি</a:t>
                      </a:r>
                    </a:p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যাতায়াত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আপ্যায়ন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ডাক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প্যাকিং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525294"/>
                  </a:ext>
                </a:extLst>
              </a:tr>
              <a:tr h="4281967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250.00</a:t>
                      </a: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250.00</a:t>
                      </a: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155.00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2016</a:t>
                      </a:r>
                    </a:p>
                    <a:p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জুন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1</a:t>
                      </a:r>
                    </a:p>
                    <a:p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 2</a:t>
                      </a:r>
                    </a:p>
                    <a:p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 9</a:t>
                      </a:r>
                    </a:p>
                    <a:p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12</a:t>
                      </a:r>
                    </a:p>
                    <a:p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15</a:t>
                      </a:r>
                    </a:p>
                    <a:p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17</a:t>
                      </a:r>
                    </a:p>
                    <a:p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18</a:t>
                      </a:r>
                    </a:p>
                    <a:p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25</a:t>
                      </a:r>
                    </a:p>
                    <a:p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29</a:t>
                      </a:r>
                    </a:p>
                    <a:p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30</a:t>
                      </a:r>
                    </a:p>
                    <a:p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জুলা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1</a:t>
                      </a: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মনিহারি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কার্বন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যাতায়াত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আপ্যায়ন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পেনসিল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কালি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ডাকটিকেট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বাস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ভাড়া</a:t>
                      </a:r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প্যাকিং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ব্যালেন্স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ব্যালেন্স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22.00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13.00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95.00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155.00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250.00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22.00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54.00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14.00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13.00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13.00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710918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>
            <a:cxnSpLocks/>
          </p:cNvCxnSpPr>
          <p:nvPr/>
        </p:nvCxnSpPr>
        <p:spPr>
          <a:xfrm>
            <a:off x="4894642" y="5109688"/>
            <a:ext cx="7033444" cy="0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5969000" y="5379861"/>
            <a:ext cx="5959086" cy="12695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5969000" y="5440624"/>
            <a:ext cx="5959086" cy="12702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4870738" y="5667125"/>
            <a:ext cx="1074358" cy="0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281355" y="5667770"/>
            <a:ext cx="950457" cy="0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281355" y="5951296"/>
            <a:ext cx="950457" cy="0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281355" y="5997992"/>
            <a:ext cx="950457" cy="0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870738" y="5941255"/>
            <a:ext cx="1074358" cy="0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4870738" y="6002019"/>
            <a:ext cx="1074358" cy="0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FA2E79E-5C01-46AB-B4EF-D80771E40F84}"/>
              </a:ext>
            </a:extLst>
          </p:cNvPr>
          <p:cNvSpPr txBox="1"/>
          <p:nvPr/>
        </p:nvSpPr>
        <p:spPr>
          <a:xfrm>
            <a:off x="184279" y="697744"/>
            <a:ext cx="9741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89089C-AD54-4DB2-AB14-47FF14464087}"/>
              </a:ext>
            </a:extLst>
          </p:cNvPr>
          <p:cNvSpPr txBox="1"/>
          <p:nvPr/>
        </p:nvSpPr>
        <p:spPr>
          <a:xfrm>
            <a:off x="10922391" y="697744"/>
            <a:ext cx="12696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6E14C9-ECA6-411D-9760-F116F5F95C14}"/>
              </a:ext>
            </a:extLst>
          </p:cNvPr>
          <p:cNvSpPr txBox="1"/>
          <p:nvPr/>
        </p:nvSpPr>
        <p:spPr>
          <a:xfrm>
            <a:off x="4042882" y="330193"/>
            <a:ext cx="38044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সাখাওয়াত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খুচরা নগদান বই 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বিশ্লেষণাত্মক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F2CE28-C90B-4AD1-B9B5-56495BA8FA74}"/>
              </a:ext>
            </a:extLst>
          </p:cNvPr>
          <p:cNvSpPr txBox="1"/>
          <p:nvPr/>
        </p:nvSpPr>
        <p:spPr>
          <a:xfrm>
            <a:off x="263914" y="80450"/>
            <a:ext cx="1242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সমাধান: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82FA9C2B-CAD7-4A5E-AE7E-A4E527F741E6}"/>
              </a:ext>
            </a:extLst>
          </p:cNvPr>
          <p:cNvSpPr/>
          <p:nvPr/>
        </p:nvSpPr>
        <p:spPr>
          <a:xfrm>
            <a:off x="1252023" y="1159409"/>
            <a:ext cx="4759569" cy="5618140"/>
          </a:xfrm>
          <a:prstGeom prst="frame">
            <a:avLst>
              <a:gd name="adj1" fmla="val 136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2A45BF11-7DDD-47D9-8A67-D657910FDEA2}"/>
              </a:ext>
            </a:extLst>
          </p:cNvPr>
          <p:cNvSpPr/>
          <p:nvPr/>
        </p:nvSpPr>
        <p:spPr>
          <a:xfrm>
            <a:off x="185678" y="1088064"/>
            <a:ext cx="4029882" cy="5769936"/>
          </a:xfrm>
          <a:prstGeom prst="frame">
            <a:avLst>
              <a:gd name="adj1" fmla="val 1368"/>
            </a:avLst>
          </a:prstGeom>
          <a:solidFill>
            <a:srgbClr val="F12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19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2" grpId="0"/>
      <p:bldP spid="4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E214D5-94F8-4AE1-98BA-85E13D75F43E}"/>
              </a:ext>
            </a:extLst>
          </p:cNvPr>
          <p:cNvSpPr txBox="1"/>
          <p:nvPr/>
        </p:nvSpPr>
        <p:spPr>
          <a:xfrm>
            <a:off x="4708241" y="126609"/>
            <a:ext cx="18678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খতিয়ান বহি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নগদান হিসাব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4198478-C09A-4F09-83D4-8F415B211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402372"/>
              </p:ext>
            </p:extLst>
          </p:nvPr>
        </p:nvGraphicFramePr>
        <p:xfrm>
          <a:off x="225101" y="1203827"/>
          <a:ext cx="11540179" cy="54598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9295">
                  <a:extLst>
                    <a:ext uri="{9D8B030D-6E8A-4147-A177-3AD203B41FA5}">
                      <a16:colId xmlns:a16="http://schemas.microsoft.com/office/drawing/2014/main" val="4140653063"/>
                    </a:ext>
                  </a:extLst>
                </a:gridCol>
                <a:gridCol w="2963793">
                  <a:extLst>
                    <a:ext uri="{9D8B030D-6E8A-4147-A177-3AD203B41FA5}">
                      <a16:colId xmlns:a16="http://schemas.microsoft.com/office/drawing/2014/main" val="3679116487"/>
                    </a:ext>
                  </a:extLst>
                </a:gridCol>
                <a:gridCol w="1331559">
                  <a:extLst>
                    <a:ext uri="{9D8B030D-6E8A-4147-A177-3AD203B41FA5}">
                      <a16:colId xmlns:a16="http://schemas.microsoft.com/office/drawing/2014/main" val="3677661773"/>
                    </a:ext>
                  </a:extLst>
                </a:gridCol>
                <a:gridCol w="959295">
                  <a:extLst>
                    <a:ext uri="{9D8B030D-6E8A-4147-A177-3AD203B41FA5}">
                      <a16:colId xmlns:a16="http://schemas.microsoft.com/office/drawing/2014/main" val="487431299"/>
                    </a:ext>
                  </a:extLst>
                </a:gridCol>
                <a:gridCol w="2834932">
                  <a:extLst>
                    <a:ext uri="{9D8B030D-6E8A-4147-A177-3AD203B41FA5}">
                      <a16:colId xmlns:a16="http://schemas.microsoft.com/office/drawing/2014/main" val="3377775087"/>
                    </a:ext>
                  </a:extLst>
                </a:gridCol>
                <a:gridCol w="1116791">
                  <a:extLst>
                    <a:ext uri="{9D8B030D-6E8A-4147-A177-3AD203B41FA5}">
                      <a16:colId xmlns:a16="http://schemas.microsoft.com/office/drawing/2014/main" val="3080309878"/>
                    </a:ext>
                  </a:extLst>
                </a:gridCol>
                <a:gridCol w="1374514">
                  <a:extLst>
                    <a:ext uri="{9D8B030D-6E8A-4147-A177-3AD203B41FA5}">
                      <a16:colId xmlns:a16="http://schemas.microsoft.com/office/drawing/2014/main" val="271849271"/>
                    </a:ext>
                  </a:extLst>
                </a:gridCol>
              </a:tblGrid>
              <a:tr h="53343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পরিমাণ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নং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পরিমাণ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656571"/>
                  </a:ext>
                </a:extLst>
              </a:tr>
              <a:tr h="4926397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2016</a:t>
                      </a:r>
                    </a:p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জুন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 হিসাব</a:t>
                      </a:r>
                    </a:p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200.00</a:t>
                      </a:r>
                    </a:p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2016</a:t>
                      </a:r>
                    </a:p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জুন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1</a:t>
                      </a:r>
                    </a:p>
                    <a:p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 2</a:t>
                      </a:r>
                    </a:p>
                    <a:p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 9</a:t>
                      </a:r>
                    </a:p>
                    <a:p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12</a:t>
                      </a:r>
                    </a:p>
                    <a:p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15</a:t>
                      </a:r>
                    </a:p>
                    <a:p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17</a:t>
                      </a:r>
                    </a:p>
                    <a:p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18</a:t>
                      </a:r>
                    </a:p>
                    <a:p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25</a:t>
                      </a:r>
                    </a:p>
                    <a:p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30</a:t>
                      </a:r>
                    </a:p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মনিহারি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কার্বন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যাতায়াত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খরচ</a:t>
                      </a:r>
                    </a:p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আপ্যায়ন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খরচ</a:t>
                      </a:r>
                    </a:p>
                    <a:p>
                      <a:r>
                        <a:rPr lang="en-US" sz="28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পেনসিল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কালি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sz="2800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8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ডাকটিকেট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sz="2800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8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বাস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ভাড়া</a:t>
                      </a:r>
                      <a:endParaRPr lang="en-US" sz="2800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8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প্যাকিং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খরচ</a:t>
                      </a:r>
                    </a:p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ব্যালেন্স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25.00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7.00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10.00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59.00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22.00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5.00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4.00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13.00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55.00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50555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117B6BD-F716-40E1-BF06-0D353ED01D63}"/>
              </a:ext>
            </a:extLst>
          </p:cNvPr>
          <p:cNvSpPr txBox="1"/>
          <p:nvPr/>
        </p:nvSpPr>
        <p:spPr>
          <a:xfrm>
            <a:off x="412654" y="840638"/>
            <a:ext cx="9741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C83E29-D849-4462-AAB3-CC34735C85BF}"/>
              </a:ext>
            </a:extLst>
          </p:cNvPr>
          <p:cNvSpPr txBox="1"/>
          <p:nvPr/>
        </p:nvSpPr>
        <p:spPr>
          <a:xfrm>
            <a:off x="10697290" y="839853"/>
            <a:ext cx="12696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D215AF-689D-45DD-AB7B-A0F6E5048659}"/>
              </a:ext>
            </a:extLst>
          </p:cNvPr>
          <p:cNvCxnSpPr/>
          <p:nvPr/>
        </p:nvCxnSpPr>
        <p:spPr>
          <a:xfrm>
            <a:off x="10438227" y="6115801"/>
            <a:ext cx="1308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1DF7E6-AA3F-4AEE-A4D1-F75E859B08CC}"/>
              </a:ext>
            </a:extLst>
          </p:cNvPr>
          <p:cNvCxnSpPr/>
          <p:nvPr/>
        </p:nvCxnSpPr>
        <p:spPr>
          <a:xfrm>
            <a:off x="4276578" y="6143936"/>
            <a:ext cx="1308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C7BCAF-2CA4-46C0-A5C5-6430B64DDB60}"/>
              </a:ext>
            </a:extLst>
          </p:cNvPr>
          <p:cNvCxnSpPr/>
          <p:nvPr/>
        </p:nvCxnSpPr>
        <p:spPr>
          <a:xfrm>
            <a:off x="4276578" y="6425290"/>
            <a:ext cx="1308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18E0D7-FF50-4141-8CDF-85BCBFCB9BB1}"/>
              </a:ext>
            </a:extLst>
          </p:cNvPr>
          <p:cNvCxnSpPr/>
          <p:nvPr/>
        </p:nvCxnSpPr>
        <p:spPr>
          <a:xfrm>
            <a:off x="4262510" y="6467493"/>
            <a:ext cx="1308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35F7D8-8B79-45D1-A4CA-CE22257CB3BC}"/>
              </a:ext>
            </a:extLst>
          </p:cNvPr>
          <p:cNvCxnSpPr/>
          <p:nvPr/>
        </p:nvCxnSpPr>
        <p:spPr>
          <a:xfrm>
            <a:off x="10424160" y="6439357"/>
            <a:ext cx="1308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3142FE-3C35-4551-BC5F-FF33C63EE9E5}"/>
              </a:ext>
            </a:extLst>
          </p:cNvPr>
          <p:cNvCxnSpPr/>
          <p:nvPr/>
        </p:nvCxnSpPr>
        <p:spPr>
          <a:xfrm>
            <a:off x="10396025" y="6481560"/>
            <a:ext cx="1308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Frame 5">
            <a:extLst>
              <a:ext uri="{FF2B5EF4-FFF2-40B4-BE49-F238E27FC236}">
                <a16:creationId xmlns:a16="http://schemas.microsoft.com/office/drawing/2014/main" id="{3D1A6CF9-33BB-41D0-9CE6-DF66D18D4D4E}"/>
              </a:ext>
            </a:extLst>
          </p:cNvPr>
          <p:cNvSpPr/>
          <p:nvPr/>
        </p:nvSpPr>
        <p:spPr>
          <a:xfrm>
            <a:off x="225101" y="1203827"/>
            <a:ext cx="5303502" cy="5459787"/>
          </a:xfrm>
          <a:prstGeom prst="frame">
            <a:avLst>
              <a:gd name="adj1" fmla="val 1591"/>
            </a:avLst>
          </a:prstGeom>
          <a:solidFill>
            <a:srgbClr val="F12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2B1EA5A3-00CC-4128-BE64-255AFF6307AC}"/>
              </a:ext>
            </a:extLst>
          </p:cNvPr>
          <p:cNvSpPr/>
          <p:nvPr/>
        </p:nvSpPr>
        <p:spPr>
          <a:xfrm>
            <a:off x="5508071" y="1189759"/>
            <a:ext cx="6444761" cy="5459787"/>
          </a:xfrm>
          <a:prstGeom prst="frame">
            <a:avLst>
              <a:gd name="adj1" fmla="val 1591"/>
            </a:avLst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8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2A16E3B-6A47-46CD-A126-45DA636C6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207838"/>
              </p:ext>
            </p:extLst>
          </p:nvPr>
        </p:nvGraphicFramePr>
        <p:xfrm>
          <a:off x="263914" y="1161759"/>
          <a:ext cx="11646731" cy="5640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9093">
                  <a:extLst>
                    <a:ext uri="{9D8B030D-6E8A-4147-A177-3AD203B41FA5}">
                      <a16:colId xmlns:a16="http://schemas.microsoft.com/office/drawing/2014/main" val="1158238369"/>
                    </a:ext>
                  </a:extLst>
                </a:gridCol>
                <a:gridCol w="889678">
                  <a:extLst>
                    <a:ext uri="{9D8B030D-6E8A-4147-A177-3AD203B41FA5}">
                      <a16:colId xmlns:a16="http://schemas.microsoft.com/office/drawing/2014/main" val="3589802428"/>
                    </a:ext>
                  </a:extLst>
                </a:gridCol>
                <a:gridCol w="2135235">
                  <a:extLst>
                    <a:ext uri="{9D8B030D-6E8A-4147-A177-3AD203B41FA5}">
                      <a16:colId xmlns:a16="http://schemas.microsoft.com/office/drawing/2014/main" val="260073831"/>
                    </a:ext>
                  </a:extLst>
                </a:gridCol>
                <a:gridCol w="568500">
                  <a:extLst>
                    <a:ext uri="{9D8B030D-6E8A-4147-A177-3AD203B41FA5}">
                      <a16:colId xmlns:a16="http://schemas.microsoft.com/office/drawing/2014/main" val="1770597169"/>
                    </a:ext>
                  </a:extLst>
                </a:gridCol>
                <a:gridCol w="1056376">
                  <a:extLst>
                    <a:ext uri="{9D8B030D-6E8A-4147-A177-3AD203B41FA5}">
                      <a16:colId xmlns:a16="http://schemas.microsoft.com/office/drawing/2014/main" val="3249166790"/>
                    </a:ext>
                  </a:extLst>
                </a:gridCol>
                <a:gridCol w="1056376">
                  <a:extLst>
                    <a:ext uri="{9D8B030D-6E8A-4147-A177-3AD203B41FA5}">
                      <a16:colId xmlns:a16="http://schemas.microsoft.com/office/drawing/2014/main" val="3031124036"/>
                    </a:ext>
                  </a:extLst>
                </a:gridCol>
                <a:gridCol w="1211726">
                  <a:extLst>
                    <a:ext uri="{9D8B030D-6E8A-4147-A177-3AD203B41FA5}">
                      <a16:colId xmlns:a16="http://schemas.microsoft.com/office/drawing/2014/main" val="3855997326"/>
                    </a:ext>
                  </a:extLst>
                </a:gridCol>
                <a:gridCol w="1170113">
                  <a:extLst>
                    <a:ext uri="{9D8B030D-6E8A-4147-A177-3AD203B41FA5}">
                      <a16:colId xmlns:a16="http://schemas.microsoft.com/office/drawing/2014/main" val="3811139906"/>
                    </a:ext>
                  </a:extLst>
                </a:gridCol>
                <a:gridCol w="1290624">
                  <a:extLst>
                    <a:ext uri="{9D8B030D-6E8A-4147-A177-3AD203B41FA5}">
                      <a16:colId xmlns:a16="http://schemas.microsoft.com/office/drawing/2014/main" val="1003905441"/>
                    </a:ext>
                  </a:extLst>
                </a:gridCol>
                <a:gridCol w="1249010">
                  <a:extLst>
                    <a:ext uri="{9D8B030D-6E8A-4147-A177-3AD203B41FA5}">
                      <a16:colId xmlns:a16="http://schemas.microsoft.com/office/drawing/2014/main" val="2846141129"/>
                    </a:ext>
                  </a:extLst>
                </a:gridCol>
              </a:tblGrid>
              <a:tr h="495194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নং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প্রদত্ত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বিভিন্ন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প্রকার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খুচরা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খরচের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বিশ্লেষণ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625467"/>
                  </a:ext>
                </a:extLst>
              </a:tr>
              <a:tr h="6416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মনিহারি</a:t>
                      </a:r>
                    </a:p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যাতায়াত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আপ্যায়ন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ডাক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প্যাকিং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525294"/>
                  </a:ext>
                </a:extLst>
              </a:tr>
              <a:tr h="4281967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250.00</a:t>
                      </a: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250.00</a:t>
                      </a: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155.00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2016</a:t>
                      </a:r>
                    </a:p>
                    <a:p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জুন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1</a:t>
                      </a:r>
                    </a:p>
                    <a:p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 2</a:t>
                      </a:r>
                    </a:p>
                    <a:p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 9</a:t>
                      </a:r>
                    </a:p>
                    <a:p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12</a:t>
                      </a:r>
                    </a:p>
                    <a:p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15</a:t>
                      </a:r>
                    </a:p>
                    <a:p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17</a:t>
                      </a:r>
                    </a:p>
                    <a:p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18</a:t>
                      </a:r>
                    </a:p>
                    <a:p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25</a:t>
                      </a:r>
                    </a:p>
                    <a:p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29</a:t>
                      </a:r>
                    </a:p>
                    <a:p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30</a:t>
                      </a:r>
                    </a:p>
                    <a:p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জুলা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1</a:t>
                      </a: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মনিহারি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কার্বন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যাতায়াত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আপ্যায়ন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পেনসিল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কালি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ডাকটিকেট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বাস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ভাড়া</a:t>
                      </a:r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প্যাকিং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ব্যালেন্স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ব্যালেন্স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22.00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13.00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95.00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155.00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250.00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22.00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54.00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14.00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13.00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13.00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710918"/>
                  </a:ext>
                </a:extLst>
              </a:tr>
            </a:tbl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076983-2030-44BE-9446-5C8BB6F8971D}"/>
              </a:ext>
            </a:extLst>
          </p:cNvPr>
          <p:cNvCxnSpPr>
            <a:cxnSpLocks/>
          </p:cNvCxnSpPr>
          <p:nvPr/>
        </p:nvCxnSpPr>
        <p:spPr>
          <a:xfrm>
            <a:off x="4894642" y="5109688"/>
            <a:ext cx="7033444" cy="0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85082C2-7F87-4E87-B6DA-0B173BF7DBF4}"/>
              </a:ext>
            </a:extLst>
          </p:cNvPr>
          <p:cNvCxnSpPr>
            <a:cxnSpLocks/>
          </p:cNvCxnSpPr>
          <p:nvPr/>
        </p:nvCxnSpPr>
        <p:spPr>
          <a:xfrm flipV="1">
            <a:off x="5969000" y="5379861"/>
            <a:ext cx="5959086" cy="12695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CE1734-959C-4FCE-B935-66395CECFE2F}"/>
              </a:ext>
            </a:extLst>
          </p:cNvPr>
          <p:cNvCxnSpPr>
            <a:cxnSpLocks/>
          </p:cNvCxnSpPr>
          <p:nvPr/>
        </p:nvCxnSpPr>
        <p:spPr>
          <a:xfrm flipV="1">
            <a:off x="5969000" y="5440624"/>
            <a:ext cx="5959086" cy="12702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DDBEDA-1E3C-4E61-B079-44240FAA7DD5}"/>
              </a:ext>
            </a:extLst>
          </p:cNvPr>
          <p:cNvCxnSpPr>
            <a:cxnSpLocks/>
          </p:cNvCxnSpPr>
          <p:nvPr/>
        </p:nvCxnSpPr>
        <p:spPr>
          <a:xfrm>
            <a:off x="4870738" y="5667125"/>
            <a:ext cx="1074358" cy="0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0E5FCA-D4BD-457F-BB9E-191F312AA83B}"/>
              </a:ext>
            </a:extLst>
          </p:cNvPr>
          <p:cNvCxnSpPr>
            <a:cxnSpLocks/>
          </p:cNvCxnSpPr>
          <p:nvPr/>
        </p:nvCxnSpPr>
        <p:spPr>
          <a:xfrm>
            <a:off x="281355" y="5667770"/>
            <a:ext cx="950457" cy="0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D2111A6-922E-4022-82D1-63F2238F9859}"/>
              </a:ext>
            </a:extLst>
          </p:cNvPr>
          <p:cNvCxnSpPr>
            <a:cxnSpLocks/>
          </p:cNvCxnSpPr>
          <p:nvPr/>
        </p:nvCxnSpPr>
        <p:spPr>
          <a:xfrm>
            <a:off x="281355" y="5951296"/>
            <a:ext cx="950457" cy="0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333F41-9415-4522-AF29-2D6E134F9C42}"/>
              </a:ext>
            </a:extLst>
          </p:cNvPr>
          <p:cNvCxnSpPr>
            <a:cxnSpLocks/>
          </p:cNvCxnSpPr>
          <p:nvPr/>
        </p:nvCxnSpPr>
        <p:spPr>
          <a:xfrm>
            <a:off x="281355" y="5997992"/>
            <a:ext cx="950457" cy="0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06A205A-3F32-41CB-BD76-C3ACC15A4664}"/>
              </a:ext>
            </a:extLst>
          </p:cNvPr>
          <p:cNvCxnSpPr>
            <a:cxnSpLocks/>
          </p:cNvCxnSpPr>
          <p:nvPr/>
        </p:nvCxnSpPr>
        <p:spPr>
          <a:xfrm>
            <a:off x="4870738" y="5941255"/>
            <a:ext cx="1074358" cy="0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CCEC51A-758A-4E66-BA2A-5E57A68A75E4}"/>
              </a:ext>
            </a:extLst>
          </p:cNvPr>
          <p:cNvCxnSpPr>
            <a:cxnSpLocks/>
          </p:cNvCxnSpPr>
          <p:nvPr/>
        </p:nvCxnSpPr>
        <p:spPr>
          <a:xfrm>
            <a:off x="4870738" y="6002019"/>
            <a:ext cx="1074358" cy="0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1DA9864-17DE-4A0F-A57C-F2E4EA9308A0}"/>
              </a:ext>
            </a:extLst>
          </p:cNvPr>
          <p:cNvSpPr txBox="1"/>
          <p:nvPr/>
        </p:nvSpPr>
        <p:spPr>
          <a:xfrm>
            <a:off x="184279" y="697744"/>
            <a:ext cx="9741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8B2885-3821-4BE1-BD13-2290784982BB}"/>
              </a:ext>
            </a:extLst>
          </p:cNvPr>
          <p:cNvSpPr txBox="1"/>
          <p:nvPr/>
        </p:nvSpPr>
        <p:spPr>
          <a:xfrm>
            <a:off x="10922391" y="697744"/>
            <a:ext cx="12696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D6603A-C77B-441A-9493-05AEADB2E726}"/>
              </a:ext>
            </a:extLst>
          </p:cNvPr>
          <p:cNvSpPr txBox="1"/>
          <p:nvPr/>
        </p:nvSpPr>
        <p:spPr>
          <a:xfrm>
            <a:off x="4042882" y="330193"/>
            <a:ext cx="38044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সাখাওয়াত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খুচরা নগদান বই 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বিশ্লেষণাত্মক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29" name="Frame 28">
            <a:extLst>
              <a:ext uri="{FF2B5EF4-FFF2-40B4-BE49-F238E27FC236}">
                <a16:creationId xmlns:a16="http://schemas.microsoft.com/office/drawing/2014/main" id="{BF1831EC-8D1D-4A49-9682-384263AB6133}"/>
              </a:ext>
            </a:extLst>
          </p:cNvPr>
          <p:cNvSpPr/>
          <p:nvPr/>
        </p:nvSpPr>
        <p:spPr>
          <a:xfrm>
            <a:off x="1252023" y="1159409"/>
            <a:ext cx="4759569" cy="5618140"/>
          </a:xfrm>
          <a:prstGeom prst="frame">
            <a:avLst>
              <a:gd name="adj1" fmla="val 136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ame 29">
            <a:extLst>
              <a:ext uri="{FF2B5EF4-FFF2-40B4-BE49-F238E27FC236}">
                <a16:creationId xmlns:a16="http://schemas.microsoft.com/office/drawing/2014/main" id="{DF91A6B7-DF00-4267-8CC3-0860E460E1A9}"/>
              </a:ext>
            </a:extLst>
          </p:cNvPr>
          <p:cNvSpPr/>
          <p:nvPr/>
        </p:nvSpPr>
        <p:spPr>
          <a:xfrm>
            <a:off x="185678" y="1088064"/>
            <a:ext cx="4029882" cy="5769936"/>
          </a:xfrm>
          <a:prstGeom prst="frame">
            <a:avLst>
              <a:gd name="adj1" fmla="val 1368"/>
            </a:avLst>
          </a:prstGeom>
          <a:solidFill>
            <a:srgbClr val="F12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3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462546"/>
              </p:ext>
            </p:extLst>
          </p:nvPr>
        </p:nvGraphicFramePr>
        <p:xfrm>
          <a:off x="263914" y="1161759"/>
          <a:ext cx="11646731" cy="5640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9093">
                  <a:extLst>
                    <a:ext uri="{9D8B030D-6E8A-4147-A177-3AD203B41FA5}">
                      <a16:colId xmlns:a16="http://schemas.microsoft.com/office/drawing/2014/main" val="1158238369"/>
                    </a:ext>
                  </a:extLst>
                </a:gridCol>
                <a:gridCol w="889678">
                  <a:extLst>
                    <a:ext uri="{9D8B030D-6E8A-4147-A177-3AD203B41FA5}">
                      <a16:colId xmlns:a16="http://schemas.microsoft.com/office/drawing/2014/main" val="3589802428"/>
                    </a:ext>
                  </a:extLst>
                </a:gridCol>
                <a:gridCol w="2135235">
                  <a:extLst>
                    <a:ext uri="{9D8B030D-6E8A-4147-A177-3AD203B41FA5}">
                      <a16:colId xmlns:a16="http://schemas.microsoft.com/office/drawing/2014/main" val="260073831"/>
                    </a:ext>
                  </a:extLst>
                </a:gridCol>
                <a:gridCol w="568500">
                  <a:extLst>
                    <a:ext uri="{9D8B030D-6E8A-4147-A177-3AD203B41FA5}">
                      <a16:colId xmlns:a16="http://schemas.microsoft.com/office/drawing/2014/main" val="1770597169"/>
                    </a:ext>
                  </a:extLst>
                </a:gridCol>
                <a:gridCol w="1056376">
                  <a:extLst>
                    <a:ext uri="{9D8B030D-6E8A-4147-A177-3AD203B41FA5}">
                      <a16:colId xmlns:a16="http://schemas.microsoft.com/office/drawing/2014/main" val="3249166790"/>
                    </a:ext>
                  </a:extLst>
                </a:gridCol>
                <a:gridCol w="1056376">
                  <a:extLst>
                    <a:ext uri="{9D8B030D-6E8A-4147-A177-3AD203B41FA5}">
                      <a16:colId xmlns:a16="http://schemas.microsoft.com/office/drawing/2014/main" val="3031124036"/>
                    </a:ext>
                  </a:extLst>
                </a:gridCol>
                <a:gridCol w="1211726">
                  <a:extLst>
                    <a:ext uri="{9D8B030D-6E8A-4147-A177-3AD203B41FA5}">
                      <a16:colId xmlns:a16="http://schemas.microsoft.com/office/drawing/2014/main" val="3855997326"/>
                    </a:ext>
                  </a:extLst>
                </a:gridCol>
                <a:gridCol w="1170113">
                  <a:extLst>
                    <a:ext uri="{9D8B030D-6E8A-4147-A177-3AD203B41FA5}">
                      <a16:colId xmlns:a16="http://schemas.microsoft.com/office/drawing/2014/main" val="3811139906"/>
                    </a:ext>
                  </a:extLst>
                </a:gridCol>
                <a:gridCol w="1290624">
                  <a:extLst>
                    <a:ext uri="{9D8B030D-6E8A-4147-A177-3AD203B41FA5}">
                      <a16:colId xmlns:a16="http://schemas.microsoft.com/office/drawing/2014/main" val="1003905441"/>
                    </a:ext>
                  </a:extLst>
                </a:gridCol>
                <a:gridCol w="1249010">
                  <a:extLst>
                    <a:ext uri="{9D8B030D-6E8A-4147-A177-3AD203B41FA5}">
                      <a16:colId xmlns:a16="http://schemas.microsoft.com/office/drawing/2014/main" val="2846141129"/>
                    </a:ext>
                  </a:extLst>
                </a:gridCol>
              </a:tblGrid>
              <a:tr h="495194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নং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প্রদত্ত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বিভিন্ন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প্রকার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খুচরা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খরচের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বিশ্লেষণ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625467"/>
                  </a:ext>
                </a:extLst>
              </a:tr>
              <a:tr h="6416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মনিহারি</a:t>
                      </a:r>
                    </a:p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যাতায়াত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আপ্যায়ন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ডাক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প্যাকিং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525294"/>
                  </a:ext>
                </a:extLst>
              </a:tr>
              <a:tr h="4281967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250.00</a:t>
                      </a: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250.00</a:t>
                      </a: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155.00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2016</a:t>
                      </a:r>
                    </a:p>
                    <a:p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জুন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1</a:t>
                      </a:r>
                    </a:p>
                    <a:p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 2</a:t>
                      </a:r>
                    </a:p>
                    <a:p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 9</a:t>
                      </a:r>
                    </a:p>
                    <a:p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12</a:t>
                      </a:r>
                    </a:p>
                    <a:p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15</a:t>
                      </a:r>
                    </a:p>
                    <a:p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17</a:t>
                      </a:r>
                    </a:p>
                    <a:p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18</a:t>
                      </a:r>
                    </a:p>
                    <a:p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25</a:t>
                      </a:r>
                    </a:p>
                    <a:p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29</a:t>
                      </a:r>
                    </a:p>
                    <a:p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30</a:t>
                      </a:r>
                    </a:p>
                    <a:p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জুলা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1</a:t>
                      </a: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মনিহারি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কার্বন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যাতায়াত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আপ্যায়ন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পেনসিল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কালি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ডাকটিকেট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বাস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ভাড়া</a:t>
                      </a:r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প্যাকিং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ব্যালেন্স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ব্যালেন্স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22.00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13.00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95.00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155.00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250.00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22.00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54.00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14.00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13.00</a:t>
                      </a: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13.00</a:t>
                      </a:r>
                    </a:p>
                    <a:p>
                      <a:pPr algn="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 </a:t>
                      </a:r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</a:t>
                      </a:r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710918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>
            <a:cxnSpLocks/>
          </p:cNvCxnSpPr>
          <p:nvPr/>
        </p:nvCxnSpPr>
        <p:spPr>
          <a:xfrm>
            <a:off x="4894642" y="5109688"/>
            <a:ext cx="7033444" cy="0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5969000" y="5379861"/>
            <a:ext cx="5959086" cy="12695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5969000" y="5440624"/>
            <a:ext cx="5959086" cy="12702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4870738" y="5667125"/>
            <a:ext cx="1074358" cy="0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281355" y="5667770"/>
            <a:ext cx="950457" cy="0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281355" y="5951296"/>
            <a:ext cx="950457" cy="0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281355" y="5997992"/>
            <a:ext cx="950457" cy="0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870738" y="5941255"/>
            <a:ext cx="1074358" cy="0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4870738" y="6002019"/>
            <a:ext cx="1074358" cy="0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FA2E79E-5C01-46AB-B4EF-D80771E40F84}"/>
              </a:ext>
            </a:extLst>
          </p:cNvPr>
          <p:cNvSpPr txBox="1"/>
          <p:nvPr/>
        </p:nvSpPr>
        <p:spPr>
          <a:xfrm>
            <a:off x="184279" y="697744"/>
            <a:ext cx="9741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89089C-AD54-4DB2-AB14-47FF14464087}"/>
              </a:ext>
            </a:extLst>
          </p:cNvPr>
          <p:cNvSpPr txBox="1"/>
          <p:nvPr/>
        </p:nvSpPr>
        <p:spPr>
          <a:xfrm>
            <a:off x="10922391" y="697744"/>
            <a:ext cx="12696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6E14C9-ECA6-411D-9760-F116F5F95C14}"/>
              </a:ext>
            </a:extLst>
          </p:cNvPr>
          <p:cNvSpPr txBox="1"/>
          <p:nvPr/>
        </p:nvSpPr>
        <p:spPr>
          <a:xfrm>
            <a:off x="4042882" y="330193"/>
            <a:ext cx="38044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সাখাওয়াত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খুচরা নগদান বই 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বিশ্লেষণাত্মক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F2CE28-C90B-4AD1-B9B5-56495BA8FA74}"/>
              </a:ext>
            </a:extLst>
          </p:cNvPr>
          <p:cNvSpPr txBox="1"/>
          <p:nvPr/>
        </p:nvSpPr>
        <p:spPr>
          <a:xfrm>
            <a:off x="263914" y="80450"/>
            <a:ext cx="1242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সমাধান: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1FDE15C7-9DE1-489F-8009-DAF8D9D68F65}"/>
              </a:ext>
            </a:extLst>
          </p:cNvPr>
          <p:cNvSpPr/>
          <p:nvPr/>
        </p:nvSpPr>
        <p:spPr>
          <a:xfrm>
            <a:off x="1231812" y="2869808"/>
            <a:ext cx="5773899" cy="32355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26B393B5-1723-4DDB-ADD6-7FC374369135}"/>
              </a:ext>
            </a:extLst>
          </p:cNvPr>
          <p:cNvSpPr/>
          <p:nvPr/>
        </p:nvSpPr>
        <p:spPr>
          <a:xfrm>
            <a:off x="1231812" y="3151162"/>
            <a:ext cx="5773899" cy="32355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480E01A2-9ED2-488A-83A4-9136F6E92DAB}"/>
              </a:ext>
            </a:extLst>
          </p:cNvPr>
          <p:cNvSpPr/>
          <p:nvPr/>
        </p:nvSpPr>
        <p:spPr>
          <a:xfrm>
            <a:off x="1231813" y="3967088"/>
            <a:ext cx="5773899" cy="32355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97D0582D-F555-42B0-9368-DE530303506A}"/>
              </a:ext>
            </a:extLst>
          </p:cNvPr>
          <p:cNvSpPr/>
          <p:nvPr/>
        </p:nvSpPr>
        <p:spPr>
          <a:xfrm>
            <a:off x="6096000" y="1706108"/>
            <a:ext cx="989346" cy="2590397"/>
          </a:xfrm>
          <a:prstGeom prst="frame">
            <a:avLst>
              <a:gd name="adj1" fmla="val 3968"/>
            </a:avLst>
          </a:prstGeom>
          <a:solidFill>
            <a:srgbClr val="F12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E5E22944-C287-4B59-A436-C08EBCD1638C}"/>
              </a:ext>
            </a:extLst>
          </p:cNvPr>
          <p:cNvSpPr/>
          <p:nvPr/>
        </p:nvSpPr>
        <p:spPr>
          <a:xfrm>
            <a:off x="7179371" y="1655880"/>
            <a:ext cx="1112034" cy="3342150"/>
          </a:xfrm>
          <a:prstGeom prst="frame">
            <a:avLst>
              <a:gd name="adj1" fmla="val 5348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45290BD9-6B25-4F11-8889-199BF35C1C01}"/>
              </a:ext>
            </a:extLst>
          </p:cNvPr>
          <p:cNvSpPr/>
          <p:nvPr/>
        </p:nvSpPr>
        <p:spPr>
          <a:xfrm>
            <a:off x="1450290" y="3318356"/>
            <a:ext cx="533938" cy="546172"/>
          </a:xfrm>
          <a:prstGeom prst="donut">
            <a:avLst>
              <a:gd name="adj" fmla="val 1170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ircle: Hollow 23">
            <a:extLst>
              <a:ext uri="{FF2B5EF4-FFF2-40B4-BE49-F238E27FC236}">
                <a16:creationId xmlns:a16="http://schemas.microsoft.com/office/drawing/2014/main" id="{ED427FB5-FAEA-4559-B8F1-B9B1CC92E877}"/>
              </a:ext>
            </a:extLst>
          </p:cNvPr>
          <p:cNvSpPr/>
          <p:nvPr/>
        </p:nvSpPr>
        <p:spPr>
          <a:xfrm>
            <a:off x="1450290" y="4424900"/>
            <a:ext cx="589524" cy="560906"/>
          </a:xfrm>
          <a:prstGeom prst="donut">
            <a:avLst>
              <a:gd name="adj" fmla="val 1170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36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20" grpId="0" animBg="1"/>
      <p:bldP spid="7" grpId="0" animBg="1"/>
      <p:bldP spid="8" grpId="0" animBg="1"/>
      <p:bldP spid="9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/>
          <p:nvPr/>
        </p:nvSpPr>
        <p:spPr>
          <a:xfrm>
            <a:off x="3539878" y="533742"/>
            <a:ext cx="4094636" cy="1143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82154" y="1967938"/>
            <a:ext cx="4951828" cy="375682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তপন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মন্ডল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অধ্যাপক, হিসাববিজ্ঞান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আলাউদ্দিন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আহমেদ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চড়াইকোল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কুমারখালী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01716250757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Email- tapanmondol72@gmail.com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E10798C-988B-46EC-8377-C7783D2202AC}"/>
              </a:ext>
            </a:extLst>
          </p:cNvPr>
          <p:cNvSpPr/>
          <p:nvPr/>
        </p:nvSpPr>
        <p:spPr>
          <a:xfrm>
            <a:off x="4722773" y="3325846"/>
            <a:ext cx="1420837" cy="104100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harsh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b="1">
              <a:ln/>
              <a:solidFill>
                <a:schemeClr val="accent3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2E003E-5D6D-4E48-A8B3-DCD3276CDA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" y="946794"/>
            <a:ext cx="3977793" cy="596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9477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408D4D-BBA5-480F-A37E-C8FC21899C87}"/>
              </a:ext>
            </a:extLst>
          </p:cNvPr>
          <p:cNvSpPr txBox="1"/>
          <p:nvPr/>
        </p:nvSpPr>
        <p:spPr>
          <a:xfrm>
            <a:off x="534571" y="733246"/>
            <a:ext cx="11549576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২০১৬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সাখাওয়াত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অ্যান্ড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নিম্নলিখিত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লেনদেনসমূহ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২০১৬                                                                      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                   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1   খুচরা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			                            50.00 	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ক্যাশিয়ারের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	250.00  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"     	2   মনিহারি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					                            25.00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"      	9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						                              7.00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"     	12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যাতায়াত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			                  10.00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"   	15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আপ্যায়ন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				                              9.00     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"       	17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পেনসিল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				                       22.00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"       	18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ডাকটিকেট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			                    5.00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"     	25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				                    4.00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"      	29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প্যাকিং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			             13.00</a:t>
            </a:r>
          </a:p>
          <a:p>
            <a:pPr algn="just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অগ্রদত্ত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খুচরা নগদান বহি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কর।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BC34E-AAC3-4409-A339-206141B7F798}"/>
              </a:ext>
            </a:extLst>
          </p:cNvPr>
          <p:cNvSpPr txBox="1"/>
          <p:nvPr/>
        </p:nvSpPr>
        <p:spPr>
          <a:xfrm>
            <a:off x="3729966" y="60505"/>
            <a:ext cx="5158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সমস্যার সমাধান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0CF046-F33E-4035-B917-86F37851F75F}"/>
              </a:ext>
            </a:extLst>
          </p:cNvPr>
          <p:cNvCxnSpPr/>
          <p:nvPr/>
        </p:nvCxnSpPr>
        <p:spPr>
          <a:xfrm>
            <a:off x="1519311" y="2039814"/>
            <a:ext cx="736944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A8BDBE-03C3-427F-9958-6F311958E7D7}"/>
              </a:ext>
            </a:extLst>
          </p:cNvPr>
          <p:cNvCxnSpPr/>
          <p:nvPr/>
        </p:nvCxnSpPr>
        <p:spPr>
          <a:xfrm>
            <a:off x="1505243" y="2447777"/>
            <a:ext cx="736944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ame 7">
            <a:extLst>
              <a:ext uri="{FF2B5EF4-FFF2-40B4-BE49-F238E27FC236}">
                <a16:creationId xmlns:a16="http://schemas.microsoft.com/office/drawing/2014/main" id="{ABA48FCF-3EF4-4CFD-A979-0186B05A123C}"/>
              </a:ext>
            </a:extLst>
          </p:cNvPr>
          <p:cNvSpPr/>
          <p:nvPr/>
        </p:nvSpPr>
        <p:spPr>
          <a:xfrm>
            <a:off x="3024554" y="6147580"/>
            <a:ext cx="5669280" cy="649911"/>
          </a:xfrm>
          <a:prstGeom prst="frame">
            <a:avLst>
              <a:gd name="adj1" fmla="val 8540"/>
            </a:avLst>
          </a:prstGeom>
          <a:solidFill>
            <a:srgbClr val="F12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915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458348"/>
              </p:ext>
            </p:extLst>
          </p:nvPr>
        </p:nvGraphicFramePr>
        <p:xfrm>
          <a:off x="206338" y="700312"/>
          <a:ext cx="11779323" cy="612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7932">
                  <a:extLst>
                    <a:ext uri="{9D8B030D-6E8A-4147-A177-3AD203B41FA5}">
                      <a16:colId xmlns:a16="http://schemas.microsoft.com/office/drawing/2014/main" val="3763556855"/>
                    </a:ext>
                  </a:extLst>
                </a:gridCol>
                <a:gridCol w="1177932">
                  <a:extLst>
                    <a:ext uri="{9D8B030D-6E8A-4147-A177-3AD203B41FA5}">
                      <a16:colId xmlns:a16="http://schemas.microsoft.com/office/drawing/2014/main" val="4248960062"/>
                    </a:ext>
                  </a:extLst>
                </a:gridCol>
                <a:gridCol w="1992092">
                  <a:extLst>
                    <a:ext uri="{9D8B030D-6E8A-4147-A177-3AD203B41FA5}">
                      <a16:colId xmlns:a16="http://schemas.microsoft.com/office/drawing/2014/main" val="1321693798"/>
                    </a:ext>
                  </a:extLst>
                </a:gridCol>
                <a:gridCol w="606289">
                  <a:extLst>
                    <a:ext uri="{9D8B030D-6E8A-4147-A177-3AD203B41FA5}">
                      <a16:colId xmlns:a16="http://schemas.microsoft.com/office/drawing/2014/main" val="1347731468"/>
                    </a:ext>
                  </a:extLst>
                </a:gridCol>
                <a:gridCol w="935418">
                  <a:extLst>
                    <a:ext uri="{9D8B030D-6E8A-4147-A177-3AD203B41FA5}">
                      <a16:colId xmlns:a16="http://schemas.microsoft.com/office/drawing/2014/main" val="1547887186"/>
                    </a:ext>
                  </a:extLst>
                </a:gridCol>
                <a:gridCol w="1177932">
                  <a:extLst>
                    <a:ext uri="{9D8B030D-6E8A-4147-A177-3AD203B41FA5}">
                      <a16:colId xmlns:a16="http://schemas.microsoft.com/office/drawing/2014/main" val="2243475481"/>
                    </a:ext>
                  </a:extLst>
                </a:gridCol>
                <a:gridCol w="1177932">
                  <a:extLst>
                    <a:ext uri="{9D8B030D-6E8A-4147-A177-3AD203B41FA5}">
                      <a16:colId xmlns:a16="http://schemas.microsoft.com/office/drawing/2014/main" val="4153467648"/>
                    </a:ext>
                  </a:extLst>
                </a:gridCol>
                <a:gridCol w="1177932">
                  <a:extLst>
                    <a:ext uri="{9D8B030D-6E8A-4147-A177-3AD203B41FA5}">
                      <a16:colId xmlns:a16="http://schemas.microsoft.com/office/drawing/2014/main" val="802087372"/>
                    </a:ext>
                  </a:extLst>
                </a:gridCol>
                <a:gridCol w="1177932">
                  <a:extLst>
                    <a:ext uri="{9D8B030D-6E8A-4147-A177-3AD203B41FA5}">
                      <a16:colId xmlns:a16="http://schemas.microsoft.com/office/drawing/2014/main" val="2948696399"/>
                    </a:ext>
                  </a:extLst>
                </a:gridCol>
                <a:gridCol w="1177932">
                  <a:extLst>
                    <a:ext uri="{9D8B030D-6E8A-4147-A177-3AD203B41FA5}">
                      <a16:colId xmlns:a16="http://schemas.microsoft.com/office/drawing/2014/main" val="4042613319"/>
                    </a:ext>
                  </a:extLst>
                </a:gridCol>
              </a:tblGrid>
              <a:tr h="428674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ভা:নং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প্রদত্ত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as-IN" sz="24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বিভিন্ন প্রকার খুচরা খরচের বিশ্লেষণ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492260"/>
                  </a:ext>
                </a:extLst>
              </a:tr>
              <a:tr h="6236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মনিহারি</a:t>
                      </a:r>
                    </a:p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যাতায়াত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আপ্যায়ন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endParaRPr lang="en-US" sz="2000" baseline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ডাক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প্যাকিং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137464"/>
                  </a:ext>
                </a:extLst>
              </a:tr>
              <a:tr h="4667931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50.00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250.00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300.00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205.00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2016</a:t>
                      </a:r>
                    </a:p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জুন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1</a:t>
                      </a: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  1</a:t>
                      </a: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 2</a:t>
                      </a: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 9</a:t>
                      </a: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12</a:t>
                      </a: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15</a:t>
                      </a: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17</a:t>
                      </a: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18</a:t>
                      </a: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25</a:t>
                      </a: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29</a:t>
                      </a: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30</a:t>
                      </a: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জুলা:1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"  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ব্যালেন্স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মনিহারি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কার্বন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যাতায়াত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আপ্যায়ন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endParaRPr lang="en-US" sz="2000" baseline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পেনসিল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কালি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sz="2000" baseline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ডাকটিকেট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sz="2000" baseline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বাস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ভাড়া</a:t>
                      </a:r>
                      <a:endParaRPr lang="en-US" sz="2000" baseline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প্যাকিং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endParaRPr lang="en-US" sz="2000" baseline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ব্যালেন্স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endParaRPr lang="en-US" sz="2000" baseline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baseline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ব্যালেন্স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25.00</a:t>
                      </a: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7.00</a:t>
                      </a: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10.00</a:t>
                      </a: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9.00</a:t>
                      </a: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22.00</a:t>
                      </a: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5.00</a:t>
                      </a: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4.00</a:t>
                      </a: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13.00</a:t>
                      </a: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95.00</a:t>
                      </a: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205.00</a:t>
                      </a: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25.00</a:t>
                      </a: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7.00</a:t>
                      </a: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22.00</a:t>
                      </a: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54.00</a:t>
                      </a: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10.00</a:t>
                      </a: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4.00</a:t>
                      </a: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14.00</a:t>
                      </a: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9.00</a:t>
                      </a: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9.00</a:t>
                      </a: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5.00</a:t>
                      </a: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5.00</a:t>
                      </a: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13.00</a:t>
                      </a: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13.00</a:t>
                      </a:r>
                    </a:p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530514"/>
                  </a:ext>
                </a:extLst>
              </a:tr>
            </a:tbl>
          </a:graphicData>
        </a:graphic>
      </p:graphicFrame>
      <p:cxnSp>
        <p:nvCxnSpPr>
          <p:cNvPr id="19" name="Straight Connector 18"/>
          <p:cNvCxnSpPr>
            <a:cxnSpLocks/>
          </p:cNvCxnSpPr>
          <p:nvPr/>
        </p:nvCxnSpPr>
        <p:spPr>
          <a:xfrm>
            <a:off x="206338" y="5921291"/>
            <a:ext cx="1169894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 flipV="1">
            <a:off x="206338" y="6109552"/>
            <a:ext cx="1169894" cy="13448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V="1">
            <a:off x="206338" y="6176787"/>
            <a:ext cx="1169894" cy="13448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01BE3F1-1A9F-44A5-BDC3-47ED1D160F50}"/>
              </a:ext>
            </a:extLst>
          </p:cNvPr>
          <p:cNvSpPr txBox="1"/>
          <p:nvPr/>
        </p:nvSpPr>
        <p:spPr>
          <a:xfrm>
            <a:off x="4512559" y="-43601"/>
            <a:ext cx="35063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সাখাওয়াত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খুচরা নগদান বই (অগ্রদত্ত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6812BC-6A16-4AEA-B04E-36A303955130}"/>
              </a:ext>
            </a:extLst>
          </p:cNvPr>
          <p:cNvSpPr txBox="1"/>
          <p:nvPr/>
        </p:nvSpPr>
        <p:spPr>
          <a:xfrm>
            <a:off x="206338" y="325731"/>
            <a:ext cx="9741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C5C1A6-7274-4EE4-BEDC-E0B8FD5FA377}"/>
              </a:ext>
            </a:extLst>
          </p:cNvPr>
          <p:cNvSpPr txBox="1"/>
          <p:nvPr/>
        </p:nvSpPr>
        <p:spPr>
          <a:xfrm>
            <a:off x="10908309" y="323802"/>
            <a:ext cx="12696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0C2CFA-758C-4B6D-AC04-3512C006C556}"/>
              </a:ext>
            </a:extLst>
          </p:cNvPr>
          <p:cNvCxnSpPr/>
          <p:nvPr/>
        </p:nvCxnSpPr>
        <p:spPr>
          <a:xfrm>
            <a:off x="5163671" y="5253958"/>
            <a:ext cx="682199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0554336-B2CF-446E-9700-F16EBF51CCBD}"/>
              </a:ext>
            </a:extLst>
          </p:cNvPr>
          <p:cNvCxnSpPr/>
          <p:nvPr/>
        </p:nvCxnSpPr>
        <p:spPr>
          <a:xfrm>
            <a:off x="6109447" y="5590135"/>
            <a:ext cx="58762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B5F5137-F6AF-41FB-A8AF-455D7595E5B7}"/>
              </a:ext>
            </a:extLst>
          </p:cNvPr>
          <p:cNvCxnSpPr/>
          <p:nvPr/>
        </p:nvCxnSpPr>
        <p:spPr>
          <a:xfrm>
            <a:off x="6096000" y="5643924"/>
            <a:ext cx="588966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234134B-0C29-4DAD-A975-DC1B60E00DB3}"/>
              </a:ext>
            </a:extLst>
          </p:cNvPr>
          <p:cNvCxnSpPr/>
          <p:nvPr/>
        </p:nvCxnSpPr>
        <p:spPr>
          <a:xfrm>
            <a:off x="5163671" y="5911238"/>
            <a:ext cx="9323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F493222-DF20-4A59-A39B-1DCE4E88BD95}"/>
              </a:ext>
            </a:extLst>
          </p:cNvPr>
          <p:cNvCxnSpPr/>
          <p:nvPr/>
        </p:nvCxnSpPr>
        <p:spPr>
          <a:xfrm>
            <a:off x="5163671" y="6112947"/>
            <a:ext cx="9457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C1334AC-8834-44C3-8387-A03F53F4CF2C}"/>
              </a:ext>
            </a:extLst>
          </p:cNvPr>
          <p:cNvCxnSpPr/>
          <p:nvPr/>
        </p:nvCxnSpPr>
        <p:spPr>
          <a:xfrm>
            <a:off x="5163671" y="6153288"/>
            <a:ext cx="9457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Frame 1">
            <a:extLst>
              <a:ext uri="{FF2B5EF4-FFF2-40B4-BE49-F238E27FC236}">
                <a16:creationId xmlns:a16="http://schemas.microsoft.com/office/drawing/2014/main" id="{C1D94851-043C-4990-88BA-80DDA3BAC81E}"/>
              </a:ext>
            </a:extLst>
          </p:cNvPr>
          <p:cNvSpPr/>
          <p:nvPr/>
        </p:nvSpPr>
        <p:spPr>
          <a:xfrm>
            <a:off x="98474" y="6148031"/>
            <a:ext cx="4414085" cy="678759"/>
          </a:xfrm>
          <a:prstGeom prst="frame">
            <a:avLst>
              <a:gd name="adj1" fmla="val 1019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5308A68E-7BD9-46C4-B237-EA7AAB1710D7}"/>
              </a:ext>
            </a:extLst>
          </p:cNvPr>
          <p:cNvSpPr/>
          <p:nvPr/>
        </p:nvSpPr>
        <p:spPr>
          <a:xfrm>
            <a:off x="107861" y="2166425"/>
            <a:ext cx="4432834" cy="665310"/>
          </a:xfrm>
          <a:prstGeom prst="frame">
            <a:avLst>
              <a:gd name="adj1" fmla="val 827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404200-942F-4998-A662-D0872C65A958}"/>
              </a:ext>
            </a:extLst>
          </p:cNvPr>
          <p:cNvSpPr txBox="1"/>
          <p:nvPr/>
        </p:nvSpPr>
        <p:spPr>
          <a:xfrm>
            <a:off x="1299918" y="-72478"/>
            <a:ext cx="1242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সমাধান:</a:t>
            </a:r>
          </a:p>
        </p:txBody>
      </p:sp>
    </p:spTree>
    <p:extLst>
      <p:ext uri="{BB962C8B-B14F-4D97-AF65-F5344CB8AC3E}">
        <p14:creationId xmlns:p14="http://schemas.microsoft.com/office/powerpoint/2010/main" val="368363823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10" grpId="0"/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53AD54D2-13FF-4108-A0DE-5193D488F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19" y="872196"/>
            <a:ext cx="10378830" cy="583809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668032" y="265424"/>
            <a:ext cx="2855935" cy="874059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0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912D979-460B-4717-B715-677792E60702}"/>
              </a:ext>
            </a:extLst>
          </p:cNvPr>
          <p:cNvSpPr txBox="1"/>
          <p:nvPr/>
        </p:nvSpPr>
        <p:spPr>
          <a:xfrm>
            <a:off x="4730003" y="232654"/>
            <a:ext cx="23565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FDB668-6D8A-49B7-80AA-A4D932C6B876}"/>
              </a:ext>
            </a:extLst>
          </p:cNvPr>
          <p:cNvSpPr txBox="1"/>
          <p:nvPr/>
        </p:nvSpPr>
        <p:spPr>
          <a:xfrm>
            <a:off x="596156" y="1151982"/>
            <a:ext cx="753931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খুচরা</a:t>
            </a:r>
            <a:r>
              <a:rPr lang="bn-BD" sz="3200" dirty="0">
                <a:latin typeface="NikoshBAN" panose="02000000000000000000" pitchFamily="2" charset="0"/>
                <a:cs typeface="NikoshBAN" pitchFamily="2" charset="0"/>
              </a:rPr>
              <a:t> নগদান বই কি? </a:t>
            </a:r>
            <a:endParaRPr lang="en-US" sz="3200" dirty="0">
              <a:latin typeface="NikoshBAN" panose="02000000000000000000" pitchFamily="2" charset="0"/>
              <a:cs typeface="NikoshBAN" pitchFamily="2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খুচরা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নগদান বই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কি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বহুঘরা খুচরা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নগদান বই ক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বলে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অগ্রদত্ত খুচরা নগদান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বহির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কি? </a:t>
            </a:r>
          </a:p>
        </p:txBody>
      </p:sp>
    </p:spTree>
    <p:extLst>
      <p:ext uri="{BB962C8B-B14F-4D97-AF65-F5344CB8AC3E}">
        <p14:creationId xmlns:p14="http://schemas.microsoft.com/office/powerpoint/2010/main" val="239455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98BFF3-10AD-4D08-90EC-62851F26670B}"/>
              </a:ext>
            </a:extLst>
          </p:cNvPr>
          <p:cNvSpPr txBox="1"/>
          <p:nvPr/>
        </p:nvSpPr>
        <p:spPr>
          <a:xfrm>
            <a:off x="4487957" y="134471"/>
            <a:ext cx="21593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0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D6B153-2A83-420B-ADEB-B98CADEE7426}"/>
              </a:ext>
            </a:extLst>
          </p:cNvPr>
          <p:cNvSpPr txBox="1"/>
          <p:nvPr/>
        </p:nvSpPr>
        <p:spPr>
          <a:xfrm>
            <a:off x="591670" y="1026956"/>
            <a:ext cx="1021976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নগদান বই কি?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2। খুচরা</a:t>
            </a:r>
            <a:r>
              <a:rPr lang="bn-BD" sz="3200" dirty="0">
                <a:latin typeface="NikoshBAN" panose="02000000000000000000" pitchFamily="2" charset="0"/>
                <a:cs typeface="NikoshBAN" pitchFamily="2" charset="0"/>
              </a:rPr>
              <a:t> নগদান বই ক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াকে</a:t>
            </a:r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 বলে</a:t>
            </a:r>
            <a:r>
              <a:rPr lang="bn-BD" sz="3200" dirty="0">
                <a:latin typeface="NikoshBAN" panose="02000000000000000000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3। খুচরা নগদান বই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কি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অগ্রদত্ত খুচরা নগদান বই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কি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5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বহুঘরা বা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বিশ্লেষনাত্মক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খুচরা নগদান বই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বলে?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বহুঘরা খুচরা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নগদান বই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কি?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886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27B05C-06A4-49B4-9B1F-6106E639CE99}"/>
              </a:ext>
            </a:extLst>
          </p:cNvPr>
          <p:cNvSpPr txBox="1"/>
          <p:nvPr/>
        </p:nvSpPr>
        <p:spPr>
          <a:xfrm>
            <a:off x="4697352" y="203981"/>
            <a:ext cx="21167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sz="4000" dirty="0">
                <a:solidFill>
                  <a:srgbClr val="2D2DB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343747-9E3B-4C5A-9D40-5317FB4737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8" t="5194" r="5693" b="4170"/>
          <a:stretch/>
        </p:blipFill>
        <p:spPr>
          <a:xfrm>
            <a:off x="558401" y="1139483"/>
            <a:ext cx="7666893" cy="55145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C32C75-3BCE-406B-BDDD-7BEE57E34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15" y="2340454"/>
            <a:ext cx="4168138" cy="2750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656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4455900" y="245303"/>
            <a:ext cx="4575559" cy="2693773"/>
          </a:xfrm>
          <a:prstGeom prst="wedgeEllipse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 পাঠ</a:t>
            </a:r>
          </a:p>
        </p:txBody>
      </p:sp>
      <p:sp>
        <p:nvSpPr>
          <p:cNvPr id="3" name="Flowchart: Process 2"/>
          <p:cNvSpPr/>
          <p:nvPr/>
        </p:nvSpPr>
        <p:spPr>
          <a:xfrm>
            <a:off x="2936589" y="3429000"/>
            <a:ext cx="6094870" cy="1948261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</a:p>
          <a:p>
            <a:pPr algn="ctr"/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Trial Balance</a:t>
            </a:r>
          </a:p>
        </p:txBody>
      </p:sp>
    </p:spTree>
    <p:extLst>
      <p:ext uri="{BB962C8B-B14F-4D97-AF65-F5344CB8AC3E}">
        <p14:creationId xmlns:p14="http://schemas.microsoft.com/office/powerpoint/2010/main" val="626636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2B5035-12D9-4FED-A580-621BB61771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A6CB3-47DA-4996-905E-76A1CF997D14}"/>
              </a:ext>
            </a:extLst>
          </p:cNvPr>
          <p:cNvSpPr/>
          <p:nvPr/>
        </p:nvSpPr>
        <p:spPr>
          <a:xfrm>
            <a:off x="520505" y="393895"/>
            <a:ext cx="11211950" cy="60069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979D2A-083D-4DB0-BA8C-63D9B83399BB}"/>
              </a:ext>
            </a:extLst>
          </p:cNvPr>
          <p:cNvSpPr/>
          <p:nvPr/>
        </p:nvSpPr>
        <p:spPr>
          <a:xfrm>
            <a:off x="956604" y="844062"/>
            <a:ext cx="10367888" cy="51347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81353" y="2565540"/>
            <a:ext cx="11873131" cy="1726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isometricOffAxis1Right"/>
              <a:lightRig rig="harsh" dir="t"/>
            </a:scene3d>
            <a:sp3d extrusionH="57150" prstMaterial="matte">
              <a:bevelT w="63500" h="12700" prst="slop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sz="19900" b="1" i="1" dirty="0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r>
              <a:rPr lang="bn-BD" sz="16600" b="1" i="1" dirty="0">
                <a:ln/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19900" b="1" dirty="0">
              <a:ln/>
              <a:solidFill>
                <a:schemeClr val="accent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40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07636" y="498831"/>
            <a:ext cx="4787900" cy="14319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6616" y="2669021"/>
            <a:ext cx="8763000" cy="3383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শ্রেণী: একাদশ-দ্বাদশ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 হিসাববিজ্ঞান 1ম পত্র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অধ্যায়: 2য় (হিসাবের বইসমূহ)</a:t>
            </a:r>
          </a:p>
        </p:txBody>
      </p:sp>
    </p:spTree>
    <p:extLst>
      <p:ext uri="{BB962C8B-B14F-4D97-AF65-F5344CB8AC3E}">
        <p14:creationId xmlns:p14="http://schemas.microsoft.com/office/powerpoint/2010/main" val="36575308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unched Tape 5"/>
          <p:cNvSpPr/>
          <p:nvPr/>
        </p:nvSpPr>
        <p:spPr>
          <a:xfrm>
            <a:off x="759655" y="1785925"/>
            <a:ext cx="10649243" cy="4306888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dirty="0">
                <a:solidFill>
                  <a:srgbClr val="FF33CC"/>
                </a:solidFill>
                <a:latin typeface="NikoshBAN" panose="02000000000000000000" pitchFamily="2" charset="0"/>
              </a:rPr>
              <a:t>খুচরা নগদান বহি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dirty="0">
                <a:solidFill>
                  <a:srgbClr val="FF33CC"/>
                </a:solidFill>
                <a:latin typeface="NikoshBAN" panose="02000000000000000000" pitchFamily="2" charset="0"/>
              </a:rPr>
              <a:t>Petty Cash Book</a:t>
            </a:r>
            <a:endParaRPr lang="en-US" sz="7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550E63-8B56-445F-8093-E2965F15A9A3}"/>
              </a:ext>
            </a:extLst>
          </p:cNvPr>
          <p:cNvSpPr txBox="1"/>
          <p:nvPr/>
        </p:nvSpPr>
        <p:spPr>
          <a:xfrm>
            <a:off x="3066760" y="234515"/>
            <a:ext cx="50080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</p:txBody>
      </p:sp>
    </p:spTree>
    <p:extLst>
      <p:ext uri="{BB962C8B-B14F-4D97-AF65-F5344CB8AC3E}">
        <p14:creationId xmlns:p14="http://schemas.microsoft.com/office/powerpoint/2010/main" val="4286225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0367" y="192598"/>
            <a:ext cx="5334000" cy="118603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3218" y="1586757"/>
            <a:ext cx="11648050" cy="395591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rgbClr val="FF0000"/>
              </a:buClr>
            </a:pPr>
            <a:r>
              <a:rPr lang="as-IN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শিক্ষার্থীরা………</a:t>
            </a:r>
            <a:endParaRPr lang="en-US" sz="32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Clr>
                <a:srgbClr val="FF0000"/>
              </a:buClr>
            </a:pP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 বই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</a:p>
          <a:p>
            <a:pPr algn="just">
              <a:buClr>
                <a:srgbClr val="FF0000"/>
              </a:buClr>
            </a:pP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 বইয়ের শ্রেণিবিভাগ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</a:p>
          <a:p>
            <a:pPr algn="just">
              <a:buClr>
                <a:srgbClr val="FF0000"/>
              </a:buClr>
            </a:pP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খুচরা নগদান (petty cash book) বই কি তা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buClr>
                <a:srgbClr val="FF0000"/>
              </a:buClr>
            </a:pP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বহুঘরা বা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বিশ্লেষনাত্মক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খুচরা নগদান বই সম্পর্কে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Clr>
                <a:srgbClr val="FF0000"/>
              </a:buClr>
            </a:pP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অগ্রদত্ত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খুচরা নগদান বই সম্পর্কে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Clr>
                <a:srgbClr val="FF0000"/>
              </a:buClr>
            </a:pP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খুচরা নগদান বই সংক্রান্ত সমস্যার সমাধান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s-IN" sz="2800" dirty="0">
              <a:solidFill>
                <a:srgbClr val="00B0F0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7693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4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5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200"/>
                            </p:stCondLst>
                            <p:childTnLst>
                              <p:par>
                                <p:cTn id="4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50"/>
                            </p:stCondLst>
                            <p:childTnLst>
                              <p:par>
                                <p:cTn id="5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80AB08-1ECB-4E51-9A75-CCE215CFE0CD}"/>
              </a:ext>
            </a:extLst>
          </p:cNvPr>
          <p:cNvSpPr txBox="1"/>
          <p:nvPr/>
        </p:nvSpPr>
        <p:spPr>
          <a:xfrm>
            <a:off x="398584" y="921490"/>
            <a:ext cx="113948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যে বইতে কোন ব্যক্তি বা প্রতিষ্ঠানের সমস্ত প্রকার নগদ লেনদেন অর্থাৎ নগদ প্রাপ্তি ও পরিশোধগুলো তারিখ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ক্রমানুসারে লিপিবদ্ধ করা হয় সে বইকে নগদান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বলা হয়।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80470-593B-4F25-9E30-3C08EA712DF4}"/>
              </a:ext>
            </a:extLst>
          </p:cNvPr>
          <p:cNvSpPr txBox="1"/>
          <p:nvPr/>
        </p:nvSpPr>
        <p:spPr>
          <a:xfrm>
            <a:off x="0" y="213604"/>
            <a:ext cx="48622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 বই কাকে বলে ?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883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6609" y="493662"/>
            <a:ext cx="3144033" cy="6764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7077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 </a:t>
            </a:r>
            <a:r>
              <a:rPr lang="en-US" sz="2400" dirty="0" err="1">
                <a:solidFill>
                  <a:srgbClr val="F7077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2400" dirty="0">
              <a:solidFill>
                <a:srgbClr val="F7077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rgbClr val="F7077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CASH BOOK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674107" y="1180291"/>
            <a:ext cx="0" cy="21743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804394" y="1685817"/>
            <a:ext cx="2004164" cy="6576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সাধারাণ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নগদান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40680" y="1698346"/>
            <a:ext cx="2041743" cy="6576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খুচরা নগদান বই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2806476" y="1397721"/>
            <a:ext cx="0" cy="28809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8753516" y="1397721"/>
            <a:ext cx="6263" cy="31315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778601" y="1397721"/>
            <a:ext cx="5974915" cy="0"/>
          </a:xfrm>
          <a:prstGeom prst="line">
            <a:avLst/>
          </a:prstGeom>
          <a:ln w="38100">
            <a:solidFill>
              <a:srgbClr val="00B0F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23491" y="3173283"/>
            <a:ext cx="1377864" cy="11022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একঘরা 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77281" y="3173881"/>
            <a:ext cx="1359075" cy="11022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দু’ঘুরা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88239" y="3173283"/>
            <a:ext cx="1308969" cy="11022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তিনঘরা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0" name="Straight Arrow Connector 49"/>
          <p:cNvCxnSpPr>
            <a:cxnSpLocks/>
          </p:cNvCxnSpPr>
          <p:nvPr/>
        </p:nvCxnSpPr>
        <p:spPr>
          <a:xfrm>
            <a:off x="8839184" y="2355965"/>
            <a:ext cx="32675" cy="22398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owchart: Preparation 59"/>
          <p:cNvSpPr/>
          <p:nvPr/>
        </p:nvSpPr>
        <p:spPr>
          <a:xfrm>
            <a:off x="3563419" y="5042480"/>
            <a:ext cx="2226502" cy="1240077"/>
          </a:xfrm>
          <a:prstGeom prst="flowChartPreparati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খুচরা নগদান বই </a:t>
            </a:r>
          </a:p>
        </p:txBody>
      </p:sp>
      <p:sp>
        <p:nvSpPr>
          <p:cNvPr id="62" name="Flowchart: Preparation 61"/>
          <p:cNvSpPr/>
          <p:nvPr/>
        </p:nvSpPr>
        <p:spPr>
          <a:xfrm>
            <a:off x="6201152" y="4987678"/>
            <a:ext cx="2893592" cy="1387256"/>
          </a:xfrm>
          <a:prstGeom prst="flowChartPreparati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বহুঘরা বা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বিশ্লেষনাত্মক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খুচরা নগদান বই</a:t>
            </a:r>
          </a:p>
        </p:txBody>
      </p:sp>
      <p:sp>
        <p:nvSpPr>
          <p:cNvPr id="63" name="Flowchart: Preparation 62"/>
          <p:cNvSpPr/>
          <p:nvPr/>
        </p:nvSpPr>
        <p:spPr>
          <a:xfrm>
            <a:off x="9505976" y="4987678"/>
            <a:ext cx="2379945" cy="1349682"/>
          </a:xfrm>
          <a:prstGeom prst="flowChartPreparati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অগ্রদত্ত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খুচরা নগদান বই</a:t>
            </a:r>
          </a:p>
        </p:txBody>
      </p: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949773" y="2666583"/>
            <a:ext cx="0" cy="330465"/>
          </a:xfrm>
          <a:prstGeom prst="straightConnector1">
            <a:avLst/>
          </a:prstGeom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3142492" y="2661382"/>
            <a:ext cx="0" cy="336174"/>
          </a:xfrm>
          <a:prstGeom prst="straightConnector1">
            <a:avLst/>
          </a:prstGeom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44D7608-8554-49B8-8B33-6E8DEAC05E18}"/>
              </a:ext>
            </a:extLst>
          </p:cNvPr>
          <p:cNvCxnSpPr>
            <a:cxnSpLocks/>
          </p:cNvCxnSpPr>
          <p:nvPr/>
        </p:nvCxnSpPr>
        <p:spPr>
          <a:xfrm>
            <a:off x="2813694" y="2355965"/>
            <a:ext cx="0" cy="288099"/>
          </a:xfrm>
          <a:prstGeom prst="straightConnector1">
            <a:avLst/>
          </a:prstGeom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15D456E-379D-44DC-AFF5-29BD5CFB2673}"/>
              </a:ext>
            </a:extLst>
          </p:cNvPr>
          <p:cNvCxnSpPr>
            <a:cxnSpLocks/>
          </p:cNvCxnSpPr>
          <p:nvPr/>
        </p:nvCxnSpPr>
        <p:spPr>
          <a:xfrm>
            <a:off x="5458946" y="2637342"/>
            <a:ext cx="0" cy="336174"/>
          </a:xfrm>
          <a:prstGeom prst="straightConnector1">
            <a:avLst/>
          </a:prstGeom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DEA65D-D763-40A7-B02D-702C520D41BC}"/>
              </a:ext>
            </a:extLst>
          </p:cNvPr>
          <p:cNvCxnSpPr/>
          <p:nvPr/>
        </p:nvCxnSpPr>
        <p:spPr>
          <a:xfrm>
            <a:off x="4567254" y="4602510"/>
            <a:ext cx="64411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DCC102E-BE27-4DD9-8397-3242CE00EBD2}"/>
              </a:ext>
            </a:extLst>
          </p:cNvPr>
          <p:cNvCxnSpPr>
            <a:cxnSpLocks/>
          </p:cNvCxnSpPr>
          <p:nvPr/>
        </p:nvCxnSpPr>
        <p:spPr>
          <a:xfrm>
            <a:off x="4581322" y="4623443"/>
            <a:ext cx="0" cy="3304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67C8DDF-70E8-4639-AF2D-AE63996C44AC}"/>
              </a:ext>
            </a:extLst>
          </p:cNvPr>
          <p:cNvCxnSpPr>
            <a:cxnSpLocks/>
          </p:cNvCxnSpPr>
          <p:nvPr/>
        </p:nvCxnSpPr>
        <p:spPr>
          <a:xfrm>
            <a:off x="7613437" y="4607762"/>
            <a:ext cx="0" cy="3361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2E97987-D1D4-4CD3-A03C-04CF371D04F2}"/>
              </a:ext>
            </a:extLst>
          </p:cNvPr>
          <p:cNvCxnSpPr>
            <a:cxnSpLocks/>
          </p:cNvCxnSpPr>
          <p:nvPr/>
        </p:nvCxnSpPr>
        <p:spPr>
          <a:xfrm>
            <a:off x="10959726" y="4607762"/>
            <a:ext cx="0" cy="3361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3FA5F8-DE71-4564-BA69-3BD34C811AE8}"/>
              </a:ext>
            </a:extLst>
          </p:cNvPr>
          <p:cNvCxnSpPr/>
          <p:nvPr/>
        </p:nvCxnSpPr>
        <p:spPr>
          <a:xfrm>
            <a:off x="935705" y="2644064"/>
            <a:ext cx="452324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903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6" grpId="0" animBg="1"/>
      <p:bldP spid="37" grpId="0" animBg="1"/>
      <p:bldP spid="38" grpId="0" animBg="1"/>
      <p:bldP spid="60" grpId="0" animBg="1"/>
      <p:bldP spid="62" grpId="0" animBg="1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3E9579-43D8-42B9-9F1A-E3E745A28BD4}"/>
              </a:ext>
            </a:extLst>
          </p:cNvPr>
          <p:cNvSpPr txBox="1"/>
          <p:nvPr/>
        </p:nvSpPr>
        <p:spPr>
          <a:xfrm>
            <a:off x="210457" y="351692"/>
            <a:ext cx="821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খুচরা নগদান বই কি? (What is petty cash book?)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69CE92-5D52-4972-A2E6-CC190AC68525}"/>
              </a:ext>
            </a:extLst>
          </p:cNvPr>
          <p:cNvSpPr txBox="1"/>
          <p:nvPr/>
        </p:nvSpPr>
        <p:spPr>
          <a:xfrm>
            <a:off x="210457" y="1053290"/>
            <a:ext cx="118218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খুচরা বা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খরচগুলোর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হিসাব যে নগদান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তাকে খুচরা নগদান বই বলে। খুচরা নগদান বই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নগদান বই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হিসাবের বই।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খরচ,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ছাপা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মনিহারি খরচ,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যাতায়াত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খরচ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খরচগুলোর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হিসাব খুচরা নগদান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খুচরা নগদান বই তিন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AD75B0-4A0E-4D7C-8B06-E3792934EEF2}"/>
              </a:ext>
            </a:extLst>
          </p:cNvPr>
          <p:cNvSpPr txBox="1"/>
          <p:nvPr/>
        </p:nvSpPr>
        <p:spPr>
          <a:xfrm>
            <a:off x="210457" y="3232216"/>
            <a:ext cx="114666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সাধারণ খুচরা নগদান বই: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খুচরা নগদান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লিপিবদ্ধের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তাকে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খুচরা নগদান বই বলে।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B9ED8-0F96-41A9-98E8-34EB8515A142}"/>
              </a:ext>
            </a:extLst>
          </p:cNvPr>
          <p:cNvSpPr txBox="1"/>
          <p:nvPr/>
        </p:nvSpPr>
        <p:spPr>
          <a:xfrm>
            <a:off x="4319915" y="5096824"/>
            <a:ext cx="2342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নিম্নরূপ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060747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E214D5-94F8-4AE1-98BA-85E13D75F43E}"/>
              </a:ext>
            </a:extLst>
          </p:cNvPr>
          <p:cNvSpPr txBox="1"/>
          <p:nvPr/>
        </p:nvSpPr>
        <p:spPr>
          <a:xfrm>
            <a:off x="4058520" y="126609"/>
            <a:ext cx="3626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খুচরা নগদান বই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4198478-C09A-4F09-83D4-8F415B211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444981"/>
              </p:ext>
            </p:extLst>
          </p:nvPr>
        </p:nvGraphicFramePr>
        <p:xfrm>
          <a:off x="440784" y="772940"/>
          <a:ext cx="11338561" cy="54598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2535">
                  <a:extLst>
                    <a:ext uri="{9D8B030D-6E8A-4147-A177-3AD203B41FA5}">
                      <a16:colId xmlns:a16="http://schemas.microsoft.com/office/drawing/2014/main" val="4140653063"/>
                    </a:ext>
                  </a:extLst>
                </a:gridCol>
                <a:gridCol w="2912013">
                  <a:extLst>
                    <a:ext uri="{9D8B030D-6E8A-4147-A177-3AD203B41FA5}">
                      <a16:colId xmlns:a16="http://schemas.microsoft.com/office/drawing/2014/main" val="3679116487"/>
                    </a:ext>
                  </a:extLst>
                </a:gridCol>
                <a:gridCol w="1308295">
                  <a:extLst>
                    <a:ext uri="{9D8B030D-6E8A-4147-A177-3AD203B41FA5}">
                      <a16:colId xmlns:a16="http://schemas.microsoft.com/office/drawing/2014/main" val="3677661773"/>
                    </a:ext>
                  </a:extLst>
                </a:gridCol>
                <a:gridCol w="942535">
                  <a:extLst>
                    <a:ext uri="{9D8B030D-6E8A-4147-A177-3AD203B41FA5}">
                      <a16:colId xmlns:a16="http://schemas.microsoft.com/office/drawing/2014/main" val="487431299"/>
                    </a:ext>
                  </a:extLst>
                </a:gridCol>
                <a:gridCol w="2785403">
                  <a:extLst>
                    <a:ext uri="{9D8B030D-6E8A-4147-A177-3AD203B41FA5}">
                      <a16:colId xmlns:a16="http://schemas.microsoft.com/office/drawing/2014/main" val="337777508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080309878"/>
                    </a:ext>
                  </a:extLst>
                </a:gridCol>
                <a:gridCol w="1350500">
                  <a:extLst>
                    <a:ext uri="{9D8B030D-6E8A-4147-A177-3AD203B41FA5}">
                      <a16:colId xmlns:a16="http://schemas.microsoft.com/office/drawing/2014/main" val="271849271"/>
                    </a:ext>
                  </a:extLst>
                </a:gridCol>
              </a:tblGrid>
              <a:tr h="53343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পরিমাণ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নং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পরিমাণ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656571"/>
                  </a:ext>
                </a:extLst>
              </a:tr>
              <a:tr h="4926397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2016</a:t>
                      </a:r>
                    </a:p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জুন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 হিসাব</a:t>
                      </a:r>
                    </a:p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200.00</a:t>
                      </a:r>
                    </a:p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2016</a:t>
                      </a:r>
                    </a:p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জুন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1</a:t>
                      </a:r>
                    </a:p>
                    <a:p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 2</a:t>
                      </a:r>
                    </a:p>
                    <a:p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 9</a:t>
                      </a:r>
                    </a:p>
                    <a:p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12</a:t>
                      </a:r>
                    </a:p>
                    <a:p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15</a:t>
                      </a:r>
                    </a:p>
                    <a:p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17</a:t>
                      </a:r>
                    </a:p>
                    <a:p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18</a:t>
                      </a:r>
                    </a:p>
                    <a:p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25</a:t>
                      </a:r>
                    </a:p>
                    <a:p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"   30</a:t>
                      </a:r>
                    </a:p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মনিহারি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কার্বন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যাতায়াত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খরচ</a:t>
                      </a:r>
                    </a:p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আপ্যায়ন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খরচ</a:t>
                      </a:r>
                    </a:p>
                    <a:p>
                      <a:r>
                        <a:rPr lang="en-US" sz="28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পেনসিল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কালি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sz="2800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8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ডাকটিকেট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sz="2800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8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বাস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ভাড়া</a:t>
                      </a:r>
                      <a:endParaRPr lang="en-US" sz="2800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8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প্যাকিং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খরচ</a:t>
                      </a:r>
                    </a:p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ব্যালেন্স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25.00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7.00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10.00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59.00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22.00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5.00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4.00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13.00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55.00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50555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117B6BD-F716-40E1-BF06-0D353ED01D63}"/>
              </a:ext>
            </a:extLst>
          </p:cNvPr>
          <p:cNvSpPr txBox="1"/>
          <p:nvPr/>
        </p:nvSpPr>
        <p:spPr>
          <a:xfrm>
            <a:off x="426719" y="409751"/>
            <a:ext cx="9741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C83E29-D849-4462-AAB3-CC34735C85BF}"/>
              </a:ext>
            </a:extLst>
          </p:cNvPr>
          <p:cNvSpPr txBox="1"/>
          <p:nvPr/>
        </p:nvSpPr>
        <p:spPr>
          <a:xfrm>
            <a:off x="10711355" y="408966"/>
            <a:ext cx="12696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D215AF-689D-45DD-AB7B-A0F6E5048659}"/>
              </a:ext>
            </a:extLst>
          </p:cNvPr>
          <p:cNvCxnSpPr/>
          <p:nvPr/>
        </p:nvCxnSpPr>
        <p:spPr>
          <a:xfrm>
            <a:off x="10452292" y="5684914"/>
            <a:ext cx="1308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1DF7E6-AA3F-4AEE-A4D1-F75E859B08CC}"/>
              </a:ext>
            </a:extLst>
          </p:cNvPr>
          <p:cNvCxnSpPr/>
          <p:nvPr/>
        </p:nvCxnSpPr>
        <p:spPr>
          <a:xfrm>
            <a:off x="4290643" y="5713049"/>
            <a:ext cx="1308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C7BCAF-2CA4-46C0-A5C5-6430B64DDB60}"/>
              </a:ext>
            </a:extLst>
          </p:cNvPr>
          <p:cNvCxnSpPr/>
          <p:nvPr/>
        </p:nvCxnSpPr>
        <p:spPr>
          <a:xfrm>
            <a:off x="4290643" y="5994403"/>
            <a:ext cx="1308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18E0D7-FF50-4141-8CDF-85BCBFCB9BB1}"/>
              </a:ext>
            </a:extLst>
          </p:cNvPr>
          <p:cNvCxnSpPr/>
          <p:nvPr/>
        </p:nvCxnSpPr>
        <p:spPr>
          <a:xfrm>
            <a:off x="4276575" y="6036606"/>
            <a:ext cx="1308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35F7D8-8B79-45D1-A4CA-CE22257CB3BC}"/>
              </a:ext>
            </a:extLst>
          </p:cNvPr>
          <p:cNvCxnSpPr/>
          <p:nvPr/>
        </p:nvCxnSpPr>
        <p:spPr>
          <a:xfrm>
            <a:off x="10438225" y="6008470"/>
            <a:ext cx="1308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3142FE-3C35-4551-BC5F-FF33C63EE9E5}"/>
              </a:ext>
            </a:extLst>
          </p:cNvPr>
          <p:cNvCxnSpPr/>
          <p:nvPr/>
        </p:nvCxnSpPr>
        <p:spPr>
          <a:xfrm>
            <a:off x="10410090" y="6050673"/>
            <a:ext cx="1308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81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heme6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6" id="{71F52594-FF54-4C14-A3F1-02B6F57A75E5}" vid="{709A81A9-FA18-4AEB-A9F7-0E5D4D0BCDE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1640</TotalTime>
  <Words>1992</Words>
  <Application>Microsoft Office PowerPoint</Application>
  <PresentationFormat>Widescreen</PresentationFormat>
  <Paragraphs>1118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Corbel</vt:lpstr>
      <vt:lpstr>NikoshBAN</vt:lpstr>
      <vt:lpstr>Segoe Print</vt:lpstr>
      <vt:lpstr>Times New Roman</vt:lpstr>
      <vt:lpstr>Vrinda</vt:lpstr>
      <vt:lpstr>Wingdings</vt:lpstr>
      <vt:lpstr>Wingdings 2</vt:lpstr>
      <vt:lpstr>Frame</vt:lpstr>
      <vt:lpstr>Theme6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Tapan</dc:creator>
  <cp:lastModifiedBy>Windows User</cp:lastModifiedBy>
  <cp:revision>347</cp:revision>
  <dcterms:created xsi:type="dcterms:W3CDTF">2016-09-01T17:18:29Z</dcterms:created>
  <dcterms:modified xsi:type="dcterms:W3CDTF">2022-04-15T05:49:04Z</dcterms:modified>
</cp:coreProperties>
</file>