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66" r:id="rId7"/>
    <p:sldId id="265" r:id="rId8"/>
    <p:sldId id="264" r:id="rId9"/>
    <p:sldId id="263" r:id="rId10"/>
    <p:sldId id="261" r:id="rId11"/>
    <p:sldId id="269" r:id="rId12"/>
    <p:sldId id="268" r:id="rId13"/>
    <p:sldId id="270" r:id="rId14"/>
    <p:sldId id="272" r:id="rId15"/>
    <p:sldId id="275" r:id="rId16"/>
    <p:sldId id="259" r:id="rId17"/>
    <p:sldId id="273" r:id="rId18"/>
    <p:sldId id="271" r:id="rId19"/>
    <p:sldId id="274" r:id="rId20"/>
    <p:sldId id="26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vIK9SBaYelJPLR/pEjjew==" hashData="wb2/Q6brnYa0swwjNxRIIvELJzNn7TK70fmP0+FCw7+11AxnKd7pOW8lFRTcTievaK5CeJ9BXay8GNzzU3yFc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9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3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0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4FEF-EDFD-49D3-88E7-2D7E4B3BE19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343B-DB8E-4965-A2A2-88BCF815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1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251116" y="5276069"/>
            <a:ext cx="6785809" cy="147321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77806" y="5254298"/>
            <a:ext cx="620742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77806" y="124811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GB"/>
              <a:t>One who works without payment.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44897" y="5210756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a volunteer of fire department.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1075" y="3078159"/>
            <a:ext cx="4008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who works without payment.</a:t>
            </a:r>
          </a:p>
        </p:txBody>
      </p:sp>
      <p:sp>
        <p:nvSpPr>
          <p:cNvPr id="7" name="Arrow: Down 5">
            <a:extLst>
              <a:ext uri="{FF2B5EF4-FFF2-40B4-BE49-F238E27FC236}">
                <a16:creationId xmlns:a16="http://schemas.microsoft.com/office/drawing/2014/main" id="{3C452AB0-E340-4079-97D2-012BB43D3321}"/>
              </a:ext>
            </a:extLst>
          </p:cNvPr>
          <p:cNvSpPr/>
          <p:nvPr/>
        </p:nvSpPr>
        <p:spPr>
          <a:xfrm>
            <a:off x="8822640" y="2495171"/>
            <a:ext cx="729425" cy="5829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9365" y="737969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40137" y="1540258"/>
            <a:ext cx="2757056" cy="914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endParaRPr lang="en-GB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59" y="1865956"/>
            <a:ext cx="4437302" cy="273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0485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1F608-8E5C-49F9-BE6F-E7936464FF3E}"/>
              </a:ext>
            </a:extLst>
          </p:cNvPr>
          <p:cNvSpPr/>
          <p:nvPr/>
        </p:nvSpPr>
        <p:spPr>
          <a:xfrm>
            <a:off x="1280114" y="445621"/>
            <a:ext cx="9632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E0B4A-E148-4FD0-949F-9D3947C63344}"/>
              </a:ext>
            </a:extLst>
          </p:cNvPr>
          <p:cNvSpPr txBox="1"/>
          <p:nvPr/>
        </p:nvSpPr>
        <p:spPr>
          <a:xfrm>
            <a:off x="340759" y="4740699"/>
            <a:ext cx="1173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long time ago , when Raju was in class 5 , there was a fire in his school.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492" y="1782797"/>
            <a:ext cx="4631425" cy="2818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Jaihind International School and Junior Collage, Kur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426" y="1782797"/>
            <a:ext cx="4631425" cy="2818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26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1F608-8E5C-49F9-BE6F-E7936464FF3E}"/>
              </a:ext>
            </a:extLst>
          </p:cNvPr>
          <p:cNvSpPr/>
          <p:nvPr/>
        </p:nvSpPr>
        <p:spPr>
          <a:xfrm>
            <a:off x="1280114" y="445621"/>
            <a:ext cx="9632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126915"/>
            <a:ext cx="1150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Everyone was very afraid, but no one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panicked.The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teachers helped the students to live the building quietly and safely</a:t>
            </a:r>
            <a:endParaRPr lang="en-GB" sz="4800" dirty="0"/>
          </a:p>
        </p:txBody>
      </p:sp>
      <p:pic>
        <p:nvPicPr>
          <p:cNvPr id="5" name="Picture 2" descr="As Teacher Shortage Nears Crisis, Other States May Offer Remedies -  Oklahoma Watc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814" y="1352647"/>
            <a:ext cx="4307571" cy="277426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374" y="1352647"/>
            <a:ext cx="4604770" cy="2774268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76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1F608-8E5C-49F9-BE6F-E7936464FF3E}"/>
              </a:ext>
            </a:extLst>
          </p:cNvPr>
          <p:cNvSpPr/>
          <p:nvPr/>
        </p:nvSpPr>
        <p:spPr>
          <a:xfrm>
            <a:off x="1280114" y="445621"/>
            <a:ext cx="9632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929" y="4543902"/>
            <a:ext cx="11546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Soon the firefighters came and put out the fire. Raju watched the fire fighters from the school yard. He thought about the fire and  the firefighters for a long time.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715" y="1769840"/>
            <a:ext cx="4528685" cy="2524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029" y="1769840"/>
            <a:ext cx="4616989" cy="2524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58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1F608-8E5C-49F9-BE6F-E7936464FF3E}"/>
              </a:ext>
            </a:extLst>
          </p:cNvPr>
          <p:cNvSpPr/>
          <p:nvPr/>
        </p:nvSpPr>
        <p:spPr>
          <a:xfrm>
            <a:off x="1280114" y="445621"/>
            <a:ext cx="9632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6021" y="4527762"/>
            <a:ext cx="9116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college,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joined a volunteer fire department . As a volunteer. He didn’t get money for his work . But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didn’t mind.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60" y="1330485"/>
            <a:ext cx="4283168" cy="2890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Formerly incarcerated firefighter found success through training, reentry  program - Inside CDC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30485"/>
            <a:ext cx="4421036" cy="29312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380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6404BA2-F51E-4EB7-9EF7-16683BDB002F}"/>
              </a:ext>
            </a:extLst>
          </p:cNvPr>
          <p:cNvSpPr txBox="1"/>
          <p:nvPr/>
        </p:nvSpPr>
        <p:spPr>
          <a:xfrm>
            <a:off x="3068962" y="438834"/>
            <a:ext cx="550543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58589" y="5167357"/>
            <a:ext cx="6207429" cy="1473217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3" name="Picture 4" descr="আট মাস বিনা বেতনে পড়াচ্ছেন পাঁচ সহস্রাধিক এসিটি শিক্ষক">
            <a:extLst>
              <a:ext uri="{FF2B5EF4-FFF2-40B4-BE49-F238E27FC236}">
                <a16:creationId xmlns:a16="http://schemas.microsoft.com/office/drawing/2014/main" id="{F04B8A55-7F8E-41BF-A708-FE2DCAA7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22" y="1797097"/>
            <a:ext cx="5169080" cy="2842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679" y="1720315"/>
            <a:ext cx="5742300" cy="3548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56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1" y="0"/>
            <a:ext cx="11959119" cy="6705600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26" name="Picture 2" descr="children reading to each other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90" y="493486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73521-BEF3-49C4-910F-7D3978C6A4BE}"/>
              </a:ext>
            </a:extLst>
          </p:cNvPr>
          <p:cNvSpPr txBox="1"/>
          <p:nvPr/>
        </p:nvSpPr>
        <p:spPr>
          <a:xfrm>
            <a:off x="3010669" y="330055"/>
            <a:ext cx="6291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23C84-61BC-4F6A-8B97-BE0DAFA7532D}"/>
              </a:ext>
            </a:extLst>
          </p:cNvPr>
          <p:cNvSpPr txBox="1"/>
          <p:nvPr/>
        </p:nvSpPr>
        <p:spPr>
          <a:xfrm>
            <a:off x="4117769" y="2459503"/>
            <a:ext cx="3956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pair.one will read other will listen.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58589" y="5167357"/>
            <a:ext cx="6207429" cy="1473217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sp>
        <p:nvSpPr>
          <p:cNvPr id="5" name="Star: 7 Points 12">
            <a:extLst>
              <a:ext uri="{FF2B5EF4-FFF2-40B4-BE49-F238E27FC236}">
                <a16:creationId xmlns:a16="http://schemas.microsoft.com/office/drawing/2014/main" id="{CEE92014-BCAA-409A-A1E8-274EB0C988C1}"/>
              </a:ext>
            </a:extLst>
          </p:cNvPr>
          <p:cNvSpPr/>
          <p:nvPr/>
        </p:nvSpPr>
        <p:spPr>
          <a:xfrm>
            <a:off x="2827665" y="1513415"/>
            <a:ext cx="6536669" cy="3831169"/>
          </a:xfrm>
          <a:prstGeom prst="star7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````</a:t>
            </a:r>
          </a:p>
        </p:txBody>
      </p:sp>
    </p:spTree>
    <p:extLst>
      <p:ext uri="{BB962C8B-B14F-4D97-AF65-F5344CB8AC3E}">
        <p14:creationId xmlns:p14="http://schemas.microsoft.com/office/powerpoint/2010/main" val="16150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8DD1E3-591E-4CD5-9CE9-D9B00D3EEB85}"/>
              </a:ext>
            </a:extLst>
          </p:cNvPr>
          <p:cNvSpPr txBox="1"/>
          <p:nvPr/>
        </p:nvSpPr>
        <p:spPr>
          <a:xfrm>
            <a:off x="3443292" y="265662"/>
            <a:ext cx="5015129" cy="1026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dern No. 20" panose="02070704070505020303" pitchFamily="18" charset="0"/>
                <a:cs typeface="NikoshBAN" pitchFamily="2" charset="0"/>
              </a:rPr>
              <a:t>Silent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D84B8-6D57-4012-B50D-9CD6BD7D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6" y="1474341"/>
            <a:ext cx="6178347" cy="3050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32760" y="0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04411" y="2254033"/>
            <a:ext cx="4530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Everyone open your textbook page at  34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58589" y="5167357"/>
            <a:ext cx="6207429" cy="1473217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E028B-EDF6-49F7-A3A0-89EC5AEA0E3C}"/>
              </a:ext>
            </a:extLst>
          </p:cNvPr>
          <p:cNvSpPr/>
          <p:nvPr/>
        </p:nvSpPr>
        <p:spPr>
          <a:xfrm>
            <a:off x="2862303" y="235891"/>
            <a:ext cx="5760141" cy="1089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480" b="1" dirty="0">
                <a:solidFill>
                  <a:srgbClr val="5EF5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Evaluation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E4D4E-8C1D-4AF9-80DD-0D538B3F6B70}"/>
              </a:ext>
            </a:extLst>
          </p:cNvPr>
          <p:cNvSpPr txBox="1"/>
          <p:nvPr/>
        </p:nvSpPr>
        <p:spPr>
          <a:xfrm>
            <a:off x="359958" y="1642345"/>
            <a:ext cx="8450214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Answers the following questions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58589" y="5167357"/>
            <a:ext cx="6207429" cy="1473217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4257" y="2288676"/>
            <a:ext cx="5206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a)What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Raju?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4257" y="3238020"/>
            <a:ext cx="1018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b)Who helped students to leave the building?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257" y="4040886"/>
            <a:ext cx="4908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)Who put out the fire?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58589" y="5167357"/>
            <a:ext cx="620742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767" y="11015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C3589FCA-3F24-445C-A73B-7FC0947E1086}"/>
              </a:ext>
            </a:extLst>
          </p:cNvPr>
          <p:cNvSpPr txBox="1"/>
          <p:nvPr/>
        </p:nvSpPr>
        <p:spPr>
          <a:xfrm>
            <a:off x="3106738" y="330199"/>
            <a:ext cx="5713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F49D0-0D4C-4565-B92E-C191D732693E}"/>
              </a:ext>
            </a:extLst>
          </p:cNvPr>
          <p:cNvSpPr txBox="1"/>
          <p:nvPr/>
        </p:nvSpPr>
        <p:spPr>
          <a:xfrm>
            <a:off x="1768723" y="1833963"/>
            <a:ext cx="91440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was panicked.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left the building quietly.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were afraid to see the firefighters.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 joined a volunteer fire department after school.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Raju earns money as a full-time firefighters.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193AA-E205-48B2-9A19-591ACED3CAF5}"/>
              </a:ext>
            </a:extLst>
          </p:cNvPr>
          <p:cNvSpPr/>
          <p:nvPr/>
        </p:nvSpPr>
        <p:spPr>
          <a:xfrm>
            <a:off x="2440329" y="1215499"/>
            <a:ext cx="352340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GB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8A297-B766-442A-8F30-63EED14FDBF7}"/>
              </a:ext>
            </a:extLst>
          </p:cNvPr>
          <p:cNvSpPr txBox="1"/>
          <p:nvPr/>
        </p:nvSpPr>
        <p:spPr>
          <a:xfrm>
            <a:off x="6633315" y="1547556"/>
            <a:ext cx="175161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false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F1322-13E6-44C8-B311-99E779AEF6AD}"/>
              </a:ext>
            </a:extLst>
          </p:cNvPr>
          <p:cNvSpPr/>
          <p:nvPr/>
        </p:nvSpPr>
        <p:spPr>
          <a:xfrm>
            <a:off x="8916061" y="2338942"/>
            <a:ext cx="112082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true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8A297-B766-442A-8F30-63EED14FDBF7}"/>
              </a:ext>
            </a:extLst>
          </p:cNvPr>
          <p:cNvSpPr txBox="1"/>
          <p:nvPr/>
        </p:nvSpPr>
        <p:spPr>
          <a:xfrm>
            <a:off x="10383821" y="2586691"/>
            <a:ext cx="175161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false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8A297-B766-442A-8F30-63EED14FDBF7}"/>
              </a:ext>
            </a:extLst>
          </p:cNvPr>
          <p:cNvSpPr txBox="1"/>
          <p:nvPr/>
        </p:nvSpPr>
        <p:spPr>
          <a:xfrm>
            <a:off x="3500395" y="3585639"/>
            <a:ext cx="1751610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false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9F1322-13E6-44C8-B311-99E779AEF6AD}"/>
              </a:ext>
            </a:extLst>
          </p:cNvPr>
          <p:cNvSpPr/>
          <p:nvPr/>
        </p:nvSpPr>
        <p:spPr>
          <a:xfrm>
            <a:off x="10699216" y="4234620"/>
            <a:ext cx="112082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true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73103" y="5167358"/>
            <a:ext cx="620742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5F4D2-7D00-4436-AB53-C1E34EC674D5}"/>
              </a:ext>
            </a:extLst>
          </p:cNvPr>
          <p:cNvSpPr txBox="1"/>
          <p:nvPr/>
        </p:nvSpPr>
        <p:spPr>
          <a:xfrm>
            <a:off x="3897374" y="249516"/>
            <a:ext cx="5166315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D32A6-13EF-46FD-B5C0-9AB0775205C0}"/>
              </a:ext>
            </a:extLst>
          </p:cNvPr>
          <p:cNvSpPr txBox="1"/>
          <p:nvPr/>
        </p:nvSpPr>
        <p:spPr>
          <a:xfrm>
            <a:off x="505147" y="2245416"/>
            <a:ext cx="6784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 khan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Tostipur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Tongibari,Munshigonj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975" y="1306858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E6E36-47DB-406C-87C0-D229B2A1E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14" y="1677912"/>
            <a:ext cx="2651650" cy="3715663"/>
          </a:xfrm>
          <a:prstGeom prst="ellipse">
            <a:avLst/>
          </a:prstGeom>
          <a:ln w="762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4068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071583" y="1184367"/>
            <a:ext cx="6981371" cy="3691912"/>
          </a:xfrm>
          <a:prstGeom prst="cloudCallout">
            <a:avLst/>
          </a:prstGeom>
          <a:solidFill>
            <a:schemeClr val="accent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532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Write </a:t>
            </a: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 sentences about </a:t>
            </a:r>
            <a:r>
              <a:rPr lang="en-US" sz="4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“A Firefighter</a:t>
            </a: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D0935-A365-4938-8C16-E1349077B628}"/>
              </a:ext>
            </a:extLst>
          </p:cNvPr>
          <p:cNvSpPr/>
          <p:nvPr/>
        </p:nvSpPr>
        <p:spPr>
          <a:xfrm>
            <a:off x="1508452" y="118384"/>
            <a:ext cx="852189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HomeTask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3" y="1864825"/>
            <a:ext cx="2839913" cy="233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58589" y="5167357"/>
            <a:ext cx="6207429" cy="1473217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73103" y="5167358"/>
            <a:ext cx="620742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E51D6-133D-4C4A-ACB5-B6C2299C7848}"/>
              </a:ext>
            </a:extLst>
          </p:cNvPr>
          <p:cNvSpPr txBox="1"/>
          <p:nvPr/>
        </p:nvSpPr>
        <p:spPr>
          <a:xfrm>
            <a:off x="2871212" y="330199"/>
            <a:ext cx="6334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04A4A-5216-4B59-8BEE-51FD1F402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126" y="1390365"/>
            <a:ext cx="3134162" cy="4077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DEBD1-3291-43DB-B148-9C372E775823}"/>
              </a:ext>
            </a:extLst>
          </p:cNvPr>
          <p:cNvSpPr txBox="1"/>
          <p:nvPr/>
        </p:nvSpPr>
        <p:spPr>
          <a:xfrm>
            <a:off x="1559496" y="1484784"/>
            <a:ext cx="5680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five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:09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Lesson:1-2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Tittle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:A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(Occupation).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activities-A,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 long time…..didn’t mind).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F06A2-C653-4EF0-BCDE-6DFE7A737B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8473" y="93004"/>
            <a:ext cx="1147707" cy="1447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F9A07-183C-49BB-A9D6-0555C4D21A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4550">
            <a:off x="10562214" y="165564"/>
            <a:ext cx="1321547" cy="16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BC566-4F71-4E8F-B6AE-D145B06F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02" y="246381"/>
            <a:ext cx="6285521" cy="664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10" y="1062845"/>
            <a:ext cx="3414377" cy="197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Nurse Leader Role: Career Options at Home and Abroad | Ohio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8" y="1013321"/>
            <a:ext cx="3293483" cy="193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World Teachers' Day 2021: Quotes, wishes, and greetings to share with your  teach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04" y="1074579"/>
            <a:ext cx="3381547" cy="191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3" y="4025124"/>
            <a:ext cx="3128450" cy="169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0105" y="3918579"/>
            <a:ext cx="3185220" cy="1801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21565B-DA8E-40C6-9638-A3B16E03262D}"/>
              </a:ext>
            </a:extLst>
          </p:cNvPr>
          <p:cNvSpPr txBox="1"/>
          <p:nvPr/>
        </p:nvSpPr>
        <p:spPr>
          <a:xfrm>
            <a:off x="3712422" y="4241082"/>
            <a:ext cx="4897449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Can you guess what’s our today’s topic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CD87F-E23A-4E1A-8C08-20EB1E146044}"/>
              </a:ext>
            </a:extLst>
          </p:cNvPr>
          <p:cNvSpPr txBox="1"/>
          <p:nvPr/>
        </p:nvSpPr>
        <p:spPr>
          <a:xfrm>
            <a:off x="1423182" y="3135471"/>
            <a:ext cx="12206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3323" y="5936134"/>
            <a:ext cx="20726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Fisherman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BF5CF9-5CD2-4583-BE34-495F8A9FED70}"/>
              </a:ext>
            </a:extLst>
          </p:cNvPr>
          <p:cNvSpPr txBox="1"/>
          <p:nvPr/>
        </p:nvSpPr>
        <p:spPr>
          <a:xfrm>
            <a:off x="9107460" y="3162318"/>
            <a:ext cx="1894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E603F1-CE1A-4762-942B-086A7E340717}"/>
              </a:ext>
            </a:extLst>
          </p:cNvPr>
          <p:cNvSpPr txBox="1"/>
          <p:nvPr/>
        </p:nvSpPr>
        <p:spPr>
          <a:xfrm>
            <a:off x="5099577" y="3193095"/>
            <a:ext cx="1944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5C0F1-B0E0-4CBA-BF9B-1FE42D9E500C}"/>
              </a:ext>
            </a:extLst>
          </p:cNvPr>
          <p:cNvSpPr txBox="1"/>
          <p:nvPr/>
        </p:nvSpPr>
        <p:spPr>
          <a:xfrm>
            <a:off x="1185674" y="5825166"/>
            <a:ext cx="13033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1565B-DA8E-40C6-9638-A3B16E03262D}"/>
              </a:ext>
            </a:extLst>
          </p:cNvPr>
          <p:cNvSpPr txBox="1"/>
          <p:nvPr/>
        </p:nvSpPr>
        <p:spPr>
          <a:xfrm>
            <a:off x="3712422" y="4174114"/>
            <a:ext cx="5928829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They are the people different occupations.</a:t>
            </a:r>
            <a:endParaRPr lang="en-GB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73103" y="5167358"/>
            <a:ext cx="620742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AFCD6-6010-46F3-B984-3F6AC1270CE0}"/>
              </a:ext>
            </a:extLst>
          </p:cNvPr>
          <p:cNvSpPr/>
          <p:nvPr/>
        </p:nvSpPr>
        <p:spPr>
          <a:xfrm>
            <a:off x="1656727" y="152827"/>
            <a:ext cx="8610498" cy="1938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999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Ok, dear students our today’s lesson 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4" y="2242039"/>
            <a:ext cx="5195966" cy="2736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DEEFD-582A-499D-AEE8-8DEA05E62988}"/>
              </a:ext>
            </a:extLst>
          </p:cNvPr>
          <p:cNvSpPr/>
          <p:nvPr/>
        </p:nvSpPr>
        <p:spPr>
          <a:xfrm>
            <a:off x="3274475" y="4900669"/>
            <a:ext cx="5339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Occupations.</a:t>
            </a:r>
            <a:endParaRPr lang="en-US" sz="7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16440" y="11550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73103" y="5167358"/>
            <a:ext cx="6207429" cy="1473217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27E063-B2A2-4173-91C0-CEE1761BAEA4}"/>
              </a:ext>
            </a:extLst>
          </p:cNvPr>
          <p:cNvSpPr/>
          <p:nvPr/>
        </p:nvSpPr>
        <p:spPr>
          <a:xfrm>
            <a:off x="2037176" y="115504"/>
            <a:ext cx="78910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7440E-BF2F-4FD9-83BD-32DC03AAE00E}"/>
              </a:ext>
            </a:extLst>
          </p:cNvPr>
          <p:cNvSpPr txBox="1"/>
          <p:nvPr/>
        </p:nvSpPr>
        <p:spPr>
          <a:xfrm>
            <a:off x="1339064" y="793708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4495" y="1044248"/>
            <a:ext cx="9011697" cy="550920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Listening:</a:t>
            </a:r>
            <a:r>
              <a:rPr lang="bn-IN" sz="3200" b="1" dirty="0" smtClean="0">
                <a:solidFill>
                  <a:schemeClr val="tx1"/>
                </a:solidFill>
              </a:rPr>
              <a:t>1.3.1</a:t>
            </a:r>
            <a:r>
              <a:rPr lang="en-US" sz="3200" b="1" dirty="0" smtClean="0">
                <a:solidFill>
                  <a:schemeClr val="tx1"/>
                </a:solidFill>
              </a:rPr>
              <a:t>-recognize </a:t>
            </a:r>
            <a:r>
              <a:rPr lang="en-US" sz="3200" b="1" dirty="0">
                <a:solidFill>
                  <a:schemeClr val="tx1"/>
                </a:solidFill>
              </a:rPr>
              <a:t>which words in a </a:t>
            </a:r>
            <a:r>
              <a:rPr lang="bn-IN" sz="3200" b="1" dirty="0" smtClean="0">
                <a:solidFill>
                  <a:schemeClr val="tx1"/>
                </a:solidFill>
              </a:rPr>
              <a:t>				</a:t>
            </a:r>
            <a:r>
              <a:rPr lang="en-US" sz="3200" b="1" dirty="0" smtClean="0">
                <a:solidFill>
                  <a:schemeClr val="tx1"/>
                </a:solidFill>
              </a:rPr>
              <a:t>sentence </a:t>
            </a:r>
            <a:r>
              <a:rPr lang="en-US" sz="3200" b="1" dirty="0">
                <a:solidFill>
                  <a:schemeClr val="tx1"/>
                </a:solidFill>
              </a:rPr>
              <a:t>are </a:t>
            </a:r>
            <a:r>
              <a:rPr lang="en-US" sz="3200" b="1" dirty="0" smtClean="0">
                <a:solidFill>
                  <a:schemeClr val="tx1"/>
                </a:solidFill>
              </a:rPr>
              <a:t>stressed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Speaking:</a:t>
            </a:r>
            <a:r>
              <a:rPr lang="bn-IN" sz="3200" b="1" dirty="0" smtClean="0">
                <a:solidFill>
                  <a:schemeClr val="tx1"/>
                </a:solidFill>
              </a:rPr>
              <a:t>1.1.1-</a:t>
            </a:r>
            <a:r>
              <a:rPr lang="en-US" sz="3200" b="1" dirty="0" smtClean="0">
                <a:solidFill>
                  <a:schemeClr val="tx1"/>
                </a:solidFill>
              </a:rPr>
              <a:t>say </a:t>
            </a:r>
            <a:r>
              <a:rPr lang="en-US" sz="3200" b="1" dirty="0">
                <a:solidFill>
                  <a:schemeClr val="tx1"/>
                </a:solidFill>
              </a:rPr>
              <a:t>words and phrases and </a:t>
            </a:r>
            <a:r>
              <a:rPr lang="bn-IN" sz="3200" b="1" dirty="0" smtClean="0">
                <a:solidFill>
                  <a:schemeClr val="tx1"/>
                </a:solidFill>
              </a:rPr>
              <a:t>				</a:t>
            </a:r>
            <a:r>
              <a:rPr lang="en-US" sz="3200" b="1" dirty="0" smtClean="0">
                <a:solidFill>
                  <a:schemeClr val="tx1"/>
                </a:solidFill>
              </a:rPr>
              <a:t>sentences </a:t>
            </a:r>
            <a:r>
              <a:rPr lang="en-US" sz="3200" b="1" dirty="0">
                <a:solidFill>
                  <a:schemeClr val="tx1"/>
                </a:solidFill>
              </a:rPr>
              <a:t>with </a:t>
            </a:r>
            <a:r>
              <a:rPr lang="en-US" sz="3200" b="1" dirty="0" smtClean="0">
                <a:solidFill>
                  <a:schemeClr val="tx1"/>
                </a:solidFill>
              </a:rPr>
              <a:t>proper </a:t>
            </a:r>
            <a:r>
              <a:rPr lang="en-US" sz="3200" b="1" dirty="0">
                <a:solidFill>
                  <a:schemeClr val="tx1"/>
                </a:solidFill>
              </a:rPr>
              <a:t>sounds </a:t>
            </a:r>
            <a:r>
              <a:rPr lang="bn-IN" sz="3200" b="1" dirty="0" smtClean="0">
                <a:solidFill>
                  <a:schemeClr val="tx1"/>
                </a:solidFill>
              </a:rPr>
              <a:t>			</a:t>
            </a:r>
            <a:r>
              <a:rPr lang="en-US" sz="3200" b="1" dirty="0" smtClean="0">
                <a:solidFill>
                  <a:schemeClr val="tx1"/>
                </a:solidFill>
              </a:rPr>
              <a:t>and stress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Reading:</a:t>
            </a:r>
            <a:r>
              <a:rPr lang="bn-IN" sz="3200" b="1" dirty="0" smtClean="0">
                <a:solidFill>
                  <a:schemeClr val="tx1"/>
                </a:solidFill>
              </a:rPr>
              <a:t>1.5.1</a:t>
            </a:r>
            <a:r>
              <a:rPr lang="en-US" sz="3200" b="1" dirty="0" smtClean="0">
                <a:solidFill>
                  <a:schemeClr val="tx1"/>
                </a:solidFill>
              </a:rPr>
              <a:t>-read </a:t>
            </a:r>
            <a:r>
              <a:rPr lang="en-US" sz="3200" b="1" dirty="0">
                <a:solidFill>
                  <a:schemeClr val="tx1"/>
                </a:solidFill>
              </a:rPr>
              <a:t>words , phrases and </a:t>
            </a:r>
            <a:r>
              <a:rPr lang="bn-IN" sz="3200" b="1" dirty="0" smtClean="0">
                <a:solidFill>
                  <a:schemeClr val="tx1"/>
                </a:solidFill>
              </a:rPr>
              <a:t>				</a:t>
            </a:r>
            <a:r>
              <a:rPr lang="en-US" sz="3200" b="1" dirty="0" smtClean="0">
                <a:solidFill>
                  <a:schemeClr val="tx1"/>
                </a:solidFill>
              </a:rPr>
              <a:t>sentences </a:t>
            </a:r>
            <a:r>
              <a:rPr lang="en-US" sz="3200" b="1" dirty="0">
                <a:solidFill>
                  <a:schemeClr val="tx1"/>
                </a:solidFill>
              </a:rPr>
              <a:t>with </a:t>
            </a:r>
            <a:r>
              <a:rPr lang="en-US" sz="3200" b="1" dirty="0" smtClean="0">
                <a:solidFill>
                  <a:schemeClr val="tx1"/>
                </a:solidFill>
              </a:rPr>
              <a:t>proper </a:t>
            </a:r>
            <a:r>
              <a:rPr lang="bn-IN" sz="3200" b="1" dirty="0" smtClean="0">
                <a:solidFill>
                  <a:schemeClr val="tx1"/>
                </a:solidFill>
              </a:rPr>
              <a:t>					</a:t>
            </a:r>
            <a:r>
              <a:rPr lang="en-US" sz="3200" b="1" dirty="0" smtClean="0">
                <a:solidFill>
                  <a:schemeClr val="tx1"/>
                </a:solidFill>
              </a:rPr>
              <a:t>pronunciation </a:t>
            </a:r>
            <a:r>
              <a:rPr lang="en-US" sz="3200" b="1" dirty="0">
                <a:solidFill>
                  <a:schemeClr val="tx1"/>
                </a:solidFill>
              </a:rPr>
              <a:t>, stress and </a:t>
            </a:r>
            <a:r>
              <a:rPr lang="en-US" sz="3200" b="1" dirty="0" smtClean="0">
                <a:solidFill>
                  <a:schemeClr val="tx1"/>
                </a:solidFill>
              </a:rPr>
              <a:t>				intonation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163435" y="5213736"/>
            <a:ext cx="620742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157271" y="128841"/>
            <a:ext cx="12028565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7822" y="766997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1114" y="1552138"/>
            <a:ext cx="3306600" cy="12956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endParaRPr lang="en-GB" sz="4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652078"/>
            <a:ext cx="5155554" cy="3430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Arrow: Down 5">
            <a:extLst>
              <a:ext uri="{FF2B5EF4-FFF2-40B4-BE49-F238E27FC236}">
                <a16:creationId xmlns:a16="http://schemas.microsoft.com/office/drawing/2014/main" id="{3C452AB0-E340-4079-97D2-012BB43D3321}"/>
              </a:ext>
            </a:extLst>
          </p:cNvPr>
          <p:cNvSpPr/>
          <p:nvPr/>
        </p:nvSpPr>
        <p:spPr>
          <a:xfrm>
            <a:off x="8268147" y="2804718"/>
            <a:ext cx="729425" cy="5829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6779299" y="3451964"/>
            <a:ext cx="3707123" cy="13520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puts out fire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486" y="5220972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fire-fighter.</a:t>
            </a:r>
          </a:p>
        </p:txBody>
      </p:sp>
    </p:spTree>
    <p:extLst>
      <p:ext uri="{BB962C8B-B14F-4D97-AF65-F5344CB8AC3E}">
        <p14:creationId xmlns:p14="http://schemas.microsoft.com/office/powerpoint/2010/main" val="848640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58589" y="5167357"/>
            <a:ext cx="6207429" cy="1473217"/>
          </a:xfrm>
          <a:prstGeom prst="round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73223" y="110153"/>
            <a:ext cx="12017177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84" y="1895535"/>
            <a:ext cx="4666406" cy="2760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999365" y="737969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0746" y="3444210"/>
            <a:ext cx="14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endParaRPr lang="en-GB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0315" y="5062454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afraid of dog.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7364" y="1825966"/>
            <a:ext cx="276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Afarid</a:t>
            </a:r>
            <a:endParaRPr lang="en-GB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Down 5">
            <a:extLst>
              <a:ext uri="{FF2B5EF4-FFF2-40B4-BE49-F238E27FC236}">
                <a16:creationId xmlns:a16="http://schemas.microsoft.com/office/drawing/2014/main" id="{3C452AB0-E340-4079-97D2-012BB43D3321}"/>
              </a:ext>
            </a:extLst>
          </p:cNvPr>
          <p:cNvSpPr/>
          <p:nvPr/>
        </p:nvSpPr>
        <p:spPr>
          <a:xfrm>
            <a:off x="8289240" y="2879431"/>
            <a:ext cx="729425" cy="5829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5149516" y="5167358"/>
            <a:ext cx="6785809" cy="147321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5B246-A475-49A1-9B39-0A0775CAF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0026"/>
          <a:stretch/>
        </p:blipFill>
        <p:spPr>
          <a:xfrm>
            <a:off x="273103" y="5167358"/>
            <a:ext cx="6207429" cy="1473217"/>
          </a:xfrm>
          <a:prstGeom prst="round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7A0C88E5-5DA0-4B8E-BD24-4B5EE7DC58E1}"/>
              </a:ext>
            </a:extLst>
          </p:cNvPr>
          <p:cNvSpPr/>
          <p:nvPr/>
        </p:nvSpPr>
        <p:spPr>
          <a:xfrm>
            <a:off x="71312" y="110154"/>
            <a:ext cx="11959119" cy="6646246"/>
          </a:xfrm>
          <a:prstGeom prst="roundRect">
            <a:avLst>
              <a:gd name="adj" fmla="val 10611"/>
            </a:avLst>
          </a:prstGeom>
          <a:noFill/>
          <a:ln w="257175" cap="flat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5046183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panicked.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7988" y="3795540"/>
            <a:ext cx="435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extreme anxiety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3220" y="1665606"/>
            <a:ext cx="2762602" cy="10831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Panicked</a:t>
            </a:r>
            <a:endParaRPr lang="en-GB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5221" y="618830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</a:p>
        </p:txBody>
      </p:sp>
      <p:sp>
        <p:nvSpPr>
          <p:cNvPr id="9" name="Arrow: Down 5">
            <a:extLst>
              <a:ext uri="{FF2B5EF4-FFF2-40B4-BE49-F238E27FC236}">
                <a16:creationId xmlns:a16="http://schemas.microsoft.com/office/drawing/2014/main" id="{3C452AB0-E340-4079-97D2-012BB43D3321}"/>
              </a:ext>
            </a:extLst>
          </p:cNvPr>
          <p:cNvSpPr/>
          <p:nvPr/>
        </p:nvSpPr>
        <p:spPr>
          <a:xfrm>
            <a:off x="8289240" y="2879431"/>
            <a:ext cx="729425" cy="5829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315" y="1811002"/>
            <a:ext cx="4685061" cy="275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4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prstTxWarp prst="textPlain">
          <a:avLst/>
        </a:prstTxWarp>
        <a:spAutoFit/>
      </a:bodyPr>
      <a:lstStyle>
        <a:defPPr>
          <a:defRPr dirty="0" err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377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Elephant</vt:lpstr>
      <vt:lpstr>Modern No. 20</vt:lpstr>
      <vt:lpstr>Mongolian Baiti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 Akter</dc:creator>
  <cp:lastModifiedBy>Iva Akter</cp:lastModifiedBy>
  <cp:revision>45</cp:revision>
  <dcterms:created xsi:type="dcterms:W3CDTF">2022-04-08T16:19:22Z</dcterms:created>
  <dcterms:modified xsi:type="dcterms:W3CDTF">2022-04-15T16:23:09Z</dcterms:modified>
</cp:coreProperties>
</file>