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86" r:id="rId2"/>
    <p:sldId id="318" r:id="rId3"/>
    <p:sldId id="290" r:id="rId4"/>
    <p:sldId id="303" r:id="rId5"/>
    <p:sldId id="304" r:id="rId6"/>
    <p:sldId id="305" r:id="rId7"/>
    <p:sldId id="291" r:id="rId8"/>
    <p:sldId id="302" r:id="rId9"/>
    <p:sldId id="293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12" r:id="rId18"/>
    <p:sldId id="313" r:id="rId19"/>
    <p:sldId id="315" r:id="rId20"/>
    <p:sldId id="316" r:id="rId21"/>
    <p:sldId id="317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D7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333E5-95D1-47EF-A3D3-CF2D900721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84F59-AD40-4C5D-8A8A-227369C715F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Make ten sentences using </a:t>
          </a:r>
          <a:r>
            <a:rPr lang="en-US" dirty="0">
              <a:solidFill>
                <a:srgbClr val="002060"/>
              </a:solidFill>
            </a:rPr>
            <a:t>gerund, participle </a:t>
          </a:r>
          <a:r>
            <a:rPr lang="en-US" dirty="0">
              <a:solidFill>
                <a:schemeClr val="tx1"/>
              </a:solidFill>
            </a:rPr>
            <a:t>and </a:t>
          </a:r>
          <a:r>
            <a:rPr lang="en-US" dirty="0">
              <a:solidFill>
                <a:srgbClr val="7030A0"/>
              </a:solidFill>
            </a:rPr>
            <a:t>infinitive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C6479658-B9F4-4879-B779-5B24BB025C68}" type="parTrans" cxnId="{1C99113C-D9D8-4DFB-849D-4D7402908031}">
      <dgm:prSet/>
      <dgm:spPr/>
      <dgm:t>
        <a:bodyPr/>
        <a:lstStyle/>
        <a:p>
          <a:endParaRPr lang="en-US"/>
        </a:p>
      </dgm:t>
    </dgm:pt>
    <dgm:pt modelId="{387016E4-66F6-42DC-A9D2-6448219A01E5}" type="sibTrans" cxnId="{1C99113C-D9D8-4DFB-849D-4D7402908031}">
      <dgm:prSet/>
      <dgm:spPr/>
      <dgm:t>
        <a:bodyPr/>
        <a:lstStyle/>
        <a:p>
          <a:endParaRPr lang="en-US"/>
        </a:p>
      </dgm:t>
    </dgm:pt>
    <dgm:pt modelId="{6D1C6DBF-AD7A-49E0-8DE3-6B7C12E311E3}" type="pres">
      <dgm:prSet presAssocID="{054333E5-95D1-47EF-A3D3-CF2D9007218C}" presName="diagram" presStyleCnt="0">
        <dgm:presLayoutVars>
          <dgm:dir/>
          <dgm:resizeHandles val="exact"/>
        </dgm:presLayoutVars>
      </dgm:prSet>
      <dgm:spPr/>
    </dgm:pt>
    <dgm:pt modelId="{A0F5C417-B65F-42A1-8A05-662D4E673D20}" type="pres">
      <dgm:prSet presAssocID="{30084F59-AD40-4C5D-8A8A-227369C715F2}" presName="node" presStyleLbl="node1" presStyleIdx="0" presStyleCnt="1" custScaleX="106889" custLinFactNeighborX="3167" custLinFactNeighborY="-17391">
        <dgm:presLayoutVars>
          <dgm:bulletEnabled val="1"/>
        </dgm:presLayoutVars>
      </dgm:prSet>
      <dgm:spPr/>
    </dgm:pt>
  </dgm:ptLst>
  <dgm:cxnLst>
    <dgm:cxn modelId="{B93EF62A-2294-4781-A02F-387880A2AB79}" type="presOf" srcId="{30084F59-AD40-4C5D-8A8A-227369C715F2}" destId="{A0F5C417-B65F-42A1-8A05-662D4E673D20}" srcOrd="0" destOrd="0" presId="urn:microsoft.com/office/officeart/2005/8/layout/default"/>
    <dgm:cxn modelId="{1C99113C-D9D8-4DFB-849D-4D7402908031}" srcId="{054333E5-95D1-47EF-A3D3-CF2D9007218C}" destId="{30084F59-AD40-4C5D-8A8A-227369C715F2}" srcOrd="0" destOrd="0" parTransId="{C6479658-B9F4-4879-B779-5B24BB025C68}" sibTransId="{387016E4-66F6-42DC-A9D2-6448219A01E5}"/>
    <dgm:cxn modelId="{7BBE1555-26A0-491F-8B86-CF8D4D3B618F}" type="presOf" srcId="{054333E5-95D1-47EF-A3D3-CF2D9007218C}" destId="{6D1C6DBF-AD7A-49E0-8DE3-6B7C12E311E3}" srcOrd="0" destOrd="0" presId="urn:microsoft.com/office/officeart/2005/8/layout/default"/>
    <dgm:cxn modelId="{3CEF3FF2-EDE6-489C-9AA1-13706E141819}" type="presParOf" srcId="{6D1C6DBF-AD7A-49E0-8DE3-6B7C12E311E3}" destId="{A0F5C417-B65F-42A1-8A05-662D4E673D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C417-B65F-42A1-8A05-662D4E673D20}">
      <dsp:nvSpPr>
        <dsp:cNvPr id="0" name=""/>
        <dsp:cNvSpPr/>
      </dsp:nvSpPr>
      <dsp:spPr>
        <a:xfrm>
          <a:off x="1470779" y="0"/>
          <a:ext cx="6512135" cy="365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tx1"/>
              </a:solidFill>
            </a:rPr>
            <a:t>Make ten sentences using </a:t>
          </a:r>
          <a:r>
            <a:rPr lang="en-US" sz="5700" kern="1200" dirty="0">
              <a:solidFill>
                <a:srgbClr val="002060"/>
              </a:solidFill>
            </a:rPr>
            <a:t>gerund, participle </a:t>
          </a:r>
          <a:r>
            <a:rPr lang="en-US" sz="5700" kern="1200" dirty="0">
              <a:solidFill>
                <a:schemeClr val="tx1"/>
              </a:solidFill>
            </a:rPr>
            <a:t>and </a:t>
          </a:r>
          <a:r>
            <a:rPr lang="en-US" sz="5700" kern="1200" dirty="0">
              <a:solidFill>
                <a:srgbClr val="7030A0"/>
              </a:solidFill>
            </a:rPr>
            <a:t>infinitive</a:t>
          </a:r>
          <a:r>
            <a:rPr lang="en-US" sz="5700" kern="1200" dirty="0">
              <a:solidFill>
                <a:schemeClr val="tx1"/>
              </a:solidFill>
            </a:rPr>
            <a:t>.</a:t>
          </a:r>
        </a:p>
      </dsp:txBody>
      <dsp:txXfrm>
        <a:off x="1470779" y="0"/>
        <a:ext cx="6512135" cy="3655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3BE7E-98A9-4F78-8B65-58AEDE30EC1A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A597-44A5-4749-8DD3-F1B74BE25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A597-44A5-4749-8DD3-F1B74BE25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A597-44A5-4749-8DD3-F1B74BE25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A597-44A5-4749-8DD3-F1B74BE25C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00C7E4-9C1F-48DD-939D-E34F4547B984}"/>
              </a:ext>
            </a:extLst>
          </p:cNvPr>
          <p:cNvSpPr txBox="1"/>
          <p:nvPr/>
        </p:nvSpPr>
        <p:spPr>
          <a:xfrm>
            <a:off x="609600" y="457200"/>
            <a:ext cx="7848600" cy="20574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WELCOME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DEAR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MY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STUDENTS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019F6-A323-41D4-B675-BF1A20EC9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2895600" cy="3668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F51435-E2AD-49AE-9E15-B01660932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211193" cy="2486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44A4DA-F9A0-4F9C-BDAB-359E5C593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200"/>
            <a:ext cx="2628900" cy="2300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F3A27-AE51-468B-A4A6-F69C0E7E6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67200"/>
            <a:ext cx="3086100" cy="22528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9044"/>
            <a:ext cx="838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Verbal:-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02" y="990600"/>
            <a:ext cx="226429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/>
              <a:t>Gerund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39438"/>
            <a:ext cx="2667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2.Participle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052155"/>
            <a:ext cx="26289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3. </a:t>
            </a:r>
            <a:r>
              <a:rPr lang="en-US" sz="3600" b="1" dirty="0"/>
              <a:t>Infinitive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502" y="4320251"/>
            <a:ext cx="2264298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Walking </a:t>
            </a:r>
          </a:p>
          <a:p>
            <a:r>
              <a:rPr lang="en-US" sz="2800" b="1" dirty="0"/>
              <a:t>in the morning </a:t>
            </a:r>
          </a:p>
          <a:p>
            <a:r>
              <a:rPr lang="en-US" sz="2800" b="1" dirty="0"/>
              <a:t>is good  for health.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1084"/>
            <a:ext cx="2666999" cy="244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4572000"/>
            <a:ext cx="24384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This  is a </a:t>
            </a:r>
            <a:r>
              <a:rPr lang="en-US" sz="4000" b="1" dirty="0">
                <a:solidFill>
                  <a:srgbClr val="002060"/>
                </a:solidFill>
              </a:rPr>
              <a:t>broken </a:t>
            </a:r>
            <a:r>
              <a:rPr lang="en-US" sz="4000" b="1" dirty="0"/>
              <a:t>chair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199" y="4695110"/>
            <a:ext cx="2552699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To walk </a:t>
            </a:r>
            <a:r>
              <a:rPr lang="en-US" sz="2800" b="1" dirty="0"/>
              <a:t>in the morning is good for health.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" y="1858038"/>
            <a:ext cx="2408301" cy="2256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39561"/>
            <a:ext cx="2667000" cy="24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76504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Gerund </a:t>
            </a:r>
            <a:r>
              <a:rPr lang="en-US" sz="3600" b="1" dirty="0"/>
              <a:t>(Verb + </a:t>
            </a:r>
            <a:r>
              <a:rPr lang="en-US" sz="3600" b="1" dirty="0" err="1"/>
              <a:t>ing</a:t>
            </a:r>
            <a:r>
              <a:rPr lang="en-US" sz="3600" b="1" dirty="0"/>
              <a:t> = Noun) It is used as </a:t>
            </a:r>
            <a:r>
              <a:rPr lang="en-US" sz="3600" b="1" dirty="0">
                <a:solidFill>
                  <a:srgbClr val="7030A0"/>
                </a:solidFill>
              </a:rPr>
              <a:t>Subject/Object/Complement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828800"/>
            <a:ext cx="19050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Subject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19751" y="2604361"/>
            <a:ext cx="6172200" cy="1228808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I like swimming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7751" y="2895600"/>
            <a:ext cx="1752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Object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34702" y="3642951"/>
            <a:ext cx="6248400" cy="1905000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My </a:t>
            </a:r>
            <a:r>
              <a:rPr lang="en-US" sz="4400" b="1" dirty="0" err="1">
                <a:solidFill>
                  <a:schemeClr val="tx1"/>
                </a:solidFill>
              </a:rPr>
              <a:t>favourite</a:t>
            </a:r>
            <a:r>
              <a:rPr lang="en-US" sz="4400" b="1" dirty="0">
                <a:solidFill>
                  <a:schemeClr val="tx1"/>
                </a:solidFill>
              </a:rPr>
              <a:t> hobby is gardening.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2016" y="4595451"/>
            <a:ext cx="203039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alisto MT" pitchFamily="18" charset="0"/>
              </a:rPr>
              <a:t>Complement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334702" y="1273635"/>
            <a:ext cx="6172200" cy="1447801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Swimming is a good exercise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2400" y="533400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When </a:t>
            </a:r>
            <a:r>
              <a:rPr lang="en-US" sz="3600" b="1" dirty="0" err="1">
                <a:solidFill>
                  <a:srgbClr val="002060"/>
                </a:solidFill>
              </a:rPr>
              <a:t>verb+ing</a:t>
            </a:r>
            <a:r>
              <a:rPr lang="en-US" sz="3600" b="1" dirty="0"/>
              <a:t> is used in a sentence like </a:t>
            </a:r>
            <a:r>
              <a:rPr lang="en-US" sz="3600" b="1" dirty="0">
                <a:solidFill>
                  <a:srgbClr val="002060"/>
                </a:solidFill>
              </a:rPr>
              <a:t>noun</a:t>
            </a:r>
            <a:r>
              <a:rPr lang="en-US" sz="3600" b="1" dirty="0"/>
              <a:t> is called </a:t>
            </a:r>
            <a:r>
              <a:rPr lang="en-US" sz="3600" b="1" dirty="0">
                <a:solidFill>
                  <a:srgbClr val="002060"/>
                </a:solidFill>
              </a:rPr>
              <a:t>Gerund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8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9173"/>
            <a:ext cx="53340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Participle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81000" y="1066800"/>
            <a:ext cx="8534400" cy="2133600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Present Participle- </a:t>
            </a:r>
            <a:r>
              <a:rPr lang="en-US" sz="4000" b="1" dirty="0" err="1">
                <a:solidFill>
                  <a:schemeClr val="tx1"/>
                </a:solidFill>
              </a:rPr>
              <a:t>Verb+ing</a:t>
            </a:r>
            <a:r>
              <a:rPr lang="en-US" sz="4000" b="1" dirty="0">
                <a:solidFill>
                  <a:schemeClr val="tx1"/>
                </a:solidFill>
              </a:rPr>
              <a:t>=Adjective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81000" y="3200400"/>
            <a:ext cx="8534400" cy="1752600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Past Participle- </a:t>
            </a:r>
            <a:r>
              <a:rPr lang="en-US" sz="4000" b="1" dirty="0" err="1">
                <a:solidFill>
                  <a:schemeClr val="tx1"/>
                </a:solidFill>
              </a:rPr>
              <a:t>Verb+d</a:t>
            </a:r>
            <a:r>
              <a:rPr lang="en-US" sz="4000" b="1" dirty="0">
                <a:solidFill>
                  <a:schemeClr val="tx1"/>
                </a:solidFill>
              </a:rPr>
              <a:t>/</a:t>
            </a:r>
            <a:r>
              <a:rPr lang="en-US" sz="4000" b="1" dirty="0" err="1">
                <a:solidFill>
                  <a:schemeClr val="tx1"/>
                </a:solidFill>
              </a:rPr>
              <a:t>ed</a:t>
            </a:r>
            <a:r>
              <a:rPr lang="en-US" sz="4000" b="1" dirty="0">
                <a:solidFill>
                  <a:schemeClr val="tx1"/>
                </a:solidFill>
              </a:rPr>
              <a:t>/t/en/n=Adjective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04800" y="4800600"/>
            <a:ext cx="8534400" cy="1828800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Perfect Participle-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Having + Past Participle.</a:t>
            </a:r>
          </a:p>
        </p:txBody>
      </p:sp>
    </p:spTree>
    <p:extLst>
      <p:ext uri="{BB962C8B-B14F-4D97-AF65-F5344CB8AC3E}">
        <p14:creationId xmlns:p14="http://schemas.microsoft.com/office/powerpoint/2010/main" val="32981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64476"/>
            <a:ext cx="50292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Present Participle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5486400"/>
            <a:ext cx="64008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is a </a:t>
            </a:r>
            <a:r>
              <a:rPr lang="en-US" sz="4800" b="1" dirty="0">
                <a:solidFill>
                  <a:srgbClr val="002060"/>
                </a:solidFill>
              </a:rPr>
              <a:t>running</a:t>
            </a:r>
            <a:r>
              <a:rPr lang="en-US" sz="4800" b="1" dirty="0"/>
              <a:t> car.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47463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6294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Past participle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629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457200" y="5334000"/>
            <a:ext cx="8001000" cy="1143000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This is a </a:t>
            </a:r>
            <a:r>
              <a:rPr lang="en-US" sz="4800" b="1" dirty="0">
                <a:solidFill>
                  <a:srgbClr val="002060"/>
                </a:solidFill>
              </a:rPr>
              <a:t>broken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chemeClr val="tx1"/>
                </a:solidFill>
              </a:rPr>
              <a:t>window.</a:t>
            </a:r>
          </a:p>
        </p:txBody>
      </p:sp>
    </p:spTree>
    <p:extLst>
      <p:ext uri="{BB962C8B-B14F-4D97-AF65-F5344CB8AC3E}">
        <p14:creationId xmlns:p14="http://schemas.microsoft.com/office/powerpoint/2010/main" val="1013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534" y="228600"/>
            <a:ext cx="65532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Perfect Participle</a:t>
            </a:r>
          </a:p>
        </p:txBody>
      </p:sp>
      <p:pic>
        <p:nvPicPr>
          <p:cNvPr id="5122" name="Picture 2" descr="New York City Department of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56" y="1524000"/>
            <a:ext cx="3686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49518" y="4724400"/>
            <a:ext cx="8583231" cy="1981200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Having passed </a:t>
            </a:r>
            <a:r>
              <a:rPr lang="en-US" sz="4800" b="1" dirty="0">
                <a:solidFill>
                  <a:schemeClr val="tx1"/>
                </a:solidFill>
              </a:rPr>
              <a:t>the BA Exam, he went to America</a:t>
            </a:r>
            <a:r>
              <a:rPr lang="en-US" dirty="0"/>
              <a:t>.</a:t>
            </a:r>
          </a:p>
        </p:txBody>
      </p:sp>
      <p:sp>
        <p:nvSpPr>
          <p:cNvPr id="4" name="Left Arrow 3"/>
          <p:cNvSpPr/>
          <p:nvPr/>
        </p:nvSpPr>
        <p:spPr>
          <a:xfrm>
            <a:off x="4541134" y="1981200"/>
            <a:ext cx="1326267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2306256"/>
            <a:ext cx="8610600" cy="4574824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Make a pair and discuss with your </a:t>
            </a:r>
            <a:r>
              <a:rPr lang="en-US" sz="3200" b="1" u="sng" dirty="0">
                <a:solidFill>
                  <a:schemeClr val="tx1"/>
                </a:solidFill>
              </a:rPr>
              <a:t>partner about the following questions: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What is gerund?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What is participle?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What is the difference between gerund and participle?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559237"/>
            <a:ext cx="457200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50800" dist="114300" dir="5400000" algn="ctr" rotWithShape="0">
                    <a:schemeClr val="tx1"/>
                  </a:outerShdw>
                  <a:reflection blurRad="12700" stA="28000" endPos="45000" dist="1000" dir="5400000" sy="-100000" algn="bl" rotWithShape="0"/>
                </a:effectLst>
              </a:rPr>
              <a:t>Pair</a:t>
            </a:r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50800" dist="127000" dir="5400000" algn="ctr" rotWithShape="0">
                    <a:schemeClr val="tx1"/>
                  </a:outerShdw>
                  <a:reflection blurRad="12700" stA="28000" endPos="45000" dist="1000" dir="5400000" sy="-100000" algn="bl" rotWithShape="0"/>
                </a:effectLst>
              </a:rPr>
              <a:t>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F8269-1230-4CEA-ABB7-38D0AB19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" y="0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013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906" y="228600"/>
            <a:ext cx="83820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Infinitive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73306" y="1371600"/>
            <a:ext cx="8839200" cy="2667000"/>
          </a:xfrm>
          <a:prstGeom prst="vertic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To tell a lie is a great sin.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To+Verb</a:t>
            </a:r>
            <a:r>
              <a:rPr lang="en-US" sz="4800" b="1" dirty="0">
                <a:solidFill>
                  <a:schemeClr val="tx1"/>
                </a:solidFill>
              </a:rPr>
              <a:t> =Noun(Used as a Subject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76200" y="4038600"/>
            <a:ext cx="8918294" cy="2362200"/>
          </a:xfrm>
          <a:prstGeom prst="vertic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 do not like to play cricket.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(Used as object &amp; complement of verb)</a:t>
            </a:r>
          </a:p>
        </p:txBody>
      </p:sp>
    </p:spTree>
    <p:extLst>
      <p:ext uri="{BB962C8B-B14F-4D97-AF65-F5344CB8AC3E}">
        <p14:creationId xmlns:p14="http://schemas.microsoft.com/office/powerpoint/2010/main" val="87560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800" y="-228600"/>
            <a:ext cx="8610600" cy="3048000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Bare Infinitive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The infinitive is used without to after certain verbs like bid, let, make, see, hear, need, dare 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8686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I bade him </a:t>
            </a:r>
            <a:r>
              <a:rPr lang="en-US" sz="3600" b="1" dirty="0">
                <a:solidFill>
                  <a:srgbClr val="FF0000"/>
                </a:solidFill>
              </a:rPr>
              <a:t>go</a:t>
            </a:r>
            <a:r>
              <a:rPr lang="en-US" sz="3600" b="1" dirty="0"/>
              <a:t>. (NOT I bade him </a:t>
            </a:r>
            <a:r>
              <a:rPr lang="en-US" sz="3600" b="1" dirty="0">
                <a:solidFill>
                  <a:srgbClr val="FF0000"/>
                </a:solidFill>
              </a:rPr>
              <a:t>to go</a:t>
            </a:r>
            <a:r>
              <a:rPr lang="en-US" sz="3600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344" y="3657600"/>
            <a:ext cx="8686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Let him </a:t>
            </a:r>
            <a:r>
              <a:rPr lang="en-US" sz="3200" b="1" dirty="0">
                <a:solidFill>
                  <a:srgbClr val="FF0000"/>
                </a:solidFill>
              </a:rPr>
              <a:t>sit</a:t>
            </a:r>
            <a:r>
              <a:rPr lang="en-US" sz="3200" b="1" dirty="0"/>
              <a:t> there. (NOT Let him </a:t>
            </a:r>
            <a:r>
              <a:rPr lang="en-US" sz="3200" b="1" dirty="0">
                <a:solidFill>
                  <a:srgbClr val="FF0000"/>
                </a:solidFill>
              </a:rPr>
              <a:t>to sit </a:t>
            </a:r>
            <a:r>
              <a:rPr lang="en-US" sz="3200" b="1" dirty="0"/>
              <a:t>there.)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432012"/>
            <a:ext cx="8686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She made me </a:t>
            </a:r>
            <a:r>
              <a:rPr lang="en-US" sz="3200" b="1" dirty="0">
                <a:solidFill>
                  <a:srgbClr val="FF0000"/>
                </a:solidFill>
              </a:rPr>
              <a:t>cry</a:t>
            </a:r>
            <a:r>
              <a:rPr lang="en-US" sz="3200" b="1" dirty="0"/>
              <a:t>. (NOT She made me </a:t>
            </a:r>
            <a:r>
              <a:rPr lang="en-US" sz="3200" b="1" dirty="0">
                <a:solidFill>
                  <a:srgbClr val="FF0000"/>
                </a:solidFill>
              </a:rPr>
              <a:t>to cry</a:t>
            </a:r>
            <a:r>
              <a:rPr lang="en-US" sz="3200" b="1" dirty="0"/>
              <a:t>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86868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 heard him </a:t>
            </a:r>
            <a:r>
              <a:rPr lang="en-US" sz="3600" b="1" dirty="0">
                <a:solidFill>
                  <a:srgbClr val="FF0000"/>
                </a:solidFill>
              </a:rPr>
              <a:t>sing</a:t>
            </a:r>
            <a:r>
              <a:rPr lang="en-US" sz="3600" b="1" dirty="0"/>
              <a:t> a lovely song. (NOT I heard him </a:t>
            </a:r>
            <a:r>
              <a:rPr lang="en-US" sz="3600" b="1" dirty="0">
                <a:solidFill>
                  <a:srgbClr val="FF0000"/>
                </a:solidFill>
              </a:rPr>
              <a:t>to sing </a:t>
            </a:r>
            <a:r>
              <a:rPr lang="en-US" sz="3600" b="1" dirty="0"/>
              <a:t>a lovely song.)</a:t>
            </a:r>
          </a:p>
        </p:txBody>
      </p:sp>
    </p:spTree>
    <p:extLst>
      <p:ext uri="{BB962C8B-B14F-4D97-AF65-F5344CB8AC3E}">
        <p14:creationId xmlns:p14="http://schemas.microsoft.com/office/powerpoint/2010/main" val="336098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027016" y="76200"/>
            <a:ext cx="5029200" cy="1676400"/>
          </a:xfrm>
          <a:prstGeom prst="wedgeRoundRect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50800" dist="63500" dir="5400000" algn="ctr" rotWithShape="0">
                    <a:srgbClr val="FFFF00"/>
                  </a:outerShdw>
                </a:effectLst>
              </a:rPr>
              <a:t>Evaluation</a:t>
            </a:r>
            <a:r>
              <a:rPr lang="en-US" dirty="0"/>
              <a:t>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388716" y="2057400"/>
            <a:ext cx="8305800" cy="1351827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Fill in the gaps using Gerund/Participle/Infinitive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716" y="3733800"/>
            <a:ext cx="830580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1. </a:t>
            </a:r>
            <a:r>
              <a:rPr lang="en-US" sz="3600" b="1" dirty="0"/>
              <a:t>We saw the students-----in the field.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716" y="4724400"/>
            <a:ext cx="8305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2. -------in the pond is good for health.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716" y="5715000"/>
            <a:ext cx="8305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3. </a:t>
            </a:r>
            <a:r>
              <a:rPr lang="en-US" sz="3600" b="1" dirty="0"/>
              <a:t>She is reading carefully -------- fully.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929D4-F13F-4A1C-977F-017337D7A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864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304800"/>
            <a:ext cx="8534400" cy="4611811"/>
            <a:chOff x="609600" y="304800"/>
            <a:chExt cx="8534400" cy="4611811"/>
          </a:xfrm>
        </p:grpSpPr>
        <p:sp>
          <p:nvSpPr>
            <p:cNvPr id="3" name="Rectangle 2"/>
            <p:cNvSpPr/>
            <p:nvPr/>
          </p:nvSpPr>
          <p:spPr>
            <a:xfrm>
              <a:off x="609600" y="304800"/>
              <a:ext cx="7924800" cy="17526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Teacher’s Information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12036" y="2289080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127280"/>
              <a:ext cx="62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3813080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27028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057400"/>
              <a:ext cx="4572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Md. Khalilur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rahman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Assistant Teacher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Atgharia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Haripur,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Thakurgaon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572000" y="3810000"/>
            <a:ext cx="4343400" cy="25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Class:-VII</a:t>
            </a:r>
          </a:p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English 2nd Paper</a:t>
            </a:r>
          </a:p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Topic:-Verbal</a:t>
            </a:r>
          </a:p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Time-50 minutes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1DA3BE-77C6-4A40-B890-6A71B3B38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2962688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38400" y="310587"/>
            <a:ext cx="4495800" cy="2133600"/>
          </a:xfrm>
          <a:prstGeom prst="wedgeEllipse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50800" dist="114300" dir="5400000" algn="ctr" rotWithShape="0">
                    <a:schemeClr val="bg1">
                      <a:alpha val="43000"/>
                    </a:schemeClr>
                  </a:outerShdw>
                </a:effectLst>
              </a:rPr>
              <a:t>Answer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971800"/>
            <a:ext cx="33528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b="1" dirty="0"/>
              <a:t>Playing</a:t>
            </a:r>
          </a:p>
          <a:p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1371600" y="4800600"/>
            <a:ext cx="6019800" cy="1828800"/>
          </a:xfrm>
          <a:prstGeom prst="teardrop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3. </a:t>
            </a:r>
            <a:r>
              <a:rPr lang="en-US" sz="4000" b="1" dirty="0">
                <a:solidFill>
                  <a:schemeClr val="tx1"/>
                </a:solidFill>
              </a:rPr>
              <a:t>To understand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2971800"/>
            <a:ext cx="4800601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/>
              <a:t>2. Swimming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25176-D36E-4084-B755-2568399B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397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6200"/>
            <a:ext cx="51054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Home Work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2863797"/>
              </p:ext>
            </p:extLst>
          </p:nvPr>
        </p:nvGraphicFramePr>
        <p:xfrm>
          <a:off x="0" y="28194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7F437A0-EA12-40EE-A449-EE7D02735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" y="6263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751A3-46CF-4007-A44C-3BB1579D07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2281132" cy="21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0910C-7A5E-4263-BFC8-F279E424D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1447800" cy="1431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FDF36-A7F2-4696-8564-10F1D6F30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24200"/>
            <a:ext cx="1863587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34DB6-4DA7-4B00-8A3B-4533BAF1A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829300" cy="240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0789" y="57912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tiger is  _________very fast.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5791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running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96616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3782A-9567-44E5-AB40-53C3D9D6C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What is this?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950" y="5101526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It’s a </a:t>
            </a:r>
            <a:r>
              <a:rPr lang="en-US" sz="6000" b="1" dirty="0">
                <a:solidFill>
                  <a:srgbClr val="002060"/>
                </a:solidFill>
              </a:rPr>
              <a:t>running</a:t>
            </a:r>
            <a:r>
              <a:rPr lang="en-US" sz="6000" b="1" dirty="0"/>
              <a:t> girl.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944ED-FB37-42A5-A79E-9F067765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91" y="0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883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292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Walking</a:t>
            </a:r>
            <a:r>
              <a:rPr lang="en-US" sz="4400" b="1" dirty="0"/>
              <a:t>  in the morning </a:t>
            </a:r>
          </a:p>
          <a:p>
            <a:pPr algn="ctr"/>
            <a:r>
              <a:rPr lang="en-US" sz="4400" b="1" dirty="0"/>
              <a:t>is good for health</a:t>
            </a:r>
            <a:r>
              <a:rPr 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578424" cy="339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29BDB-C90D-484A-A7DC-7B79C8681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656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5"/>
          <a:stretch/>
        </p:blipFill>
        <p:spPr>
          <a:xfrm>
            <a:off x="1828800" y="1066800"/>
            <a:ext cx="6881911" cy="4598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We like </a:t>
            </a:r>
            <a:r>
              <a:rPr lang="en-US" sz="4800" b="1" dirty="0">
                <a:solidFill>
                  <a:srgbClr val="002060"/>
                </a:solidFill>
              </a:rPr>
              <a:t>to swim </a:t>
            </a:r>
            <a:r>
              <a:rPr lang="en-US" sz="4800" b="1" dirty="0"/>
              <a:t>in the river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5A4EC-624A-4C17-8253-A7C4D3270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" y="21921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30790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609600"/>
            <a:ext cx="75438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ln cmpd="thickThin"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Today’s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315200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u="sng" dirty="0"/>
              <a:t>Verbal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rgbClr val="7030A0"/>
                </a:solidFill>
              </a:rPr>
              <a:t>Gerund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accent1"/>
                </a:solidFill>
              </a:rPr>
              <a:t>Participle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rgbClr val="00B050"/>
                </a:solidFill>
              </a:rPr>
              <a:t>Infinitive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E49EB-8BBA-4183-A4AB-7B649411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7307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5" y="314695"/>
            <a:ext cx="631074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rgbClr val="00B050"/>
                </a:solidFill>
              </a:rPr>
              <a:t>Learning Outcomes: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643" y="1219200"/>
            <a:ext cx="861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/>
              <a:t>By the end of the lesson you will be able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99" y="2286000"/>
            <a:ext cx="85344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 a) Learn about  verbal and their         uses.</a:t>
            </a:r>
          </a:p>
          <a:p>
            <a:r>
              <a:rPr lang="en-US" sz="3600" b="1" dirty="0"/>
              <a:t>b) Write and speak using verbal.</a:t>
            </a:r>
          </a:p>
          <a:p>
            <a:pPr marL="342900" indent="-342900"/>
            <a:r>
              <a:rPr lang="en-US" sz="3600" b="1" dirty="0"/>
              <a:t>c) Know the definition of gerund, participle and infinitive.</a:t>
            </a:r>
          </a:p>
          <a:p>
            <a:pPr marL="342900" indent="-342900"/>
            <a:r>
              <a:rPr lang="en-US" sz="3600" b="1" dirty="0"/>
              <a:t>d) Know the difference between gerund and participle.</a:t>
            </a:r>
          </a:p>
          <a:p>
            <a:endParaRPr lang="en-US" sz="3600" b="1" dirty="0"/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8580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So, what is </a:t>
            </a:r>
            <a:r>
              <a:rPr lang="en-US" sz="4800" b="1" u="sng" dirty="0">
                <a:solidFill>
                  <a:srgbClr val="002060"/>
                </a:solidFill>
              </a:rPr>
              <a:t>Verbal</a:t>
            </a:r>
            <a:r>
              <a:rPr lang="en-US" sz="4800" b="1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82880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581400"/>
            <a:ext cx="89154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Walking </a:t>
            </a:r>
            <a:r>
              <a:rPr lang="en-US" sz="3200" b="1" dirty="0"/>
              <a:t>is good for health. (</a:t>
            </a:r>
            <a:r>
              <a:rPr lang="en-US" sz="3200" b="1" dirty="0" err="1">
                <a:solidFill>
                  <a:srgbClr val="002060"/>
                </a:solidFill>
              </a:rPr>
              <a:t>walk+ing</a:t>
            </a:r>
            <a:r>
              <a:rPr lang="en-US" sz="3200" b="1" dirty="0"/>
              <a:t>) </a:t>
            </a:r>
            <a:r>
              <a:rPr lang="en-US" sz="3200" b="1" dirty="0">
                <a:solidFill>
                  <a:srgbClr val="002060"/>
                </a:solidFill>
              </a:rPr>
              <a:t>Noun</a:t>
            </a:r>
            <a:r>
              <a:rPr lang="en-US" sz="32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736742"/>
            <a:ext cx="89154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It is a </a:t>
            </a:r>
            <a:r>
              <a:rPr lang="en-US" sz="3200" b="1" dirty="0">
                <a:solidFill>
                  <a:srgbClr val="002060"/>
                </a:solidFill>
              </a:rPr>
              <a:t>singing</a:t>
            </a:r>
            <a:r>
              <a:rPr lang="en-US" sz="3200" b="1" dirty="0"/>
              <a:t> bird. (</a:t>
            </a:r>
            <a:r>
              <a:rPr lang="en-US" sz="3200" b="1" dirty="0" err="1">
                <a:solidFill>
                  <a:srgbClr val="002060"/>
                </a:solidFill>
              </a:rPr>
              <a:t>Sing+ing</a:t>
            </a:r>
            <a:r>
              <a:rPr lang="en-US" sz="3200" b="1" dirty="0"/>
              <a:t>) Here </a:t>
            </a:r>
            <a:r>
              <a:rPr lang="en-US" sz="3200" b="1" dirty="0">
                <a:solidFill>
                  <a:srgbClr val="002060"/>
                </a:solidFill>
              </a:rPr>
              <a:t>Adjective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When verb is used in a sentence like noun/adjective/ adverb is called verbal.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4572000"/>
            <a:ext cx="9067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The girl came to </a:t>
            </a:r>
            <a:r>
              <a:rPr lang="en-US" sz="3200" b="1" dirty="0">
                <a:solidFill>
                  <a:srgbClr val="002060"/>
                </a:solidFill>
              </a:rPr>
              <a:t>me laughing</a:t>
            </a:r>
            <a:r>
              <a:rPr lang="en-US" sz="2400" b="1" dirty="0">
                <a:solidFill>
                  <a:srgbClr val="002060"/>
                </a:solidFill>
              </a:rPr>
              <a:t>.(</a:t>
            </a:r>
            <a:r>
              <a:rPr lang="en-US" sz="2800" b="1" dirty="0" err="1">
                <a:solidFill>
                  <a:srgbClr val="002060"/>
                </a:solidFill>
              </a:rPr>
              <a:t>laugh+ing</a:t>
            </a:r>
            <a:r>
              <a:rPr lang="en-US" sz="2800" b="1" dirty="0">
                <a:solidFill>
                  <a:srgbClr val="002060"/>
                </a:solidFill>
              </a:rPr>
              <a:t>) Adverb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638800"/>
            <a:ext cx="89154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We like </a:t>
            </a:r>
            <a:r>
              <a:rPr lang="en-US" sz="3200" b="1" dirty="0">
                <a:solidFill>
                  <a:srgbClr val="002060"/>
                </a:solidFill>
              </a:rPr>
              <a:t>to swim </a:t>
            </a:r>
            <a:r>
              <a:rPr lang="en-US" sz="3200" b="1" dirty="0"/>
              <a:t>in the river. (t0+swim) </a:t>
            </a:r>
            <a:r>
              <a:rPr lang="en-US" sz="3200" b="1" dirty="0">
                <a:solidFill>
                  <a:srgbClr val="002060"/>
                </a:solidFill>
              </a:rPr>
              <a:t>Noun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/>
      <p:bldP spid="5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1372</TotalTime>
  <Words>486</Words>
  <Application>Microsoft Office PowerPoint</Application>
  <PresentationFormat>On-screen Show (4:3)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Aharoni</vt:lpstr>
      <vt:lpstr>Arial</vt:lpstr>
      <vt:lpstr>Book Antiqua</vt:lpstr>
      <vt:lpstr>Calibri</vt:lpstr>
      <vt:lpstr>Calisto MT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Khalilur Rahman</dc:creator>
  <cp:lastModifiedBy>Md Khalilur Rahman</cp:lastModifiedBy>
  <cp:revision>221</cp:revision>
  <dcterms:created xsi:type="dcterms:W3CDTF">2006-08-16T00:00:00Z</dcterms:created>
  <dcterms:modified xsi:type="dcterms:W3CDTF">2022-04-14T22:40:18Z</dcterms:modified>
</cp:coreProperties>
</file>