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4" r:id="rId3"/>
    <p:sldId id="276" r:id="rId4"/>
    <p:sldId id="273" r:id="rId5"/>
    <p:sldId id="272" r:id="rId6"/>
    <p:sldId id="271" r:id="rId7"/>
    <p:sldId id="270" r:id="rId8"/>
    <p:sldId id="275" r:id="rId9"/>
    <p:sldId id="258" r:id="rId10"/>
    <p:sldId id="259" r:id="rId11"/>
    <p:sldId id="260" r:id="rId12"/>
    <p:sldId id="266" r:id="rId13"/>
    <p:sldId id="290" r:id="rId14"/>
    <p:sldId id="267" r:id="rId15"/>
    <p:sldId id="291" r:id="rId16"/>
    <p:sldId id="292" r:id="rId17"/>
    <p:sldId id="293" r:id="rId18"/>
    <p:sldId id="294" r:id="rId19"/>
    <p:sldId id="280" r:id="rId20"/>
    <p:sldId id="289" r:id="rId21"/>
    <p:sldId id="265" r:id="rId22"/>
    <p:sldId id="261" r:id="rId23"/>
    <p:sldId id="262" r:id="rId24"/>
    <p:sldId id="263" r:id="rId25"/>
    <p:sldId id="285" r:id="rId26"/>
    <p:sldId id="264" r:id="rId27"/>
  </p:sldIdLst>
  <p:sldSz cx="13817600" cy="7772400"/>
  <p:notesSz cx="6858000" cy="9144000"/>
  <p:defaultTextStyle>
    <a:defPPr>
      <a:defRPr lang="en-US"/>
    </a:defPPr>
    <a:lvl1pPr marL="0" algn="l" defTabSz="987552" rtl="0" eaLnBrk="1" latinLnBrk="0" hangingPunct="1">
      <a:defRPr sz="1944" kern="1200">
        <a:solidFill>
          <a:schemeClr val="tx1"/>
        </a:solidFill>
        <a:latin typeface="+mn-lt"/>
        <a:ea typeface="+mn-ea"/>
        <a:cs typeface="+mn-cs"/>
      </a:defRPr>
    </a:lvl1pPr>
    <a:lvl2pPr marL="493776" algn="l" defTabSz="987552" rtl="0" eaLnBrk="1" latinLnBrk="0" hangingPunct="1">
      <a:defRPr sz="1944" kern="1200">
        <a:solidFill>
          <a:schemeClr val="tx1"/>
        </a:solidFill>
        <a:latin typeface="+mn-lt"/>
        <a:ea typeface="+mn-ea"/>
        <a:cs typeface="+mn-cs"/>
      </a:defRPr>
    </a:lvl2pPr>
    <a:lvl3pPr marL="987552" algn="l" defTabSz="987552" rtl="0" eaLnBrk="1" latinLnBrk="0" hangingPunct="1">
      <a:defRPr sz="1944" kern="1200">
        <a:solidFill>
          <a:schemeClr val="tx1"/>
        </a:solidFill>
        <a:latin typeface="+mn-lt"/>
        <a:ea typeface="+mn-ea"/>
        <a:cs typeface="+mn-cs"/>
      </a:defRPr>
    </a:lvl3pPr>
    <a:lvl4pPr marL="1481328" algn="l" defTabSz="987552" rtl="0" eaLnBrk="1" latinLnBrk="0" hangingPunct="1">
      <a:defRPr sz="1944" kern="1200">
        <a:solidFill>
          <a:schemeClr val="tx1"/>
        </a:solidFill>
        <a:latin typeface="+mn-lt"/>
        <a:ea typeface="+mn-ea"/>
        <a:cs typeface="+mn-cs"/>
      </a:defRPr>
    </a:lvl4pPr>
    <a:lvl5pPr marL="1975104" algn="l" defTabSz="987552" rtl="0" eaLnBrk="1" latinLnBrk="0" hangingPunct="1">
      <a:defRPr sz="1944" kern="1200">
        <a:solidFill>
          <a:schemeClr val="tx1"/>
        </a:solidFill>
        <a:latin typeface="+mn-lt"/>
        <a:ea typeface="+mn-ea"/>
        <a:cs typeface="+mn-cs"/>
      </a:defRPr>
    </a:lvl5pPr>
    <a:lvl6pPr marL="2468880" algn="l" defTabSz="987552" rtl="0" eaLnBrk="1" latinLnBrk="0" hangingPunct="1">
      <a:defRPr sz="1944" kern="1200">
        <a:solidFill>
          <a:schemeClr val="tx1"/>
        </a:solidFill>
        <a:latin typeface="+mn-lt"/>
        <a:ea typeface="+mn-ea"/>
        <a:cs typeface="+mn-cs"/>
      </a:defRPr>
    </a:lvl6pPr>
    <a:lvl7pPr marL="2962656" algn="l" defTabSz="987552" rtl="0" eaLnBrk="1" latinLnBrk="0" hangingPunct="1">
      <a:defRPr sz="1944" kern="1200">
        <a:solidFill>
          <a:schemeClr val="tx1"/>
        </a:solidFill>
        <a:latin typeface="+mn-lt"/>
        <a:ea typeface="+mn-ea"/>
        <a:cs typeface="+mn-cs"/>
      </a:defRPr>
    </a:lvl7pPr>
    <a:lvl8pPr marL="3456432" algn="l" defTabSz="987552" rtl="0" eaLnBrk="1" latinLnBrk="0" hangingPunct="1">
      <a:defRPr sz="1944" kern="1200">
        <a:solidFill>
          <a:schemeClr val="tx1"/>
        </a:solidFill>
        <a:latin typeface="+mn-lt"/>
        <a:ea typeface="+mn-ea"/>
        <a:cs typeface="+mn-cs"/>
      </a:defRPr>
    </a:lvl8pPr>
    <a:lvl9pPr marL="3950208" algn="l" defTabSz="987552" rtl="0" eaLnBrk="1" latinLnBrk="0" hangingPunct="1">
      <a:defRPr sz="194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90"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27200" y="1272011"/>
            <a:ext cx="10363200" cy="2705947"/>
          </a:xfrm>
        </p:spPr>
        <p:txBody>
          <a:bodyPr anchor="b"/>
          <a:lstStyle>
            <a:lvl1pPr algn="ctr">
              <a:defRPr sz="6800"/>
            </a:lvl1pPr>
          </a:lstStyle>
          <a:p>
            <a:r>
              <a:rPr lang="en-US" smtClean="0"/>
              <a:t>Click to edit Master title style</a:t>
            </a:r>
            <a:endParaRPr lang="en-US" dirty="0"/>
          </a:p>
        </p:txBody>
      </p:sp>
      <p:sp>
        <p:nvSpPr>
          <p:cNvPr id="3" name="Subtitle 2"/>
          <p:cNvSpPr>
            <a:spLocks noGrp="1"/>
          </p:cNvSpPr>
          <p:nvPr>
            <p:ph type="subTitle" idx="1"/>
          </p:nvPr>
        </p:nvSpPr>
        <p:spPr>
          <a:xfrm>
            <a:off x="1727200" y="4082310"/>
            <a:ext cx="10363200" cy="1876530"/>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BA3A7E8-DFF4-4D22-8783-FC0D71972D06}" type="datetimeFigureOut">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77F22-A159-448B-9093-B32FA3EEC514}" type="slidenum">
              <a:rPr lang="en-US" smtClean="0"/>
              <a:t>‹#›</a:t>
            </a:fld>
            <a:endParaRPr lang="en-US"/>
          </a:p>
        </p:txBody>
      </p:sp>
    </p:spTree>
    <p:extLst>
      <p:ext uri="{BB962C8B-B14F-4D97-AF65-F5344CB8AC3E}">
        <p14:creationId xmlns:p14="http://schemas.microsoft.com/office/powerpoint/2010/main" val="3535656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A3A7E8-DFF4-4D22-8783-FC0D71972D06}" type="datetimeFigureOut">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77F22-A159-448B-9093-B32FA3EEC514}" type="slidenum">
              <a:rPr lang="en-US" smtClean="0"/>
              <a:t>‹#›</a:t>
            </a:fld>
            <a:endParaRPr lang="en-US"/>
          </a:p>
        </p:txBody>
      </p:sp>
    </p:spTree>
    <p:extLst>
      <p:ext uri="{BB962C8B-B14F-4D97-AF65-F5344CB8AC3E}">
        <p14:creationId xmlns:p14="http://schemas.microsoft.com/office/powerpoint/2010/main" val="4091463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88220" y="413808"/>
            <a:ext cx="2979420" cy="65867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49960" y="413808"/>
            <a:ext cx="8765540" cy="6586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A3A7E8-DFF4-4D22-8783-FC0D71972D06}" type="datetimeFigureOut">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77F22-A159-448B-9093-B32FA3EEC514}" type="slidenum">
              <a:rPr lang="en-US" smtClean="0"/>
              <a:t>‹#›</a:t>
            </a:fld>
            <a:endParaRPr lang="en-US"/>
          </a:p>
        </p:txBody>
      </p:sp>
    </p:spTree>
    <p:extLst>
      <p:ext uri="{BB962C8B-B14F-4D97-AF65-F5344CB8AC3E}">
        <p14:creationId xmlns:p14="http://schemas.microsoft.com/office/powerpoint/2010/main" val="1855896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A3A7E8-DFF4-4D22-8783-FC0D71972D06}" type="datetimeFigureOut">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77F22-A159-448B-9093-B32FA3EEC514}" type="slidenum">
              <a:rPr lang="en-US" smtClean="0"/>
              <a:t>‹#›</a:t>
            </a:fld>
            <a:endParaRPr lang="en-US"/>
          </a:p>
        </p:txBody>
      </p:sp>
    </p:spTree>
    <p:extLst>
      <p:ext uri="{BB962C8B-B14F-4D97-AF65-F5344CB8AC3E}">
        <p14:creationId xmlns:p14="http://schemas.microsoft.com/office/powerpoint/2010/main" val="1005611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2763" y="1937704"/>
            <a:ext cx="11917680" cy="3233102"/>
          </a:xfrm>
        </p:spPr>
        <p:txBody>
          <a:bodyPr anchor="b"/>
          <a:lstStyle>
            <a:lvl1pPr>
              <a:defRPr sz="6800"/>
            </a:lvl1pPr>
          </a:lstStyle>
          <a:p>
            <a:r>
              <a:rPr lang="en-US" smtClean="0"/>
              <a:t>Click to edit Master title style</a:t>
            </a:r>
            <a:endParaRPr lang="en-US" dirty="0"/>
          </a:p>
        </p:txBody>
      </p:sp>
      <p:sp>
        <p:nvSpPr>
          <p:cNvPr id="3" name="Text Placeholder 2"/>
          <p:cNvSpPr>
            <a:spLocks noGrp="1"/>
          </p:cNvSpPr>
          <p:nvPr>
            <p:ph type="body" idx="1"/>
          </p:nvPr>
        </p:nvSpPr>
        <p:spPr>
          <a:xfrm>
            <a:off x="942763" y="5201392"/>
            <a:ext cx="11917680" cy="1700212"/>
          </a:xfrm>
        </p:spPr>
        <p:txBody>
          <a:bodyPr/>
          <a:lstStyle>
            <a:lvl1pPr marL="0" indent="0">
              <a:buNone/>
              <a:defRPr sz="2720">
                <a:solidFill>
                  <a:schemeClr val="tx1">
                    <a:tint val="75000"/>
                  </a:schemeClr>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A3A7E8-DFF4-4D22-8783-FC0D71972D06}" type="datetimeFigureOut">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77F22-A159-448B-9093-B32FA3EEC514}" type="slidenum">
              <a:rPr lang="en-US" smtClean="0"/>
              <a:t>‹#›</a:t>
            </a:fld>
            <a:endParaRPr lang="en-US"/>
          </a:p>
        </p:txBody>
      </p:sp>
    </p:spTree>
    <p:extLst>
      <p:ext uri="{BB962C8B-B14F-4D97-AF65-F5344CB8AC3E}">
        <p14:creationId xmlns:p14="http://schemas.microsoft.com/office/powerpoint/2010/main" val="3807114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9960" y="2069042"/>
            <a:ext cx="5872480" cy="49315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995160" y="2069042"/>
            <a:ext cx="5872480" cy="49315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BA3A7E8-DFF4-4D22-8783-FC0D71972D06}" type="datetimeFigureOut">
              <a:rPr lang="en-US" smtClean="0"/>
              <a:t>4/17/2022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77F22-A159-448B-9093-B32FA3EEC514}" type="slidenum">
              <a:rPr lang="en-US" smtClean="0"/>
              <a:t>‹#›</a:t>
            </a:fld>
            <a:endParaRPr lang="en-US"/>
          </a:p>
        </p:txBody>
      </p:sp>
    </p:spTree>
    <p:extLst>
      <p:ext uri="{BB962C8B-B14F-4D97-AF65-F5344CB8AC3E}">
        <p14:creationId xmlns:p14="http://schemas.microsoft.com/office/powerpoint/2010/main" val="1259118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51760" y="413809"/>
            <a:ext cx="11917680" cy="150230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51760" y="1905318"/>
            <a:ext cx="5845492"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smtClean="0"/>
              <a:t>Click to edit Master text styles</a:t>
            </a:r>
          </a:p>
        </p:txBody>
      </p:sp>
      <p:sp>
        <p:nvSpPr>
          <p:cNvPr id="4" name="Content Placeholder 3"/>
          <p:cNvSpPr>
            <a:spLocks noGrp="1"/>
          </p:cNvSpPr>
          <p:nvPr>
            <p:ph sz="half" idx="2"/>
          </p:nvPr>
        </p:nvSpPr>
        <p:spPr>
          <a:xfrm>
            <a:off x="951760" y="2839085"/>
            <a:ext cx="5845492" cy="41758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995160" y="1905318"/>
            <a:ext cx="5874280"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smtClean="0"/>
              <a:t>Click to edit Master text styles</a:t>
            </a:r>
          </a:p>
        </p:txBody>
      </p:sp>
      <p:sp>
        <p:nvSpPr>
          <p:cNvPr id="6" name="Content Placeholder 5"/>
          <p:cNvSpPr>
            <a:spLocks noGrp="1"/>
          </p:cNvSpPr>
          <p:nvPr>
            <p:ph sz="quarter" idx="4"/>
          </p:nvPr>
        </p:nvSpPr>
        <p:spPr>
          <a:xfrm>
            <a:off x="6995160" y="2839085"/>
            <a:ext cx="5874280" cy="41758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BA3A7E8-DFF4-4D22-8783-FC0D71972D06}" type="datetimeFigureOut">
              <a:rPr lang="en-US" smtClean="0"/>
              <a:t>4/17/2022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677F22-A159-448B-9093-B32FA3EEC514}" type="slidenum">
              <a:rPr lang="en-US" smtClean="0"/>
              <a:t>‹#›</a:t>
            </a:fld>
            <a:endParaRPr lang="en-US"/>
          </a:p>
        </p:txBody>
      </p:sp>
    </p:spTree>
    <p:extLst>
      <p:ext uri="{BB962C8B-B14F-4D97-AF65-F5344CB8AC3E}">
        <p14:creationId xmlns:p14="http://schemas.microsoft.com/office/powerpoint/2010/main" val="696258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BA3A7E8-DFF4-4D22-8783-FC0D71972D06}" type="datetimeFigureOut">
              <a:rPr lang="en-US" smtClean="0"/>
              <a:t>4/17/2022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677F22-A159-448B-9093-B32FA3EEC514}" type="slidenum">
              <a:rPr lang="en-US" smtClean="0"/>
              <a:t>‹#›</a:t>
            </a:fld>
            <a:endParaRPr lang="en-US"/>
          </a:p>
        </p:txBody>
      </p:sp>
    </p:spTree>
    <p:extLst>
      <p:ext uri="{BB962C8B-B14F-4D97-AF65-F5344CB8AC3E}">
        <p14:creationId xmlns:p14="http://schemas.microsoft.com/office/powerpoint/2010/main" val="318375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A3A7E8-DFF4-4D22-8783-FC0D71972D06}" type="datetimeFigureOut">
              <a:rPr lang="en-US" smtClean="0"/>
              <a:t>4/17/2022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677F22-A159-448B-9093-B32FA3EEC514}" type="slidenum">
              <a:rPr lang="en-US" smtClean="0"/>
              <a:t>‹#›</a:t>
            </a:fld>
            <a:endParaRPr lang="en-US"/>
          </a:p>
        </p:txBody>
      </p:sp>
    </p:spTree>
    <p:extLst>
      <p:ext uri="{BB962C8B-B14F-4D97-AF65-F5344CB8AC3E}">
        <p14:creationId xmlns:p14="http://schemas.microsoft.com/office/powerpoint/2010/main" val="71334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18160"/>
            <a:ext cx="4456535" cy="1813560"/>
          </a:xfrm>
        </p:spPr>
        <p:txBody>
          <a:bodyPr anchor="b"/>
          <a:lstStyle>
            <a:lvl1pPr>
              <a:defRPr sz="3627"/>
            </a:lvl1pPr>
          </a:lstStyle>
          <a:p>
            <a:r>
              <a:rPr lang="en-US" smtClean="0"/>
              <a:t>Click to edit Master title style</a:t>
            </a:r>
            <a:endParaRPr lang="en-US" dirty="0"/>
          </a:p>
        </p:txBody>
      </p:sp>
      <p:sp>
        <p:nvSpPr>
          <p:cNvPr id="3" name="Content Placeholder 2"/>
          <p:cNvSpPr>
            <a:spLocks noGrp="1"/>
          </p:cNvSpPr>
          <p:nvPr>
            <p:ph idx="1"/>
          </p:nvPr>
        </p:nvSpPr>
        <p:spPr>
          <a:xfrm>
            <a:off x="5874280" y="1119082"/>
            <a:ext cx="6995160" cy="5523442"/>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51760" y="2331720"/>
            <a:ext cx="4456535"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A3A7E8-DFF4-4D22-8783-FC0D71972D06}" type="datetimeFigureOut">
              <a:rPr lang="en-US" smtClean="0"/>
              <a:t>4/17/2022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77F22-A159-448B-9093-B32FA3EEC514}" type="slidenum">
              <a:rPr lang="en-US" smtClean="0"/>
              <a:t>‹#›</a:t>
            </a:fld>
            <a:endParaRPr lang="en-US"/>
          </a:p>
        </p:txBody>
      </p:sp>
    </p:spTree>
    <p:extLst>
      <p:ext uri="{BB962C8B-B14F-4D97-AF65-F5344CB8AC3E}">
        <p14:creationId xmlns:p14="http://schemas.microsoft.com/office/powerpoint/2010/main" val="2927663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18160"/>
            <a:ext cx="4456535" cy="1813560"/>
          </a:xfrm>
        </p:spPr>
        <p:txBody>
          <a:bodyPr anchor="b"/>
          <a:lstStyle>
            <a:lvl1pPr>
              <a:defRPr sz="362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874280" y="1119082"/>
            <a:ext cx="6995160" cy="5523442"/>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smtClean="0"/>
              <a:t>Click icon to add picture</a:t>
            </a:r>
            <a:endParaRPr lang="en-US" dirty="0"/>
          </a:p>
        </p:txBody>
      </p:sp>
      <p:sp>
        <p:nvSpPr>
          <p:cNvPr id="4" name="Text Placeholder 3"/>
          <p:cNvSpPr>
            <a:spLocks noGrp="1"/>
          </p:cNvSpPr>
          <p:nvPr>
            <p:ph type="body" sz="half" idx="2"/>
          </p:nvPr>
        </p:nvSpPr>
        <p:spPr>
          <a:xfrm>
            <a:off x="951760" y="2331720"/>
            <a:ext cx="4456535"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A3A7E8-DFF4-4D22-8783-FC0D71972D06}" type="datetimeFigureOut">
              <a:rPr lang="en-US" smtClean="0"/>
              <a:t>4/17/2022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77F22-A159-448B-9093-B32FA3EEC514}" type="slidenum">
              <a:rPr lang="en-US" smtClean="0"/>
              <a:t>‹#›</a:t>
            </a:fld>
            <a:endParaRPr lang="en-US"/>
          </a:p>
        </p:txBody>
      </p:sp>
    </p:spTree>
    <p:extLst>
      <p:ext uri="{BB962C8B-B14F-4D97-AF65-F5344CB8AC3E}">
        <p14:creationId xmlns:p14="http://schemas.microsoft.com/office/powerpoint/2010/main" val="431660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9960" y="413809"/>
            <a:ext cx="11917680" cy="150230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49960" y="2069042"/>
            <a:ext cx="11917680" cy="49315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49960" y="7203864"/>
            <a:ext cx="3108960" cy="413808"/>
          </a:xfrm>
          <a:prstGeom prst="rect">
            <a:avLst/>
          </a:prstGeom>
        </p:spPr>
        <p:txBody>
          <a:bodyPr vert="horz" lIns="91440" tIns="45720" rIns="91440" bIns="45720" rtlCol="0" anchor="ctr"/>
          <a:lstStyle>
            <a:lvl1pPr algn="l">
              <a:defRPr sz="1360">
                <a:solidFill>
                  <a:schemeClr val="tx1">
                    <a:tint val="75000"/>
                  </a:schemeClr>
                </a:solidFill>
              </a:defRPr>
            </a:lvl1pPr>
          </a:lstStyle>
          <a:p>
            <a:fld id="{FBA3A7E8-DFF4-4D22-8783-FC0D71972D06}" type="datetimeFigureOut">
              <a:rPr lang="en-US" smtClean="0"/>
              <a:t>4/17/2022</a:t>
            </a:fld>
            <a:endParaRPr lang="en-US"/>
          </a:p>
        </p:txBody>
      </p:sp>
      <p:sp>
        <p:nvSpPr>
          <p:cNvPr id="5" name="Footer Placeholder 4"/>
          <p:cNvSpPr>
            <a:spLocks noGrp="1"/>
          </p:cNvSpPr>
          <p:nvPr>
            <p:ph type="ftr" sz="quarter" idx="3"/>
          </p:nvPr>
        </p:nvSpPr>
        <p:spPr>
          <a:xfrm>
            <a:off x="4577080" y="7203864"/>
            <a:ext cx="4663440" cy="413808"/>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758680" y="7203864"/>
            <a:ext cx="3108960" cy="413808"/>
          </a:xfrm>
          <a:prstGeom prst="rect">
            <a:avLst/>
          </a:prstGeom>
        </p:spPr>
        <p:txBody>
          <a:bodyPr vert="horz" lIns="91440" tIns="45720" rIns="91440" bIns="45720" rtlCol="0" anchor="ctr"/>
          <a:lstStyle>
            <a:lvl1pPr algn="r">
              <a:defRPr sz="1360">
                <a:solidFill>
                  <a:schemeClr val="tx1">
                    <a:tint val="75000"/>
                  </a:schemeClr>
                </a:solidFill>
              </a:defRPr>
            </a:lvl1pPr>
          </a:lstStyle>
          <a:p>
            <a:fld id="{B1677F22-A159-448B-9093-B32FA3EEC514}" type="slidenum">
              <a:rPr lang="en-US" smtClean="0"/>
              <a:t>‹#›</a:t>
            </a:fld>
            <a:endParaRPr lang="en-US"/>
          </a:p>
        </p:txBody>
      </p:sp>
    </p:spTree>
    <p:extLst>
      <p:ext uri="{BB962C8B-B14F-4D97-AF65-F5344CB8AC3E}">
        <p14:creationId xmlns:p14="http://schemas.microsoft.com/office/powerpoint/2010/main" val="24401991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1.jpeg"/><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7.jpeg"/><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43.JPG"/></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4.png"/><Relationship Id="rId1" Type="http://schemas.openxmlformats.org/officeDocument/2006/relationships/slideLayout" Target="../slideLayouts/slideLayout1.xml"/><Relationship Id="rId4" Type="http://schemas.openxmlformats.org/officeDocument/2006/relationships/image" Target="../media/image45.jpg"/></Relationships>
</file>

<file path=ppt/slides/_rels/slide2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yiyuiuyiouyo.jpg"/>
          <p:cNvPicPr>
            <a:picLocks noChangeAspect="1"/>
          </p:cNvPicPr>
          <p:nvPr/>
        </p:nvPicPr>
        <p:blipFill>
          <a:blip r:embed="rId2"/>
          <a:stretch>
            <a:fillRect/>
          </a:stretch>
        </p:blipFill>
        <p:spPr>
          <a:xfrm>
            <a:off x="362608" y="299576"/>
            <a:ext cx="13018541" cy="7213743"/>
          </a:xfrm>
          <a:prstGeom prst="rect">
            <a:avLst/>
          </a:prstGeom>
          <a:ln>
            <a:noFill/>
          </a:ln>
          <a:effectLst>
            <a:softEdge rad="112500"/>
          </a:effectLst>
        </p:spPr>
      </p:pic>
      <p:sp>
        <p:nvSpPr>
          <p:cNvPr id="5" name="TextBox 4"/>
          <p:cNvSpPr txBox="1">
            <a:spLocks noChangeArrowheads="1"/>
          </p:cNvSpPr>
          <p:nvPr/>
        </p:nvSpPr>
        <p:spPr bwMode="auto">
          <a:xfrm>
            <a:off x="1537855" y="5376347"/>
            <a:ext cx="8861612" cy="1258907"/>
          </a:xfrm>
          <a:prstGeom prst="rect">
            <a:avLst/>
          </a:prstGeom>
          <a:noFill/>
          <a:ln w="9525">
            <a:noFill/>
            <a:miter lim="800000"/>
            <a:headEnd/>
            <a:tailEnd/>
          </a:ln>
          <a:effectLst/>
        </p:spPr>
        <p:txBody>
          <a:bodyPr wrap="square" lIns="103733" tIns="51866" rIns="103733" bIns="51866">
            <a:spAutoFit/>
          </a:bodyPr>
          <a:lstStyle/>
          <a:p>
            <a:r>
              <a:rPr lang="bn-BD" sz="5471" b="1" dirty="0">
                <a:ln w="10160">
                  <a:solidFill>
                    <a:srgbClr val="FF0000"/>
                  </a:solidFill>
                  <a:prstDash val="solid"/>
                </a:ln>
                <a:solidFill>
                  <a:srgbClr val="FFFF00"/>
                </a:solidFill>
                <a:effectLst>
                  <a:glow rad="228600">
                    <a:schemeClr val="accent4">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আজকের পাঠে </a:t>
            </a:r>
            <a:r>
              <a:rPr lang="bn-BD" sz="7500" b="1" dirty="0">
                <a:ln w="10160">
                  <a:solidFill>
                    <a:srgbClr val="FF0000"/>
                  </a:solidFill>
                  <a:prstDash val="solid"/>
                </a:ln>
                <a:solidFill>
                  <a:srgbClr val="FFFF00"/>
                </a:solidFill>
                <a:effectLst>
                  <a:glow rad="228600">
                    <a:schemeClr val="accent4">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তোমাদের স্বাগতম</a:t>
            </a:r>
            <a:endParaRPr lang="en-US" sz="7500" b="1" dirty="0">
              <a:ln w="10160">
                <a:solidFill>
                  <a:srgbClr val="FF0000"/>
                </a:solidFill>
                <a:prstDash val="solid"/>
              </a:ln>
              <a:solidFill>
                <a:srgbClr val="FFFF00"/>
              </a:solidFill>
              <a:effectLst>
                <a:glow rad="228600">
                  <a:schemeClr val="accent4">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p:txBody>
      </p:sp>
      <p:sp>
        <p:nvSpPr>
          <p:cNvPr id="7"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8"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Tree>
    <p:extLst>
      <p:ext uri="{BB962C8B-B14F-4D97-AF65-F5344CB8AC3E}">
        <p14:creationId xmlns:p14="http://schemas.microsoft.com/office/powerpoint/2010/main" val="98008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5"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6" name="TextBox 1" descr="White marble"/>
          <p:cNvSpPr>
            <a:spLocks noChangeArrowheads="1"/>
          </p:cNvSpPr>
          <p:nvPr/>
        </p:nvSpPr>
        <p:spPr bwMode="auto">
          <a:xfrm>
            <a:off x="6605335" y="558800"/>
            <a:ext cx="2057400" cy="609600"/>
          </a:xfrm>
          <a:prstGeom prst="roundRect">
            <a:avLst>
              <a:gd name="adj" fmla="val 16667"/>
            </a:avLst>
          </a:prstGeom>
          <a:noFill/>
          <a:ln w="38100" algn="ctr">
            <a:noFill/>
            <a:round/>
            <a:headEnd/>
            <a:tailEnd/>
          </a:ln>
          <a:effectLst>
            <a:glow rad="228600">
              <a:schemeClr val="accent2">
                <a:satMod val="175000"/>
                <a:alpha val="40000"/>
              </a:schemeClr>
            </a:glow>
            <a:outerShdw dist="20000" dir="5400000" rotWithShape="0">
              <a:srgbClr val="000000">
                <a:alpha val="37999"/>
              </a:srgbClr>
            </a:outerShdw>
          </a:effectLst>
          <a:scene3d>
            <a:camera prst="perspectiveRelaxedModerately"/>
            <a:lightRig rig="threePt" dir="t"/>
          </a:scene3d>
        </p:spPr>
        <p:txBody>
          <a:bodyPr wrap="square" lIns="117564" tIns="58782" rIns="117564" bIns="58782">
            <a:prstTxWarp prst="textPlain">
              <a:avLst/>
            </a:prstTxWarp>
            <a:spAutoFit/>
          </a:bodyPr>
          <a:lstStyle/>
          <a:p>
            <a:pPr algn="ctr">
              <a:defRPr/>
            </a:pPr>
            <a:r>
              <a:rPr lang="bn-BD" sz="5100" dirty="0">
                <a:ln w="0"/>
                <a:effectLst>
                  <a:outerShdw blurRad="38100" dist="19050" dir="2700000" algn="tl" rotWithShape="0">
                    <a:schemeClr val="dk1">
                      <a:alpha val="40000"/>
                    </a:schemeClr>
                  </a:outerShdw>
                </a:effectLst>
                <a:latin typeface="NikoshBAN" pitchFamily="2" charset="0"/>
                <a:cs typeface="NikoshBAN" pitchFamily="2" charset="0"/>
              </a:rPr>
              <a:t>শব্দার্থ</a:t>
            </a:r>
            <a:endParaRPr lang="en-US" sz="51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7" name="Notched Right Arrow 6"/>
          <p:cNvSpPr/>
          <p:nvPr/>
        </p:nvSpPr>
        <p:spPr>
          <a:xfrm>
            <a:off x="3999572" y="2576438"/>
            <a:ext cx="2516623" cy="990541"/>
          </a:xfrm>
          <a:prstGeom prst="notchedRightArrow">
            <a:avLst>
              <a:gd name="adj1" fmla="val 50000"/>
              <a:gd name="adj2" fmla="val 32970"/>
            </a:avLst>
          </a:prstGeom>
          <a:solidFill>
            <a:srgbClr val="7030A0"/>
          </a:solidFill>
          <a:ln w="28575">
            <a:solidFill>
              <a:schemeClr val="tx1"/>
            </a:solidFill>
          </a:ln>
          <a:effectLst>
            <a:glow rad="139700">
              <a:schemeClr val="accent1">
                <a:satMod val="175000"/>
                <a:alpha val="40000"/>
              </a:schemeClr>
            </a:glow>
          </a:effectLst>
        </p:spPr>
        <p:style>
          <a:lnRef idx="2">
            <a:schemeClr val="accent2">
              <a:shade val="50000"/>
            </a:schemeClr>
          </a:lnRef>
          <a:fillRef idx="1">
            <a:schemeClr val="accent2"/>
          </a:fillRef>
          <a:effectRef idx="0">
            <a:schemeClr val="accent2"/>
          </a:effectRef>
          <a:fontRef idx="minor">
            <a:schemeClr val="lt1"/>
          </a:fontRef>
        </p:style>
        <p:txBody>
          <a:bodyPr lIns="117564" tIns="58782" rIns="117564" bIns="58782" rtlCol="0" anchor="ctr"/>
          <a:lstStyle/>
          <a:p>
            <a:pPr algn="ctr"/>
            <a:r>
              <a:rPr lang="en-US" sz="3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বনভূমি</a:t>
            </a:r>
            <a:endPar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endParaRPr>
          </a:p>
        </p:txBody>
      </p:sp>
      <p:sp>
        <p:nvSpPr>
          <p:cNvPr id="8" name="Rounded Rectangle 7"/>
          <p:cNvSpPr/>
          <p:nvPr/>
        </p:nvSpPr>
        <p:spPr>
          <a:xfrm>
            <a:off x="9043735" y="6273800"/>
            <a:ext cx="3057629" cy="551691"/>
          </a:xfrm>
          <a:prstGeom prst="roundRect">
            <a:avLst>
              <a:gd name="adj" fmla="val 0"/>
            </a:avLst>
          </a:prstGeom>
          <a:solidFill>
            <a:srgbClr val="7030A0"/>
          </a:solidFill>
          <a:ln w="28575">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r>
              <a:rPr lang="en-US" sz="31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অকৃত্রিম</a:t>
            </a:r>
            <a:r>
              <a:rPr lang="en-US" sz="31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 ও </a:t>
            </a:r>
            <a:r>
              <a:rPr lang="en-US" sz="31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মমতাময়</a:t>
            </a:r>
            <a:r>
              <a:rPr lang="en-US" sz="31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a:t>
            </a:r>
            <a:endParaRPr lang="en-US" sz="31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endParaRPr>
          </a:p>
        </p:txBody>
      </p:sp>
      <p:sp>
        <p:nvSpPr>
          <p:cNvPr id="9" name="Rounded Rectangle 8"/>
          <p:cNvSpPr/>
          <p:nvPr/>
        </p:nvSpPr>
        <p:spPr>
          <a:xfrm>
            <a:off x="9253790" y="2824073"/>
            <a:ext cx="2560320" cy="495271"/>
          </a:xfrm>
          <a:prstGeom prst="roundRect">
            <a:avLst>
              <a:gd name="adj" fmla="val 0"/>
            </a:avLst>
          </a:prstGeom>
          <a:solidFill>
            <a:srgbClr val="7030A0"/>
          </a:solidFill>
          <a:ln w="28575">
            <a:solidFill>
              <a:schemeClr val="tx1"/>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r>
              <a:rPr lang="en-US" sz="31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 </a:t>
            </a:r>
            <a:r>
              <a:rPr lang="en-US" sz="31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অরণ্য</a:t>
            </a:r>
            <a:r>
              <a:rPr lang="en-US" sz="31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 </a:t>
            </a:r>
            <a:r>
              <a:rPr lang="en-US" sz="31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এলাকা</a:t>
            </a:r>
            <a:r>
              <a:rPr lang="en-US" sz="31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 ।</a:t>
            </a:r>
            <a:endParaRPr lang="en-US" sz="31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endParaRPr>
          </a:p>
        </p:txBody>
      </p:sp>
      <p:sp>
        <p:nvSpPr>
          <p:cNvPr id="10" name="Rounded Rectangle 9"/>
          <p:cNvSpPr/>
          <p:nvPr/>
        </p:nvSpPr>
        <p:spPr>
          <a:xfrm>
            <a:off x="6278851" y="1473200"/>
            <a:ext cx="4212684" cy="525223"/>
          </a:xfrm>
          <a:prstGeom prst="roundRect">
            <a:avLst>
              <a:gd name="adj" fmla="val 0"/>
            </a:avLst>
          </a:prstGeom>
          <a:solidFill>
            <a:srgbClr val="7030A0"/>
          </a:solidFill>
          <a:ln w="28575">
            <a:solidFill>
              <a:schemeClr val="tx1"/>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r>
              <a:rPr lang="en-US" sz="31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স্বর্ণের</a:t>
            </a:r>
            <a:r>
              <a:rPr lang="en-US" sz="31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 </a:t>
            </a:r>
            <a:r>
              <a:rPr lang="en-US" sz="31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মতো</a:t>
            </a:r>
            <a:r>
              <a:rPr lang="en-US" sz="31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 </a:t>
            </a:r>
            <a:r>
              <a:rPr lang="en-US" sz="31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বর্ণের</a:t>
            </a:r>
            <a:r>
              <a:rPr lang="en-US" sz="31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 </a:t>
            </a:r>
            <a:r>
              <a:rPr lang="en-US" sz="31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ধান</a:t>
            </a:r>
            <a:endParaRPr lang="en-US" sz="31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endParaRPr>
          </a:p>
        </p:txBody>
      </p:sp>
      <p:sp>
        <p:nvSpPr>
          <p:cNvPr id="11" name="Notched Right Arrow 10"/>
          <p:cNvSpPr/>
          <p:nvPr/>
        </p:nvSpPr>
        <p:spPr>
          <a:xfrm>
            <a:off x="801120" y="985444"/>
            <a:ext cx="2557521" cy="990541"/>
          </a:xfrm>
          <a:prstGeom prst="notchedRightArrow">
            <a:avLst>
              <a:gd name="adj1" fmla="val 50000"/>
              <a:gd name="adj2" fmla="val 32970"/>
            </a:avLst>
          </a:prstGeom>
          <a:solidFill>
            <a:srgbClr val="7030A0"/>
          </a:solidFill>
          <a:ln w="28575">
            <a:solidFill>
              <a:schemeClr val="tx1"/>
            </a:solidFill>
          </a:ln>
          <a:effectLst>
            <a:glow rad="139700">
              <a:schemeClr val="accent6">
                <a:satMod val="175000"/>
                <a:alpha val="40000"/>
              </a:schemeClr>
            </a:glow>
          </a:effectLst>
        </p:spPr>
        <p:style>
          <a:lnRef idx="2">
            <a:schemeClr val="accent2">
              <a:shade val="50000"/>
            </a:schemeClr>
          </a:lnRef>
          <a:fillRef idx="1">
            <a:schemeClr val="accent2"/>
          </a:fillRef>
          <a:effectRef idx="0">
            <a:schemeClr val="accent2"/>
          </a:effectRef>
          <a:fontRef idx="minor">
            <a:schemeClr val="lt1"/>
          </a:fontRef>
        </p:style>
        <p:txBody>
          <a:bodyPr lIns="117564" tIns="58782" rIns="117564" bIns="58782" rtlCol="0" anchor="ctr"/>
          <a:lstStyle/>
          <a:p>
            <a:pPr algn="ctr"/>
            <a:r>
              <a:rPr lang="en-US" sz="3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সোনাধান</a:t>
            </a:r>
            <a:r>
              <a:rPr lang="en-US"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 - </a:t>
            </a:r>
            <a:endPar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endParaRPr>
          </a:p>
        </p:txBody>
      </p:sp>
      <p:sp>
        <p:nvSpPr>
          <p:cNvPr id="12" name="Notched Right Arrow 11"/>
          <p:cNvSpPr/>
          <p:nvPr/>
        </p:nvSpPr>
        <p:spPr>
          <a:xfrm>
            <a:off x="3418281" y="6062590"/>
            <a:ext cx="2689191" cy="901766"/>
          </a:xfrm>
          <a:prstGeom prst="notchedRightArrow">
            <a:avLst>
              <a:gd name="adj1" fmla="val 50000"/>
              <a:gd name="adj2" fmla="val 32970"/>
            </a:avLst>
          </a:prstGeom>
          <a:solidFill>
            <a:srgbClr val="7030A0"/>
          </a:solidFill>
          <a:ln w="28575">
            <a:solidFill>
              <a:schemeClr val="tx1"/>
            </a:solidFill>
          </a:ln>
          <a:effectLst>
            <a:glow rad="101600">
              <a:schemeClr val="accent3">
                <a:satMod val="175000"/>
                <a:alpha val="40000"/>
              </a:schemeClr>
            </a:glow>
          </a:effectLst>
        </p:spPr>
        <p:style>
          <a:lnRef idx="2">
            <a:schemeClr val="accent2">
              <a:shade val="50000"/>
            </a:schemeClr>
          </a:lnRef>
          <a:fillRef idx="1">
            <a:schemeClr val="accent2"/>
          </a:fillRef>
          <a:effectRef idx="0">
            <a:schemeClr val="accent2"/>
          </a:effectRef>
          <a:fontRef idx="minor">
            <a:schemeClr val="lt1"/>
          </a:fontRef>
        </p:style>
        <p:txBody>
          <a:bodyPr lIns="117564" tIns="58782" rIns="117564" bIns="58782" rtlCol="0" anchor="ctr"/>
          <a:lstStyle/>
          <a:p>
            <a:pPr algn="ctr"/>
            <a:r>
              <a:rPr lang="en-US"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 </a:t>
            </a:r>
            <a:r>
              <a:rPr lang="en-US" sz="3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চির</a:t>
            </a:r>
            <a:r>
              <a:rPr lang="en-US"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 </a:t>
            </a:r>
            <a:r>
              <a:rPr lang="en-US" sz="3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শিশু</a:t>
            </a:r>
            <a:r>
              <a:rPr lang="en-US"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 -</a:t>
            </a:r>
            <a:endPar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endParaRPr>
          </a:p>
        </p:txBody>
      </p:sp>
      <p:sp>
        <p:nvSpPr>
          <p:cNvPr id="13" name="Notched Right Arrow 12"/>
          <p:cNvSpPr/>
          <p:nvPr/>
        </p:nvSpPr>
        <p:spPr>
          <a:xfrm>
            <a:off x="1220296" y="3814381"/>
            <a:ext cx="2128647" cy="968920"/>
          </a:xfrm>
          <a:prstGeom prst="notchedRightArrow">
            <a:avLst>
              <a:gd name="adj1" fmla="val 50000"/>
              <a:gd name="adj2" fmla="val 32970"/>
            </a:avLst>
          </a:prstGeom>
          <a:solidFill>
            <a:srgbClr val="7030A0"/>
          </a:solidFill>
          <a:ln w="28575">
            <a:solidFill>
              <a:schemeClr val="tx1"/>
            </a:solidFill>
          </a:ln>
          <a:effectLst>
            <a:glow rad="101600">
              <a:schemeClr val="accent2">
                <a:satMod val="175000"/>
                <a:alpha val="40000"/>
              </a:schemeClr>
            </a:glow>
          </a:effectLst>
        </p:spPr>
        <p:style>
          <a:lnRef idx="2">
            <a:schemeClr val="accent2">
              <a:shade val="50000"/>
            </a:schemeClr>
          </a:lnRef>
          <a:fillRef idx="1">
            <a:schemeClr val="accent2"/>
          </a:fillRef>
          <a:effectRef idx="0">
            <a:schemeClr val="accent2"/>
          </a:effectRef>
          <a:fontRef idx="minor">
            <a:schemeClr val="lt1"/>
          </a:fontRef>
        </p:style>
        <p:txBody>
          <a:bodyPr lIns="117564" tIns="58782" rIns="117564" bIns="58782" rtlCol="0" anchor="ctr"/>
          <a:lstStyle/>
          <a:p>
            <a:r>
              <a:rPr lang="en-US" sz="3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বালুচর</a:t>
            </a:r>
            <a:r>
              <a:rPr lang="en-US"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 -</a:t>
            </a:r>
            <a:endPar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endParaRPr>
          </a:p>
        </p:txBody>
      </p:sp>
      <p:sp>
        <p:nvSpPr>
          <p:cNvPr id="14" name="Rounded Rectangle 13"/>
          <p:cNvSpPr/>
          <p:nvPr/>
        </p:nvSpPr>
        <p:spPr>
          <a:xfrm>
            <a:off x="6436413" y="4298841"/>
            <a:ext cx="5120641" cy="527097"/>
          </a:xfrm>
          <a:prstGeom prst="roundRect">
            <a:avLst>
              <a:gd name="adj" fmla="val 0"/>
            </a:avLst>
          </a:prstGeom>
          <a:solidFill>
            <a:srgbClr val="7030A0"/>
          </a:solidFill>
          <a:ln w="28575">
            <a:solidFill>
              <a:schemeClr val="tx1"/>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r>
              <a:rPr lang="en-US" sz="31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বালুর</a:t>
            </a:r>
            <a:r>
              <a:rPr lang="en-US" sz="31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 </a:t>
            </a:r>
            <a:r>
              <a:rPr lang="en-US" sz="31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পলি</a:t>
            </a:r>
            <a:r>
              <a:rPr lang="en-US" sz="31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 </a:t>
            </a:r>
            <a:r>
              <a:rPr lang="en-US" sz="31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পড়ে</a:t>
            </a:r>
            <a:r>
              <a:rPr lang="en-US" sz="31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 </a:t>
            </a:r>
            <a:r>
              <a:rPr lang="en-US" sz="31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উৎপন্ন</a:t>
            </a:r>
            <a:r>
              <a:rPr lang="en-US" sz="31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 </a:t>
            </a:r>
            <a:r>
              <a:rPr lang="en-US" sz="31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যে</a:t>
            </a:r>
            <a:r>
              <a:rPr lang="en-US" sz="31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 </a:t>
            </a:r>
            <a:r>
              <a:rPr lang="en-US" sz="31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চর</a:t>
            </a:r>
            <a:r>
              <a:rPr lang="en-US" sz="31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a:t>
            </a:r>
            <a:endParaRPr lang="en-US" sz="31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endParaRPr>
          </a:p>
        </p:txBody>
      </p:sp>
      <p:pic>
        <p:nvPicPr>
          <p:cNvPr id="15" name="Picture 9" descr="bangobando&amp;ma.jpg"/>
          <p:cNvPicPr>
            <a:picLocks noChangeAspect="1"/>
          </p:cNvPicPr>
          <p:nvPr/>
        </p:nvPicPr>
        <p:blipFill>
          <a:blip r:embed="rId2"/>
          <a:srcRect/>
          <a:stretch>
            <a:fillRect/>
          </a:stretch>
        </p:blipFill>
        <p:spPr bwMode="auto">
          <a:xfrm>
            <a:off x="6187378" y="5365786"/>
            <a:ext cx="2835311" cy="2043755"/>
          </a:xfrm>
          <a:prstGeom prst="rect">
            <a:avLst/>
          </a:prstGeom>
          <a:ln>
            <a:noFill/>
          </a:ln>
          <a:effectLst>
            <a:softEdge rad="112500"/>
          </a:effectLst>
        </p:spPr>
      </p:pic>
      <p:pic>
        <p:nvPicPr>
          <p:cNvPr id="16" name="Picture 8" descr="golden rice.jpg"/>
          <p:cNvPicPr>
            <a:picLocks noChangeAspect="1"/>
          </p:cNvPicPr>
          <p:nvPr/>
        </p:nvPicPr>
        <p:blipFill>
          <a:blip r:embed="rId3"/>
          <a:srcRect/>
          <a:stretch>
            <a:fillRect/>
          </a:stretch>
        </p:blipFill>
        <p:spPr bwMode="auto">
          <a:xfrm>
            <a:off x="3476227" y="753250"/>
            <a:ext cx="2759642" cy="1717334"/>
          </a:xfrm>
          <a:prstGeom prst="rect">
            <a:avLst/>
          </a:prstGeom>
          <a:ln>
            <a:noFill/>
          </a:ln>
          <a:effectLst>
            <a:softEdge rad="112500"/>
          </a:effectLst>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7737" y="3681112"/>
            <a:ext cx="2750335" cy="1717334"/>
          </a:xfrm>
          <a:prstGeom prst="rect">
            <a:avLst/>
          </a:prstGeom>
          <a:ln>
            <a:noFill/>
          </a:ln>
          <a:effectLst>
            <a:softEdge rad="112500"/>
          </a:effectLst>
        </p:spPr>
      </p:pic>
      <p:pic>
        <p:nvPicPr>
          <p:cNvPr id="18" name="Picture 17" descr="forest.jpg"/>
          <p:cNvPicPr>
            <a:picLocks noChangeAspect="1"/>
          </p:cNvPicPr>
          <p:nvPr/>
        </p:nvPicPr>
        <p:blipFill>
          <a:blip r:embed="rId5"/>
          <a:stretch>
            <a:fillRect/>
          </a:stretch>
        </p:blipFill>
        <p:spPr>
          <a:xfrm>
            <a:off x="6578076" y="2346961"/>
            <a:ext cx="2511379" cy="1717334"/>
          </a:xfrm>
          <a:prstGeom prst="rect">
            <a:avLst/>
          </a:prstGeom>
          <a:ln>
            <a:noFill/>
          </a:ln>
          <a:effectLst>
            <a:softEdge rad="112500"/>
          </a:effectLst>
        </p:spPr>
      </p:pic>
    </p:spTree>
    <p:extLst>
      <p:ext uri="{BB962C8B-B14F-4D97-AF65-F5344CB8AC3E}">
        <p14:creationId xmlns:p14="http://schemas.microsoft.com/office/powerpoint/2010/main" val="52974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par>
                                <p:cTn id="20" presetID="22" presetClass="entr" presetSubtype="4"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par>
                                <p:cTn id="23" presetID="22" presetClass="entr" presetSubtype="4"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par>
                                <p:cTn id="26" presetID="22" presetClass="entr" presetSubtype="4"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strips(downLeft)">
                                      <p:cBhvr>
                                        <p:cTn id="33" dur="500"/>
                                        <p:tgtEl>
                                          <p:spTgt spid="10"/>
                                        </p:tgtEl>
                                      </p:cBhvr>
                                    </p:animEffect>
                                  </p:childTnLst>
                                </p:cTn>
                              </p:par>
                              <p:par>
                                <p:cTn id="34" presetID="18" presetClass="entr" presetSubtype="12"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strips(downLeft)">
                                      <p:cBhvr>
                                        <p:cTn id="36" dur="500"/>
                                        <p:tgtEl>
                                          <p:spTgt spid="9"/>
                                        </p:tgtEl>
                                      </p:cBhvr>
                                    </p:animEffect>
                                  </p:childTnLst>
                                </p:cTn>
                              </p:par>
                              <p:par>
                                <p:cTn id="37" presetID="18" presetClass="entr" presetSubtype="12"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strips(downLeft)">
                                      <p:cBhvr>
                                        <p:cTn id="39" dur="500"/>
                                        <p:tgtEl>
                                          <p:spTgt spid="14"/>
                                        </p:tgtEl>
                                      </p:cBhvr>
                                    </p:animEffect>
                                  </p:childTnLst>
                                </p:cTn>
                              </p:par>
                              <p:par>
                                <p:cTn id="40" presetID="18" presetClass="entr" presetSubtype="12"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strips(downLeft)">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5"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6" name="TextBox 5"/>
          <p:cNvSpPr txBox="1">
            <a:spLocks noChangeArrowheads="1"/>
          </p:cNvSpPr>
          <p:nvPr/>
        </p:nvSpPr>
        <p:spPr bwMode="auto">
          <a:xfrm>
            <a:off x="5394235" y="457201"/>
            <a:ext cx="6964680" cy="6629400"/>
          </a:xfrm>
          <a:prstGeom prst="rect">
            <a:avLst/>
          </a:prstGeom>
          <a:noFill/>
          <a:ln w="38100">
            <a:noFill/>
            <a:miter lim="800000"/>
            <a:headEnd/>
            <a:tailEnd/>
          </a:ln>
          <a:effectLst>
            <a:glow rad="228600">
              <a:schemeClr val="accent2">
                <a:satMod val="175000"/>
                <a:alpha val="40000"/>
              </a:schemeClr>
            </a:glow>
          </a:effectLst>
          <a:scene3d>
            <a:camera prst="orthographicFront"/>
            <a:lightRig rig="threePt" dir="t"/>
          </a:scene3d>
          <a:sp3d>
            <a:bevelT w="114300" prst="artDeco"/>
          </a:sp3d>
        </p:spPr>
        <p:txBody>
          <a:bodyPr wrap="square" lIns="117564" tIns="58782" rIns="117564" bIns="58782">
            <a:prstTxWarp prst="textPlain">
              <a:avLst/>
            </a:prstTxWarp>
            <a:spAutoFit/>
          </a:bodyPr>
          <a:lstStyle/>
          <a:p>
            <a:r>
              <a:rPr lang="en-US" sz="51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bn-BD" sz="5100" dirty="0" smtClean="0">
                <a:ln w="0"/>
                <a:effectLst>
                  <a:outerShdw blurRad="38100" dist="19050" dir="2700000" algn="tl" rotWithShape="0">
                    <a:schemeClr val="dk1">
                      <a:alpha val="40000"/>
                    </a:schemeClr>
                  </a:outerShdw>
                </a:effectLst>
                <a:latin typeface="NikoshBAN" pitchFamily="2" charset="0"/>
                <a:cs typeface="NikoshBAN" pitchFamily="2" charset="0"/>
              </a:rPr>
              <a:t>মুজিব</a:t>
            </a:r>
            <a:endParaRPr lang="bn-BD" sz="5100" dirty="0">
              <a:ln w="0"/>
              <a:effectLst>
                <a:outerShdw blurRad="38100" dist="19050" dir="2700000" algn="tl" rotWithShape="0">
                  <a:schemeClr val="dk1">
                    <a:alpha val="40000"/>
                  </a:schemeClr>
                </a:outerShdw>
              </a:effectLst>
              <a:latin typeface="NikoshBAN" pitchFamily="2" charset="0"/>
              <a:cs typeface="NikoshBAN" pitchFamily="2" charset="0"/>
            </a:endParaRPr>
          </a:p>
          <a:p>
            <a:r>
              <a:rPr lang="bn-BD" sz="31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1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bn-BD" sz="31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bn-BD" sz="3100" dirty="0">
                <a:ln w="0"/>
                <a:effectLst>
                  <a:outerShdw blurRad="38100" dist="19050" dir="2700000" algn="tl" rotWithShape="0">
                    <a:schemeClr val="dk1">
                      <a:alpha val="40000"/>
                    </a:schemeClr>
                  </a:outerShdw>
                </a:effectLst>
                <a:latin typeface="NikoshBAN" pitchFamily="2" charset="0"/>
                <a:cs typeface="NikoshBAN" pitchFamily="2" charset="0"/>
              </a:rPr>
              <a:t>- রোকনুজ্জামান খান </a:t>
            </a:r>
          </a:p>
          <a:p>
            <a:endParaRPr lang="en-US" sz="3100" dirty="0" smtClean="0">
              <a:ln w="0"/>
              <a:effectLst>
                <a:outerShdw blurRad="38100" dist="19050" dir="2700000" algn="tl" rotWithShape="0">
                  <a:schemeClr val="dk1">
                    <a:alpha val="40000"/>
                  </a:schemeClr>
                </a:outerShdw>
              </a:effectLst>
              <a:latin typeface="NikoshBAN" pitchFamily="2" charset="0"/>
              <a:cs typeface="NikoshBAN" pitchFamily="2" charset="0"/>
            </a:endParaRPr>
          </a:p>
          <a:p>
            <a:r>
              <a:rPr lang="bn-BD" sz="3100" dirty="0" smtClean="0">
                <a:ln w="0"/>
                <a:effectLst>
                  <a:outerShdw blurRad="38100" dist="19050" dir="2700000" algn="tl" rotWithShape="0">
                    <a:schemeClr val="dk1">
                      <a:alpha val="40000"/>
                    </a:schemeClr>
                  </a:outerShdw>
                </a:effectLst>
                <a:latin typeface="NikoshBAN" pitchFamily="2" charset="0"/>
                <a:cs typeface="NikoshBAN" pitchFamily="2" charset="0"/>
              </a:rPr>
              <a:t>শিশুর </a:t>
            </a:r>
            <a:r>
              <a:rPr lang="bn-BD" sz="3100" dirty="0">
                <a:ln w="0"/>
                <a:effectLst>
                  <a:outerShdw blurRad="38100" dist="19050" dir="2700000" algn="tl" rotWithShape="0">
                    <a:schemeClr val="dk1">
                      <a:alpha val="40000"/>
                    </a:schemeClr>
                  </a:outerShdw>
                </a:effectLst>
                <a:latin typeface="NikoshBAN" pitchFamily="2" charset="0"/>
                <a:cs typeface="NikoshBAN" pitchFamily="2" charset="0"/>
              </a:rPr>
              <a:t>মধুর হাসিতে যখন ভরে বাঙালির ঘর। </a:t>
            </a:r>
          </a:p>
          <a:p>
            <a:r>
              <a:rPr lang="bn-BD" sz="3100" dirty="0">
                <a:ln w="0"/>
                <a:effectLst>
                  <a:outerShdw blurRad="38100" dist="19050" dir="2700000" algn="tl" rotWithShape="0">
                    <a:schemeClr val="dk1">
                      <a:alpha val="40000"/>
                    </a:schemeClr>
                  </a:outerShdw>
                </a:effectLst>
                <a:latin typeface="NikoshBAN" pitchFamily="2" charset="0"/>
                <a:cs typeface="NikoshBAN" pitchFamily="2" charset="0"/>
              </a:rPr>
              <a:t>মনে হয় যেন শিশু হয়ে হাসে চির শিশু মুজিবর</a:t>
            </a:r>
            <a:endParaRPr lang="en-US" sz="3100" dirty="0">
              <a:ln w="0"/>
              <a:effectLst>
                <a:outerShdw blurRad="38100" dist="19050" dir="2700000" algn="tl" rotWithShape="0">
                  <a:schemeClr val="dk1">
                    <a:alpha val="40000"/>
                  </a:schemeClr>
                </a:outerShdw>
              </a:effectLst>
              <a:latin typeface="NikoshBAN" pitchFamily="2" charset="0"/>
              <a:cs typeface="NikoshBAN" pitchFamily="2" charset="0"/>
            </a:endParaRPr>
          </a:p>
          <a:p>
            <a:r>
              <a:rPr lang="bn-BD" sz="3100" dirty="0" smtClean="0">
                <a:ln w="0"/>
                <a:effectLst>
                  <a:outerShdw blurRad="38100" dist="19050" dir="2700000" algn="tl" rotWithShape="0">
                    <a:schemeClr val="dk1">
                      <a:alpha val="40000"/>
                    </a:schemeClr>
                  </a:outerShdw>
                </a:effectLst>
                <a:latin typeface="NikoshBAN" pitchFamily="2" charset="0"/>
                <a:cs typeface="NikoshBAN" pitchFamily="2" charset="0"/>
              </a:rPr>
              <a:t>সবুজ </a:t>
            </a:r>
            <a:r>
              <a:rPr lang="bn-BD" sz="3100" dirty="0">
                <a:ln w="0"/>
                <a:effectLst>
                  <a:outerShdw blurRad="38100" dist="19050" dir="2700000" algn="tl" rotWithShape="0">
                    <a:schemeClr val="dk1">
                      <a:alpha val="40000"/>
                    </a:schemeClr>
                  </a:outerShdw>
                </a:effectLst>
                <a:latin typeface="NikoshBAN" pitchFamily="2" charset="0"/>
                <a:cs typeface="NikoshBAN" pitchFamily="2" charset="0"/>
              </a:rPr>
              <a:t>শ্যামল বনভূমি মাঠ নদীতীর বালুচর।</a:t>
            </a:r>
          </a:p>
          <a:p>
            <a:r>
              <a:rPr lang="bn-BD" sz="3100" dirty="0">
                <a:ln w="0"/>
                <a:effectLst>
                  <a:outerShdw blurRad="38100" dist="19050" dir="2700000" algn="tl" rotWithShape="0">
                    <a:schemeClr val="dk1">
                      <a:alpha val="40000"/>
                    </a:schemeClr>
                  </a:outerShdw>
                </a:effectLst>
                <a:latin typeface="NikoshBAN" pitchFamily="2" charset="0"/>
                <a:cs typeface="NikoshBAN" pitchFamily="2" charset="0"/>
              </a:rPr>
              <a:t>সবখানে আছে বঙ্গবন্ধু শেখ মুজিবের ঘর।</a:t>
            </a:r>
            <a:endParaRPr lang="en-US" sz="3100" dirty="0">
              <a:ln w="0"/>
              <a:effectLst>
                <a:outerShdw blurRad="38100" dist="19050" dir="2700000" algn="tl" rotWithShape="0">
                  <a:schemeClr val="dk1">
                    <a:alpha val="40000"/>
                  </a:schemeClr>
                </a:outerShdw>
              </a:effectLst>
              <a:latin typeface="NikoshBAN" pitchFamily="2" charset="0"/>
              <a:cs typeface="NikoshBAN" pitchFamily="2" charset="0"/>
            </a:endParaRPr>
          </a:p>
          <a:p>
            <a:endParaRPr lang="en-US" sz="3100" dirty="0" smtClean="0">
              <a:ln w="0"/>
              <a:effectLst>
                <a:outerShdw blurRad="38100" dist="19050" dir="2700000" algn="tl" rotWithShape="0">
                  <a:schemeClr val="dk1">
                    <a:alpha val="40000"/>
                  </a:schemeClr>
                </a:outerShdw>
              </a:effectLst>
              <a:latin typeface="NikoshBAN" pitchFamily="2" charset="0"/>
              <a:cs typeface="NikoshBAN" pitchFamily="2" charset="0"/>
            </a:endParaRPr>
          </a:p>
          <a:p>
            <a:r>
              <a:rPr lang="bn-BD" sz="3100" dirty="0" smtClean="0">
                <a:ln w="0"/>
                <a:effectLst>
                  <a:outerShdw blurRad="38100" dist="19050" dir="2700000" algn="tl" rotWithShape="0">
                    <a:schemeClr val="dk1">
                      <a:alpha val="40000"/>
                    </a:schemeClr>
                  </a:outerShdw>
                </a:effectLst>
                <a:latin typeface="NikoshBAN" pitchFamily="2" charset="0"/>
                <a:cs typeface="NikoshBAN" pitchFamily="2" charset="0"/>
              </a:rPr>
              <a:t>সোনার </a:t>
            </a:r>
            <a:r>
              <a:rPr lang="bn-BD" sz="3100" dirty="0">
                <a:ln w="0"/>
                <a:effectLst>
                  <a:outerShdw blurRad="38100" dist="19050" dir="2700000" algn="tl" rotWithShape="0">
                    <a:schemeClr val="dk1">
                      <a:alpha val="40000"/>
                    </a:schemeClr>
                  </a:outerShdw>
                </a:effectLst>
                <a:latin typeface="NikoshBAN" pitchFamily="2" charset="0"/>
                <a:cs typeface="NikoshBAN" pitchFamily="2" charset="0"/>
              </a:rPr>
              <a:t>দেশের মাঠে মাঠে ফলে সোনাধান রাশি রাশি ,</a:t>
            </a:r>
          </a:p>
          <a:p>
            <a:r>
              <a:rPr lang="bn-BD" sz="3100" dirty="0">
                <a:ln w="0"/>
                <a:effectLst>
                  <a:outerShdw blurRad="38100" dist="19050" dir="2700000" algn="tl" rotWithShape="0">
                    <a:schemeClr val="dk1">
                      <a:alpha val="40000"/>
                    </a:schemeClr>
                  </a:outerShdw>
                </a:effectLst>
                <a:latin typeface="NikoshBAN" pitchFamily="2" charset="0"/>
                <a:cs typeface="NikoshBAN" pitchFamily="2" charset="0"/>
              </a:rPr>
              <a:t>ফসলের হাসি দেখে মনে হয় শেখ মুজিবের হাসি। আমরা </a:t>
            </a:r>
            <a:endParaRPr lang="en-US" sz="3100" dirty="0" smtClean="0">
              <a:ln w="0"/>
              <a:effectLst>
                <a:outerShdw blurRad="38100" dist="19050" dir="2700000" algn="tl" rotWithShape="0">
                  <a:schemeClr val="dk1">
                    <a:alpha val="40000"/>
                  </a:schemeClr>
                </a:outerShdw>
              </a:effectLst>
              <a:latin typeface="NikoshBAN" pitchFamily="2" charset="0"/>
              <a:cs typeface="NikoshBAN" pitchFamily="2" charset="0"/>
            </a:endParaRPr>
          </a:p>
          <a:p>
            <a:r>
              <a:rPr lang="bn-BD" sz="3100" dirty="0" smtClean="0">
                <a:ln w="0"/>
                <a:effectLst>
                  <a:outerShdw blurRad="38100" dist="19050" dir="2700000" algn="tl" rotWithShape="0">
                    <a:schemeClr val="dk1">
                      <a:alpha val="40000"/>
                    </a:schemeClr>
                  </a:outerShdw>
                </a:effectLst>
                <a:latin typeface="NikoshBAN" pitchFamily="2" charset="0"/>
                <a:cs typeface="NikoshBAN" pitchFamily="2" charset="0"/>
              </a:rPr>
              <a:t>বাঙ্গালি </a:t>
            </a:r>
            <a:r>
              <a:rPr lang="bn-BD" sz="3100" dirty="0">
                <a:ln w="0"/>
                <a:effectLst>
                  <a:outerShdw blurRad="38100" dist="19050" dir="2700000" algn="tl" rotWithShape="0">
                    <a:schemeClr val="dk1">
                      <a:alpha val="40000"/>
                    </a:schemeClr>
                  </a:outerShdw>
                </a:effectLst>
                <a:latin typeface="NikoshBAN" pitchFamily="2" charset="0"/>
                <a:cs typeface="NikoshBAN" pitchFamily="2" charset="0"/>
              </a:rPr>
              <a:t>যতদিন বেঁচে রইব এ বাংলায় </a:t>
            </a:r>
            <a:endParaRPr lang="en-US" sz="3100" dirty="0">
              <a:ln w="0"/>
              <a:effectLst>
                <a:outerShdw blurRad="38100" dist="19050" dir="2700000" algn="tl" rotWithShape="0">
                  <a:schemeClr val="dk1">
                    <a:alpha val="40000"/>
                  </a:schemeClr>
                </a:outerShdw>
              </a:effectLst>
              <a:latin typeface="NikoshBAN" pitchFamily="2" charset="0"/>
              <a:cs typeface="NikoshBAN" pitchFamily="2" charset="0"/>
            </a:endParaRPr>
          </a:p>
          <a:p>
            <a:r>
              <a:rPr lang="bn-BD" sz="3100" dirty="0">
                <a:ln w="0"/>
                <a:effectLst>
                  <a:outerShdw blurRad="38100" dist="19050" dir="2700000" algn="tl" rotWithShape="0">
                    <a:schemeClr val="dk1">
                      <a:alpha val="40000"/>
                    </a:schemeClr>
                  </a:outerShdw>
                </a:effectLst>
                <a:latin typeface="NikoshBAN" pitchFamily="2" charset="0"/>
                <a:cs typeface="NikoshBAN" pitchFamily="2" charset="0"/>
              </a:rPr>
              <a:t>স্বাধীন বাংলা ডাকবে ;মুজিব আয় ঘরে ফিরে আয় </a:t>
            </a:r>
            <a:r>
              <a:rPr lang="bn-BD" sz="3100" dirty="0" smtClean="0">
                <a:ln w="0"/>
                <a:effectLst>
                  <a:outerShdw blurRad="38100" dist="19050" dir="2700000" algn="tl" rotWithShape="0">
                    <a:schemeClr val="dk1">
                      <a:alpha val="40000"/>
                    </a:schemeClr>
                  </a:outerShdw>
                </a:effectLst>
                <a:latin typeface="NikoshBAN" pitchFamily="2" charset="0"/>
                <a:cs typeface="NikoshBAN" pitchFamily="2" charset="0"/>
              </a:rPr>
              <a:t>!</a:t>
            </a:r>
            <a:endParaRPr lang="en-US" sz="3100" dirty="0" smtClean="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7" name="Picture 2" descr="C:\Users\HARUNSIR\Downloads\2.jpg"/>
          <p:cNvPicPr>
            <a:picLocks noChangeAspect="1" noChangeArrowheads="1"/>
          </p:cNvPicPr>
          <p:nvPr/>
        </p:nvPicPr>
        <p:blipFill>
          <a:blip r:embed="rId2"/>
          <a:srcRect/>
          <a:stretch>
            <a:fillRect/>
          </a:stretch>
        </p:blipFill>
        <p:spPr bwMode="auto">
          <a:xfrm>
            <a:off x="852715" y="609600"/>
            <a:ext cx="4038600" cy="2209800"/>
          </a:xfrm>
          <a:prstGeom prst="rect">
            <a:avLst/>
          </a:prstGeom>
          <a:ln>
            <a:noFill/>
          </a:ln>
          <a:effectLst>
            <a:softEdge rad="112500"/>
          </a:effectLst>
        </p:spPr>
      </p:pic>
      <p:pic>
        <p:nvPicPr>
          <p:cNvPr id="8" name="Picture 7" descr="as24"/>
          <p:cNvPicPr>
            <a:picLocks noChangeAspect="1" noChangeArrowheads="1"/>
          </p:cNvPicPr>
          <p:nvPr/>
        </p:nvPicPr>
        <p:blipFill>
          <a:blip r:embed="rId3"/>
          <a:srcRect/>
          <a:stretch>
            <a:fillRect/>
          </a:stretch>
        </p:blipFill>
        <p:spPr bwMode="auto">
          <a:xfrm>
            <a:off x="928915" y="2819400"/>
            <a:ext cx="4038600" cy="2286000"/>
          </a:xfrm>
          <a:prstGeom prst="rect">
            <a:avLst/>
          </a:prstGeom>
          <a:ln>
            <a:noFill/>
          </a:ln>
          <a:effectLst>
            <a:softEdge rad="112500"/>
          </a:effectLst>
        </p:spPr>
      </p:pic>
      <p:pic>
        <p:nvPicPr>
          <p:cNvPr id="9" name="Picture 3" descr="index112"/>
          <p:cNvPicPr>
            <a:picLocks noChangeAspect="1" noChangeArrowheads="1"/>
          </p:cNvPicPr>
          <p:nvPr/>
        </p:nvPicPr>
        <p:blipFill>
          <a:blip r:embed="rId4"/>
          <a:srcRect/>
          <a:stretch>
            <a:fillRect/>
          </a:stretch>
        </p:blipFill>
        <p:spPr bwMode="auto">
          <a:xfrm>
            <a:off x="928915" y="5105400"/>
            <a:ext cx="4038600" cy="2152907"/>
          </a:xfrm>
          <a:prstGeom prst="rect">
            <a:avLst/>
          </a:prstGeom>
          <a:ln>
            <a:noFill/>
          </a:ln>
          <a:effectLst>
            <a:softEdge rad="112500"/>
          </a:effectLst>
        </p:spPr>
      </p:pic>
    </p:spTree>
    <p:extLst>
      <p:ext uri="{BB962C8B-B14F-4D97-AF65-F5344CB8AC3E}">
        <p14:creationId xmlns:p14="http://schemas.microsoft.com/office/powerpoint/2010/main" val="304572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500"/>
                                        <p:tgtEl>
                                          <p:spTgt spid="6"/>
                                        </p:tgtEl>
                                      </p:cBhvr>
                                    </p:animEffect>
                                  </p:childTnLst>
                                </p:cTn>
                              </p:par>
                              <p:par>
                                <p:cTn id="8" presetID="8"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in)">
                                      <p:cBhvr>
                                        <p:cTn id="10" dur="500"/>
                                        <p:tgtEl>
                                          <p:spTgt spid="7"/>
                                        </p:tgtEl>
                                      </p:cBhvr>
                                    </p:animEffect>
                                  </p:childTnLst>
                                </p:cTn>
                              </p:par>
                              <p:par>
                                <p:cTn id="11" presetID="8"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amond(in)">
                                      <p:cBhvr>
                                        <p:cTn id="13" dur="500"/>
                                        <p:tgtEl>
                                          <p:spTgt spid="8"/>
                                        </p:tgtEl>
                                      </p:cBhvr>
                                    </p:animEffect>
                                  </p:childTnLst>
                                </p:cTn>
                              </p:par>
                              <p:par>
                                <p:cTn id="14" presetID="8"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amond(in)">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6"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pic>
        <p:nvPicPr>
          <p:cNvPr id="4" name="Picture 2" descr="F:\New Upload Image\unnamed24.jpg"/>
          <p:cNvPicPr>
            <a:picLocks noChangeAspect="1" noChangeArrowheads="1"/>
          </p:cNvPicPr>
          <p:nvPr/>
        </p:nvPicPr>
        <p:blipFill>
          <a:blip r:embed="rId2"/>
          <a:srcRect/>
          <a:stretch>
            <a:fillRect/>
          </a:stretch>
        </p:blipFill>
        <p:spPr bwMode="auto">
          <a:xfrm>
            <a:off x="540656" y="375557"/>
            <a:ext cx="12736288" cy="7021285"/>
          </a:xfrm>
          <a:prstGeom prst="rect">
            <a:avLst/>
          </a:prstGeom>
          <a:ln>
            <a:noFill/>
          </a:ln>
          <a:effectLst>
            <a:softEdge rad="112500"/>
          </a:effectLst>
        </p:spPr>
      </p:pic>
      <p:pic>
        <p:nvPicPr>
          <p:cNvPr id="7" name="Picture 6" descr="index2"/>
          <p:cNvPicPr>
            <a:picLocks noChangeAspect="1" noChangeArrowheads="1"/>
          </p:cNvPicPr>
          <p:nvPr/>
        </p:nvPicPr>
        <p:blipFill>
          <a:blip r:embed="rId3">
            <a:lum contrast="20000"/>
          </a:blip>
          <a:srcRect/>
          <a:stretch>
            <a:fillRect/>
          </a:stretch>
        </p:blipFill>
        <p:spPr bwMode="auto">
          <a:xfrm>
            <a:off x="960119" y="753728"/>
            <a:ext cx="3858623" cy="2850004"/>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Flowchart: Alternate Process 7"/>
          <p:cNvSpPr/>
          <p:nvPr/>
        </p:nvSpPr>
        <p:spPr>
          <a:xfrm>
            <a:off x="1299028" y="3862811"/>
            <a:ext cx="3627120" cy="794173"/>
          </a:xfrm>
          <a:prstGeom prst="flowChartAlternateProcess">
            <a:avLst/>
          </a:prstGeom>
          <a:noFill/>
          <a:ln>
            <a:noFill/>
          </a:ln>
          <a:effectLst>
            <a:glow rad="139700">
              <a:schemeClr val="accent3">
                <a:satMod val="175000"/>
                <a:alpha val="40000"/>
              </a:schemeClr>
            </a:glow>
            <a:outerShdw blurRad="107950" dist="12700" dir="5400000" algn="ctr">
              <a:srgbClr val="000000"/>
            </a:outerShdw>
          </a:effectLst>
        </p:spPr>
        <p:style>
          <a:lnRef idx="1">
            <a:schemeClr val="accent4"/>
          </a:lnRef>
          <a:fillRef idx="2">
            <a:schemeClr val="accent4"/>
          </a:fillRef>
          <a:effectRef idx="1">
            <a:schemeClr val="accent4"/>
          </a:effectRef>
          <a:fontRef idx="minor">
            <a:schemeClr val="dk1"/>
          </a:fontRef>
        </p:style>
        <p:txBody>
          <a:bodyPr lIns="117564" tIns="58782" rIns="117564" bIns="58782" rtlCol="0" anchor="ctr">
            <a:prstTxWarp prst="textPlain">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46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আদর্শ</a:t>
            </a:r>
            <a:r>
              <a:rPr lang="en-US" sz="46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6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পাঠ</a:t>
            </a:r>
            <a:endParaRPr lang="en-US" sz="46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pic>
        <p:nvPicPr>
          <p:cNvPr id="9" name="Picture 8" descr="Untitled-22"/>
          <p:cNvPicPr>
            <a:picLocks noChangeAspect="1" noChangeArrowheads="1"/>
          </p:cNvPicPr>
          <p:nvPr/>
        </p:nvPicPr>
        <p:blipFill>
          <a:blip r:embed="rId4">
            <a:lum contrast="30000"/>
          </a:blip>
          <a:srcRect/>
          <a:stretch>
            <a:fillRect/>
          </a:stretch>
        </p:blipFill>
        <p:spPr bwMode="auto">
          <a:xfrm>
            <a:off x="8154126" y="3267272"/>
            <a:ext cx="4053114" cy="2844589"/>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Flowchart: Alternate Process 9"/>
          <p:cNvSpPr/>
          <p:nvPr/>
        </p:nvSpPr>
        <p:spPr>
          <a:xfrm>
            <a:off x="8610600" y="6400800"/>
            <a:ext cx="3596640" cy="694690"/>
          </a:xfrm>
          <a:prstGeom prst="flowChartAlternateProcess">
            <a:avLst/>
          </a:prstGeom>
          <a:noFill/>
          <a:ln>
            <a:noFill/>
          </a:ln>
          <a:effectLst>
            <a:glow rad="1397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style>
          <a:lnRef idx="1">
            <a:schemeClr val="accent4"/>
          </a:lnRef>
          <a:fillRef idx="2">
            <a:schemeClr val="accent4"/>
          </a:fillRef>
          <a:effectRef idx="1">
            <a:schemeClr val="accent4"/>
          </a:effectRef>
          <a:fontRef idx="minor">
            <a:schemeClr val="dk1"/>
          </a:fontRef>
        </p:style>
        <p:txBody>
          <a:bodyPr lIns="117564" tIns="58782" rIns="117564" bIns="58782" rtlCol="0" anchor="ctr">
            <a:prstTxWarp prst="textPlain">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4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সরব</a:t>
            </a:r>
            <a:r>
              <a:rPr lang="en-US" sz="4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পাঠ</a:t>
            </a:r>
            <a:endParaRPr lang="en-US" sz="4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45552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8"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2" name="Rectangle 1"/>
          <p:cNvSpPr/>
          <p:nvPr/>
        </p:nvSpPr>
        <p:spPr>
          <a:xfrm>
            <a:off x="1001482" y="531944"/>
            <a:ext cx="10769601" cy="584775"/>
          </a:xfrm>
          <a:prstGeom prst="rect">
            <a:avLst/>
          </a:prstGeom>
          <a:solidFill>
            <a:srgbClr val="FFFF00"/>
          </a:solidFill>
        </p:spPr>
        <p:txBody>
          <a:bodyPr wrap="square">
            <a:spAutoFit/>
          </a:bodyPr>
          <a:lstStyle/>
          <a:p>
            <a:r>
              <a:rPr lang="en-US" sz="3200" dirty="0" smtClean="0">
                <a:solidFill>
                  <a:srgbClr val="4A4A4A"/>
                </a:solidFill>
                <a:latin typeface="NikoshBAN" panose="02000000000000000000" pitchFamily="2" charset="0"/>
                <a:cs typeface="NikoshBAN" panose="02000000000000000000" pitchFamily="2" charset="0"/>
              </a:rPr>
              <a:t>১. </a:t>
            </a:r>
            <a:r>
              <a:rPr lang="en-US" sz="3200" dirty="0" err="1" smtClean="0">
                <a:solidFill>
                  <a:srgbClr val="4A4A4A"/>
                </a:solidFill>
                <a:latin typeface="NikoshBAN" panose="02000000000000000000" pitchFamily="2" charset="0"/>
                <a:cs typeface="NikoshBAN" panose="02000000000000000000" pitchFamily="2" charset="0"/>
              </a:rPr>
              <a:t>প্রশ্নঃ</a:t>
            </a:r>
            <a:r>
              <a:rPr lang="en-US" sz="3200" dirty="0" smtClean="0">
                <a:solidFill>
                  <a:srgbClr val="4A4A4A"/>
                </a:solidFill>
                <a:latin typeface="NikoshBAN" panose="02000000000000000000" pitchFamily="2" charset="0"/>
                <a:cs typeface="NikoshBAN" panose="02000000000000000000" pitchFamily="2" charset="0"/>
              </a:rPr>
              <a:t> </a:t>
            </a:r>
            <a:r>
              <a:rPr lang="as-IN" sz="3200" dirty="0" smtClean="0">
                <a:solidFill>
                  <a:srgbClr val="4A4A4A"/>
                </a:solidFill>
                <a:latin typeface="NikoshBAN" panose="02000000000000000000" pitchFamily="2" charset="0"/>
                <a:cs typeface="NikoshBAN" panose="02000000000000000000" pitchFamily="2" charset="0"/>
              </a:rPr>
              <a:t> </a:t>
            </a:r>
            <a:r>
              <a:rPr lang="as-IN" sz="3200" dirty="0">
                <a:solidFill>
                  <a:srgbClr val="4A4A4A"/>
                </a:solidFill>
                <a:latin typeface="NikoshBAN" panose="02000000000000000000" pitchFamily="2" charset="0"/>
                <a:cs typeface="NikoshBAN" panose="02000000000000000000" pitchFamily="2" charset="0"/>
              </a:rPr>
              <a:t>‘মুজিব’ কবিতার মূলভাব বিশ্লেষণ </a:t>
            </a:r>
            <a:r>
              <a:rPr lang="as-IN" sz="3200" dirty="0" smtClean="0">
                <a:solidFill>
                  <a:srgbClr val="4A4A4A"/>
                </a:solidFill>
                <a:latin typeface="NikoshBAN" panose="02000000000000000000" pitchFamily="2" charset="0"/>
                <a:cs typeface="NikoshBAN" panose="02000000000000000000" pitchFamily="2" charset="0"/>
              </a:rPr>
              <a:t>কর</a:t>
            </a:r>
            <a:r>
              <a:rPr lang="en-US" sz="3200" dirty="0" smtClean="0">
                <a:solidFill>
                  <a:srgbClr val="4A4A4A"/>
                </a:solidFill>
                <a:latin typeface="NikoshBAN" panose="02000000000000000000" pitchFamily="2" charset="0"/>
                <a:cs typeface="NikoshBAN" panose="02000000000000000000" pitchFamily="2" charset="0"/>
              </a:rPr>
              <a:t> </a:t>
            </a:r>
            <a:r>
              <a:rPr lang="as-IN" sz="3200" dirty="0" smtClean="0">
                <a:solidFill>
                  <a:srgbClr val="4A4A4A"/>
                </a:solidFill>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sp>
        <p:nvSpPr>
          <p:cNvPr id="3" name="Rectangle 2"/>
          <p:cNvSpPr/>
          <p:nvPr/>
        </p:nvSpPr>
        <p:spPr>
          <a:xfrm>
            <a:off x="928912" y="1215410"/>
            <a:ext cx="12003317" cy="2062103"/>
          </a:xfrm>
          <a:prstGeom prst="rect">
            <a:avLst/>
          </a:prstGeom>
        </p:spPr>
        <p:txBody>
          <a:bodyPr wrap="square">
            <a:spAutoFit/>
          </a:bodyPr>
          <a:lstStyle/>
          <a:p>
            <a:r>
              <a:rPr lang="en-US" sz="3200" dirty="0" err="1" smtClean="0">
                <a:solidFill>
                  <a:srgbClr val="202124"/>
                </a:solidFill>
                <a:latin typeface="NikoshBAN" panose="02000000000000000000" pitchFamily="2" charset="0"/>
                <a:cs typeface="NikoshBAN" panose="02000000000000000000" pitchFamily="2" charset="0"/>
              </a:rPr>
              <a:t>উত্তরঃ</a:t>
            </a:r>
            <a:r>
              <a:rPr lang="en-US" sz="3200" dirty="0" smtClean="0">
                <a:solidFill>
                  <a:srgbClr val="202124"/>
                </a:solidFill>
                <a:latin typeface="NikoshBAN" panose="02000000000000000000" pitchFamily="2" charset="0"/>
                <a:cs typeface="NikoshBAN" panose="02000000000000000000" pitchFamily="2" charset="0"/>
              </a:rPr>
              <a:t>  </a:t>
            </a:r>
            <a:r>
              <a:rPr lang="as-IN" sz="3200" dirty="0" smtClean="0">
                <a:solidFill>
                  <a:srgbClr val="202124"/>
                </a:solidFill>
                <a:latin typeface="NikoshBAN" panose="02000000000000000000" pitchFamily="2" charset="0"/>
                <a:cs typeface="NikoshBAN" panose="02000000000000000000" pitchFamily="2" charset="0"/>
              </a:rPr>
              <a:t>'</a:t>
            </a:r>
            <a:r>
              <a:rPr lang="as-IN" sz="3200" b="1" dirty="0" smtClean="0">
                <a:solidFill>
                  <a:srgbClr val="202124"/>
                </a:solidFill>
                <a:latin typeface="NikoshBAN" panose="02000000000000000000" pitchFamily="2" charset="0"/>
                <a:cs typeface="NikoshBAN" panose="02000000000000000000" pitchFamily="2" charset="0"/>
              </a:rPr>
              <a:t>মুজিব</a:t>
            </a:r>
            <a:r>
              <a:rPr lang="as-IN" sz="3200" dirty="0">
                <a:solidFill>
                  <a:srgbClr val="202124"/>
                </a:solidFill>
                <a:latin typeface="NikoshBAN" panose="02000000000000000000" pitchFamily="2" charset="0"/>
                <a:cs typeface="NikoshBAN" panose="02000000000000000000" pitchFamily="2" charset="0"/>
              </a:rPr>
              <a:t>' কবিতায় রােকনুজ্জামান খান মমতামাখা ভাষায় আমাদের জীবনের সকল স্তরে বঙ্গবন্ধু শেখ </a:t>
            </a:r>
            <a:r>
              <a:rPr lang="as-IN" sz="3200" b="1" dirty="0">
                <a:solidFill>
                  <a:srgbClr val="202124"/>
                </a:solidFill>
                <a:latin typeface="NikoshBAN" panose="02000000000000000000" pitchFamily="2" charset="0"/>
                <a:cs typeface="NikoshBAN" panose="02000000000000000000" pitchFamily="2" charset="0"/>
              </a:rPr>
              <a:t>মুজিবুর</a:t>
            </a:r>
            <a:r>
              <a:rPr lang="as-IN" sz="3200" dirty="0">
                <a:solidFill>
                  <a:srgbClr val="202124"/>
                </a:solidFill>
                <a:latin typeface="NikoshBAN" panose="02000000000000000000" pitchFamily="2" charset="0"/>
                <a:cs typeface="NikoshBAN" panose="02000000000000000000" pitchFamily="2" charset="0"/>
              </a:rPr>
              <a:t> রহমানের প্রতিমুহর্তের উপস্থিতির কথা তুলে </a:t>
            </a:r>
            <a:r>
              <a:rPr lang="as-IN" sz="3200" dirty="0" smtClean="0">
                <a:solidFill>
                  <a:srgbClr val="202124"/>
                </a:solidFill>
                <a:latin typeface="NikoshBAN" panose="02000000000000000000" pitchFamily="2" charset="0"/>
                <a:cs typeface="NikoshBAN" panose="02000000000000000000" pitchFamily="2" charset="0"/>
              </a:rPr>
              <a:t>ধরেছেন</a:t>
            </a:r>
            <a:r>
              <a:rPr lang="en-US" sz="3200" dirty="0" smtClean="0">
                <a:solidFill>
                  <a:srgbClr val="202124"/>
                </a:solidFill>
                <a:latin typeface="NikoshBAN" panose="02000000000000000000" pitchFamily="2" charset="0"/>
                <a:cs typeface="NikoshBAN" panose="02000000000000000000" pitchFamily="2" charset="0"/>
              </a:rPr>
              <a:t> </a:t>
            </a:r>
            <a:r>
              <a:rPr lang="as-IN" sz="3200" dirty="0" smtClean="0">
                <a:solidFill>
                  <a:srgbClr val="202124"/>
                </a:solidFill>
                <a:latin typeface="NikoshBAN" panose="02000000000000000000" pitchFamily="2" charset="0"/>
                <a:cs typeface="NikoshBAN" panose="02000000000000000000" pitchFamily="2" charset="0"/>
              </a:rPr>
              <a:t>। </a:t>
            </a:r>
            <a:r>
              <a:rPr lang="as-IN" sz="3200" dirty="0">
                <a:solidFill>
                  <a:srgbClr val="202124"/>
                </a:solidFill>
                <a:latin typeface="NikoshBAN" panose="02000000000000000000" pitchFamily="2" charset="0"/>
                <a:cs typeface="NikoshBAN" panose="02000000000000000000" pitchFamily="2" charset="0"/>
              </a:rPr>
              <a:t>এই স্বাধীন দেশের তিনি সুপতি, </a:t>
            </a:r>
            <a:r>
              <a:rPr lang="as-IN" sz="3200" dirty="0" smtClean="0">
                <a:solidFill>
                  <a:srgbClr val="202124"/>
                </a:solidFill>
                <a:latin typeface="NikoshBAN" panose="02000000000000000000" pitchFamily="2" charset="0"/>
                <a:cs typeface="NikoshBAN" panose="02000000000000000000" pitchFamily="2" charset="0"/>
              </a:rPr>
              <a:t>জাতির </a:t>
            </a:r>
            <a:r>
              <a:rPr lang="as-IN" sz="3200" dirty="0">
                <a:solidFill>
                  <a:srgbClr val="202124"/>
                </a:solidFill>
                <a:latin typeface="NikoshBAN" panose="02000000000000000000" pitchFamily="2" charset="0"/>
                <a:cs typeface="NikoshBAN" panose="02000000000000000000" pitchFamily="2" charset="0"/>
              </a:rPr>
              <a:t>পিতা। এই দেশকে </a:t>
            </a:r>
            <a:r>
              <a:rPr lang="as-IN" sz="3200" dirty="0" smtClean="0">
                <a:solidFill>
                  <a:srgbClr val="202124"/>
                </a:solidFill>
                <a:latin typeface="NikoshBAN" panose="02000000000000000000" pitchFamily="2" charset="0"/>
                <a:cs typeface="NikoshBAN" panose="02000000000000000000" pitchFamily="2" charset="0"/>
              </a:rPr>
              <a:t>ভ</a:t>
            </a:r>
            <a:r>
              <a:rPr lang="en-US" sz="3200" dirty="0" err="1" smtClean="0">
                <a:solidFill>
                  <a:srgbClr val="202124"/>
                </a:solidFill>
                <a:latin typeface="NikoshBAN" panose="02000000000000000000" pitchFamily="2" charset="0"/>
                <a:cs typeface="NikoshBAN" panose="02000000000000000000" pitchFamily="2" charset="0"/>
              </a:rPr>
              <a:t>াল</a:t>
            </a:r>
            <a:r>
              <a:rPr lang="as-IN" sz="3200" dirty="0" smtClean="0">
                <a:solidFill>
                  <a:srgbClr val="202124"/>
                </a:solidFill>
                <a:latin typeface="NikoshBAN" panose="02000000000000000000" pitchFamily="2" charset="0"/>
                <a:cs typeface="NikoshBAN" panose="02000000000000000000" pitchFamily="2" charset="0"/>
              </a:rPr>
              <a:t>বাসতেন </a:t>
            </a:r>
            <a:r>
              <a:rPr lang="as-IN" sz="3200" dirty="0">
                <a:solidFill>
                  <a:srgbClr val="202124"/>
                </a:solidFill>
                <a:latin typeface="NikoshBAN" panose="02000000000000000000" pitchFamily="2" charset="0"/>
                <a:cs typeface="NikoshBAN" panose="02000000000000000000" pitchFamily="2" charset="0"/>
              </a:rPr>
              <a:t>বলেই তিনি সংগ্রাম করেছেন ও জীবন দিয়েছেন। তাঁর এই </a:t>
            </a:r>
            <a:r>
              <a:rPr lang="as-IN" sz="3200" dirty="0" smtClean="0">
                <a:solidFill>
                  <a:srgbClr val="202124"/>
                </a:solidFill>
                <a:latin typeface="NikoshBAN" panose="02000000000000000000" pitchFamily="2" charset="0"/>
                <a:cs typeface="NikoshBAN" panose="02000000000000000000" pitchFamily="2" charset="0"/>
              </a:rPr>
              <a:t>ভা</a:t>
            </a:r>
            <a:r>
              <a:rPr lang="en-US" sz="3200" dirty="0" smtClean="0">
                <a:solidFill>
                  <a:srgbClr val="202124"/>
                </a:solidFill>
                <a:latin typeface="NikoshBAN" panose="02000000000000000000" pitchFamily="2" charset="0"/>
                <a:cs typeface="NikoshBAN" panose="02000000000000000000" pitchFamily="2" charset="0"/>
              </a:rPr>
              <a:t>ল</a:t>
            </a:r>
            <a:r>
              <a:rPr lang="as-IN" sz="3200" dirty="0" smtClean="0">
                <a:solidFill>
                  <a:srgbClr val="202124"/>
                </a:solidFill>
                <a:latin typeface="NikoshBAN" panose="02000000000000000000" pitchFamily="2" charset="0"/>
                <a:cs typeface="NikoshBAN" panose="02000000000000000000" pitchFamily="2" charset="0"/>
              </a:rPr>
              <a:t>বাসা </a:t>
            </a:r>
            <a:r>
              <a:rPr lang="as-IN" sz="3200" dirty="0">
                <a:solidFill>
                  <a:srgbClr val="202124"/>
                </a:solidFill>
                <a:latin typeface="NikoshBAN" panose="02000000000000000000" pitchFamily="2" charset="0"/>
                <a:cs typeface="NikoshBAN" panose="02000000000000000000" pitchFamily="2" charset="0"/>
              </a:rPr>
              <a:t>ও দেশপ্রেমের মূল্য </a:t>
            </a:r>
            <a:r>
              <a:rPr lang="as-IN" sz="3200" dirty="0" smtClean="0">
                <a:solidFill>
                  <a:srgbClr val="202124"/>
                </a:solidFill>
                <a:latin typeface="NikoshBAN" panose="02000000000000000000" pitchFamily="2" charset="0"/>
                <a:cs typeface="NikoshBAN" panose="02000000000000000000" pitchFamily="2" charset="0"/>
              </a:rPr>
              <a:t>অপরিসীম</a:t>
            </a:r>
            <a:r>
              <a:rPr lang="en-US" sz="3200" dirty="0" smtClean="0">
                <a:solidFill>
                  <a:srgbClr val="202124"/>
                </a:solidFill>
                <a:latin typeface="NikoshBAN" panose="02000000000000000000" pitchFamily="2" charset="0"/>
                <a:cs typeface="NikoshBAN" panose="02000000000000000000" pitchFamily="2" charset="0"/>
              </a:rPr>
              <a:t> </a:t>
            </a:r>
            <a:r>
              <a:rPr lang="as-IN" sz="3200" dirty="0" smtClean="0">
                <a:solidFill>
                  <a:srgbClr val="202124"/>
                </a:solidFill>
                <a:latin typeface="NikoshBAN" panose="02000000000000000000" pitchFamily="2" charset="0"/>
                <a:cs typeface="NikoshBAN" panose="02000000000000000000" pitchFamily="2" charset="0"/>
              </a:rPr>
              <a:t>।</a:t>
            </a:r>
            <a:r>
              <a:rPr lang="en-US" sz="3200" dirty="0" smtClean="0">
                <a:solidFill>
                  <a:srgbClr val="202124"/>
                </a:solidFill>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4" name="Rectangle 3"/>
          <p:cNvSpPr/>
          <p:nvPr/>
        </p:nvSpPr>
        <p:spPr>
          <a:xfrm>
            <a:off x="965197" y="3245993"/>
            <a:ext cx="11611431" cy="1077218"/>
          </a:xfrm>
          <a:prstGeom prst="rect">
            <a:avLst/>
          </a:prstGeom>
        </p:spPr>
        <p:txBody>
          <a:bodyPr wrap="square">
            <a:spAutoFit/>
          </a:bodyPr>
          <a:lstStyle/>
          <a:p>
            <a:pPr algn="just"/>
            <a:r>
              <a:rPr lang="en-US" sz="3200" dirty="0" smtClean="0">
                <a:solidFill>
                  <a:srgbClr val="333333"/>
                </a:solidFill>
                <a:latin typeface="NikoshBAN" panose="02000000000000000000" pitchFamily="2" charset="0"/>
                <a:cs typeface="NikoshBAN" panose="02000000000000000000" pitchFamily="2" charset="0"/>
              </a:rPr>
              <a:t>২. </a:t>
            </a:r>
            <a:r>
              <a:rPr lang="en-US" sz="3200" dirty="0" err="1">
                <a:solidFill>
                  <a:srgbClr val="4A4A4A"/>
                </a:solidFill>
                <a:latin typeface="NikoshBAN" panose="02000000000000000000" pitchFamily="2" charset="0"/>
                <a:cs typeface="NikoshBAN" panose="02000000000000000000" pitchFamily="2" charset="0"/>
              </a:rPr>
              <a:t>প্রশ্নঃ</a:t>
            </a:r>
            <a:r>
              <a:rPr lang="en-US" sz="3200" dirty="0" smtClean="0">
                <a:solidFill>
                  <a:srgbClr val="333333"/>
                </a:solidFill>
                <a:latin typeface="NikoshBAN" panose="02000000000000000000" pitchFamily="2" charset="0"/>
                <a:cs typeface="NikoshBAN" panose="02000000000000000000" pitchFamily="2" charset="0"/>
              </a:rPr>
              <a:t> </a:t>
            </a:r>
            <a:r>
              <a:rPr lang="as-IN" sz="3200" dirty="0" smtClean="0">
                <a:solidFill>
                  <a:srgbClr val="333333"/>
                </a:solidFill>
                <a:latin typeface="NikoshBAN" panose="02000000000000000000" pitchFamily="2" charset="0"/>
                <a:cs typeface="NikoshBAN" panose="02000000000000000000" pitchFamily="2" charset="0"/>
              </a:rPr>
              <a:t> </a:t>
            </a:r>
            <a:r>
              <a:rPr lang="as-IN" sz="3200" dirty="0">
                <a:solidFill>
                  <a:srgbClr val="333333"/>
                </a:solidFill>
                <a:latin typeface="NikoshBAN" panose="02000000000000000000" pitchFamily="2" charset="0"/>
                <a:cs typeface="NikoshBAN" panose="02000000000000000000" pitchFamily="2" charset="0"/>
              </a:rPr>
              <a:t>'চির শিশু' শব্দের অর্থ </a:t>
            </a:r>
            <a:r>
              <a:rPr lang="as-IN" sz="3200" dirty="0" smtClean="0">
                <a:solidFill>
                  <a:srgbClr val="333333"/>
                </a:solidFill>
                <a:latin typeface="NikoshBAN" panose="02000000000000000000" pitchFamily="2" charset="0"/>
                <a:cs typeface="NikoshBAN" panose="02000000000000000000" pitchFamily="2" charset="0"/>
              </a:rPr>
              <a:t>কী</a:t>
            </a:r>
            <a:r>
              <a:rPr lang="en-US" sz="3200" dirty="0" smtClean="0">
                <a:solidFill>
                  <a:srgbClr val="333333"/>
                </a:solidFill>
                <a:latin typeface="NikoshBAN" panose="02000000000000000000" pitchFamily="2" charset="0"/>
                <a:cs typeface="NikoshBAN" panose="02000000000000000000" pitchFamily="2" charset="0"/>
              </a:rPr>
              <a:t> </a:t>
            </a:r>
            <a:r>
              <a:rPr lang="as-IN" sz="3200" dirty="0" smtClean="0">
                <a:solidFill>
                  <a:srgbClr val="333333"/>
                </a:solidFill>
                <a:latin typeface="NikoshBAN" panose="02000000000000000000" pitchFamily="2" charset="0"/>
                <a:cs typeface="NikoshBAN" panose="02000000000000000000" pitchFamily="2" charset="0"/>
              </a:rPr>
              <a:t>?</a:t>
            </a:r>
            <a:endParaRPr lang="as-IN" sz="3200" dirty="0">
              <a:solidFill>
                <a:srgbClr val="333333"/>
              </a:solidFill>
              <a:latin typeface="NikoshBAN" panose="02000000000000000000" pitchFamily="2" charset="0"/>
              <a:cs typeface="NikoshBAN" panose="02000000000000000000" pitchFamily="2" charset="0"/>
            </a:endParaRPr>
          </a:p>
          <a:p>
            <a:pPr algn="just"/>
            <a:r>
              <a:rPr lang="as-IN" sz="3200" dirty="0" smtClean="0">
                <a:solidFill>
                  <a:srgbClr val="333333"/>
                </a:solidFill>
                <a:latin typeface="NikoshBAN" panose="02000000000000000000" pitchFamily="2" charset="0"/>
                <a:cs typeface="NikoshBAN" panose="02000000000000000000" pitchFamily="2" charset="0"/>
              </a:rPr>
              <a:t>উত্তর</a:t>
            </a:r>
            <a:r>
              <a:rPr lang="en-US" sz="3200" dirty="0" smtClean="0">
                <a:solidFill>
                  <a:srgbClr val="333333"/>
                </a:solidFill>
                <a:latin typeface="NikoshBAN" panose="02000000000000000000" pitchFamily="2" charset="0"/>
                <a:cs typeface="NikoshBAN" panose="02000000000000000000" pitchFamily="2" charset="0"/>
              </a:rPr>
              <a:t>ঃ </a:t>
            </a:r>
            <a:r>
              <a:rPr lang="as-IN" sz="3200" dirty="0" smtClean="0">
                <a:solidFill>
                  <a:srgbClr val="333333"/>
                </a:solidFill>
                <a:latin typeface="NikoshBAN" panose="02000000000000000000" pitchFamily="2" charset="0"/>
                <a:cs typeface="NikoshBAN" panose="02000000000000000000" pitchFamily="2" charset="0"/>
              </a:rPr>
              <a:t> </a:t>
            </a:r>
            <a:r>
              <a:rPr lang="as-IN" sz="3200" dirty="0">
                <a:solidFill>
                  <a:srgbClr val="333333"/>
                </a:solidFill>
                <a:latin typeface="NikoshBAN" panose="02000000000000000000" pitchFamily="2" charset="0"/>
                <a:cs typeface="NikoshBAN" panose="02000000000000000000" pitchFamily="2" charset="0"/>
              </a:rPr>
              <a:t>'চির শিশু' শব্দের অর্থ হলো চিরকাল যে শিশুর মতো সহজ, অকৃত্রিম ও </a:t>
            </a:r>
            <a:r>
              <a:rPr lang="as-IN" sz="3200" dirty="0" smtClean="0">
                <a:solidFill>
                  <a:srgbClr val="333333"/>
                </a:solidFill>
                <a:latin typeface="NikoshBAN" panose="02000000000000000000" pitchFamily="2" charset="0"/>
                <a:cs typeface="NikoshBAN" panose="02000000000000000000" pitchFamily="2" charset="0"/>
              </a:rPr>
              <a:t>মমতাময়</a:t>
            </a:r>
            <a:r>
              <a:rPr lang="en-US" sz="3200" dirty="0" smtClean="0">
                <a:solidFill>
                  <a:srgbClr val="333333"/>
                </a:solidFill>
                <a:latin typeface="NikoshBAN" panose="02000000000000000000" pitchFamily="2" charset="0"/>
                <a:cs typeface="NikoshBAN" panose="02000000000000000000" pitchFamily="2" charset="0"/>
              </a:rPr>
              <a:t> </a:t>
            </a:r>
            <a:r>
              <a:rPr lang="as-IN" sz="3200" dirty="0" smtClean="0">
                <a:solidFill>
                  <a:srgbClr val="333333"/>
                </a:solidFill>
                <a:latin typeface="NikoshBAN" panose="02000000000000000000" pitchFamily="2" charset="0"/>
                <a:cs typeface="NikoshBAN" panose="02000000000000000000" pitchFamily="2" charset="0"/>
              </a:rPr>
              <a:t>।</a:t>
            </a:r>
            <a:endParaRPr lang="as-IN" sz="3200" b="0" i="0" dirty="0">
              <a:solidFill>
                <a:srgbClr val="333333"/>
              </a:solidFill>
              <a:effectLst/>
              <a:latin typeface="NikoshBAN" panose="02000000000000000000" pitchFamily="2" charset="0"/>
              <a:cs typeface="NikoshBAN" panose="02000000000000000000" pitchFamily="2" charset="0"/>
            </a:endParaRPr>
          </a:p>
        </p:txBody>
      </p:sp>
      <p:sp>
        <p:nvSpPr>
          <p:cNvPr id="5" name="Rectangle 4"/>
          <p:cNvSpPr/>
          <p:nvPr/>
        </p:nvSpPr>
        <p:spPr>
          <a:xfrm>
            <a:off x="1001481" y="4310067"/>
            <a:ext cx="10769601" cy="1077218"/>
          </a:xfrm>
          <a:prstGeom prst="rect">
            <a:avLst/>
          </a:prstGeom>
        </p:spPr>
        <p:txBody>
          <a:bodyPr wrap="square">
            <a:spAutoFit/>
          </a:bodyPr>
          <a:lstStyle/>
          <a:p>
            <a:r>
              <a:rPr lang="en-US" sz="3200" dirty="0" smtClean="0">
                <a:solidFill>
                  <a:srgbClr val="222222"/>
                </a:solidFill>
                <a:latin typeface="NikoshBAN" panose="02000000000000000000" pitchFamily="2" charset="0"/>
                <a:cs typeface="NikoshBAN" panose="02000000000000000000" pitchFamily="2" charset="0"/>
              </a:rPr>
              <a:t>৩. </a:t>
            </a:r>
            <a:r>
              <a:rPr lang="en-US" sz="3200" dirty="0" err="1">
                <a:solidFill>
                  <a:srgbClr val="4A4A4A"/>
                </a:solidFill>
                <a:latin typeface="NikoshBAN" panose="02000000000000000000" pitchFamily="2" charset="0"/>
                <a:cs typeface="NikoshBAN" panose="02000000000000000000" pitchFamily="2" charset="0"/>
              </a:rPr>
              <a:t>প্রশ্নঃ</a:t>
            </a:r>
            <a:r>
              <a:rPr lang="en-US" sz="3200" dirty="0" smtClean="0">
                <a:solidFill>
                  <a:srgbClr val="222222"/>
                </a:solidFill>
                <a:latin typeface="NikoshBAN" panose="02000000000000000000" pitchFamily="2" charset="0"/>
                <a:cs typeface="NikoshBAN" panose="02000000000000000000" pitchFamily="2" charset="0"/>
              </a:rPr>
              <a:t> </a:t>
            </a:r>
            <a:r>
              <a:rPr lang="as-IN" sz="3200" dirty="0" smtClean="0">
                <a:solidFill>
                  <a:srgbClr val="222222"/>
                </a:solidFill>
                <a:latin typeface="NikoshBAN" panose="02000000000000000000" pitchFamily="2" charset="0"/>
                <a:cs typeface="NikoshBAN" panose="02000000000000000000" pitchFamily="2" charset="0"/>
              </a:rPr>
              <a:t> </a:t>
            </a:r>
            <a:r>
              <a:rPr lang="as-IN" sz="3200" dirty="0">
                <a:solidFill>
                  <a:srgbClr val="222222"/>
                </a:solidFill>
                <a:latin typeface="NikoshBAN" panose="02000000000000000000" pitchFamily="2" charset="0"/>
                <a:cs typeface="NikoshBAN" panose="02000000000000000000" pitchFamily="2" charset="0"/>
              </a:rPr>
              <a:t>শিশুর অমলিন হাসিতে কার অকৃত্রিম </a:t>
            </a:r>
            <a:r>
              <a:rPr lang="as-IN" sz="3200" dirty="0" smtClean="0">
                <a:solidFill>
                  <a:srgbClr val="222222"/>
                </a:solidFill>
                <a:latin typeface="NikoshBAN" panose="02000000000000000000" pitchFamily="2" charset="0"/>
                <a:cs typeface="NikoshBAN" panose="02000000000000000000" pitchFamily="2" charset="0"/>
              </a:rPr>
              <a:t>উপস্থিতি</a:t>
            </a:r>
            <a:r>
              <a:rPr lang="en-US" sz="3200" dirty="0" smtClean="0">
                <a:solidFill>
                  <a:srgbClr val="222222"/>
                </a:solidFill>
                <a:latin typeface="NikoshBAN" panose="02000000000000000000" pitchFamily="2" charset="0"/>
                <a:cs typeface="NikoshBAN" panose="02000000000000000000" pitchFamily="2" charset="0"/>
              </a:rPr>
              <a:t> </a:t>
            </a:r>
            <a:r>
              <a:rPr lang="as-IN" sz="3200" dirty="0" smtClean="0">
                <a:solidFill>
                  <a:srgbClr val="222222"/>
                </a:solidFill>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
            </a:r>
            <a:br>
              <a:rPr lang="as-IN" sz="3200" dirty="0">
                <a:latin typeface="NikoshBAN" panose="02000000000000000000" pitchFamily="2" charset="0"/>
                <a:cs typeface="NikoshBAN" panose="02000000000000000000" pitchFamily="2" charset="0"/>
              </a:rPr>
            </a:br>
            <a:r>
              <a:rPr lang="as-IN" sz="3200" dirty="0" smtClean="0">
                <a:solidFill>
                  <a:srgbClr val="222222"/>
                </a:solidFill>
                <a:latin typeface="NikoshBAN" panose="02000000000000000000" pitchFamily="2" charset="0"/>
                <a:cs typeface="NikoshBAN" panose="02000000000000000000" pitchFamily="2" charset="0"/>
              </a:rPr>
              <a:t>উত্তর</a:t>
            </a:r>
            <a:r>
              <a:rPr lang="en-US" sz="3200" dirty="0" smtClean="0">
                <a:solidFill>
                  <a:srgbClr val="222222"/>
                </a:solidFill>
                <a:latin typeface="NikoshBAN" panose="02000000000000000000" pitchFamily="2" charset="0"/>
                <a:cs typeface="NikoshBAN" panose="02000000000000000000" pitchFamily="2" charset="0"/>
              </a:rPr>
              <a:t>ঃ </a:t>
            </a:r>
            <a:r>
              <a:rPr lang="as-IN" sz="3200" dirty="0" smtClean="0">
                <a:solidFill>
                  <a:srgbClr val="222222"/>
                </a:solidFill>
                <a:latin typeface="NikoshBAN" panose="02000000000000000000" pitchFamily="2" charset="0"/>
                <a:cs typeface="NikoshBAN" panose="02000000000000000000" pitchFamily="2" charset="0"/>
              </a:rPr>
              <a:t> </a:t>
            </a:r>
            <a:r>
              <a:rPr lang="as-IN" sz="3200" dirty="0">
                <a:solidFill>
                  <a:srgbClr val="222222"/>
                </a:solidFill>
                <a:latin typeface="NikoshBAN" panose="02000000000000000000" pitchFamily="2" charset="0"/>
                <a:cs typeface="NikoshBAN" panose="02000000000000000000" pitchFamily="2" charset="0"/>
              </a:rPr>
              <a:t>শিশুর অমলিন হাসিতে বঙ্গবন্ধু শেখ মুজিবুর রহমানের অকৃত্রিম </a:t>
            </a:r>
            <a:r>
              <a:rPr lang="as-IN" sz="3200" dirty="0" smtClean="0">
                <a:solidFill>
                  <a:srgbClr val="222222"/>
                </a:solidFill>
                <a:latin typeface="NikoshBAN" panose="02000000000000000000" pitchFamily="2" charset="0"/>
                <a:cs typeface="NikoshBAN" panose="02000000000000000000" pitchFamily="2" charset="0"/>
              </a:rPr>
              <a:t>উপস্থিতি</a:t>
            </a:r>
            <a:r>
              <a:rPr lang="en-US" sz="3200" dirty="0" smtClean="0">
                <a:solidFill>
                  <a:srgbClr val="222222"/>
                </a:solidFill>
                <a:latin typeface="NikoshBAN" panose="02000000000000000000" pitchFamily="2" charset="0"/>
                <a:cs typeface="NikoshBAN" panose="02000000000000000000" pitchFamily="2" charset="0"/>
              </a:rPr>
              <a:t> </a:t>
            </a:r>
            <a:r>
              <a:rPr lang="as-IN" sz="3200" dirty="0" smtClean="0">
                <a:solidFill>
                  <a:srgbClr val="222222"/>
                </a:solidFill>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sp>
        <p:nvSpPr>
          <p:cNvPr id="6" name="Rectangle 5"/>
          <p:cNvSpPr/>
          <p:nvPr/>
        </p:nvSpPr>
        <p:spPr>
          <a:xfrm>
            <a:off x="1001481" y="5291563"/>
            <a:ext cx="11132462" cy="2062103"/>
          </a:xfrm>
          <a:prstGeom prst="rect">
            <a:avLst/>
          </a:prstGeom>
        </p:spPr>
        <p:txBody>
          <a:bodyPr wrap="square">
            <a:spAutoFit/>
          </a:bodyPr>
          <a:lstStyle/>
          <a:p>
            <a:r>
              <a:rPr lang="en-US" sz="3200" dirty="0" smtClean="0">
                <a:solidFill>
                  <a:srgbClr val="222222"/>
                </a:solidFill>
                <a:latin typeface="NikoshBAN" panose="02000000000000000000" pitchFamily="2" charset="0"/>
                <a:cs typeface="NikoshBAN" panose="02000000000000000000" pitchFamily="2" charset="0"/>
              </a:rPr>
              <a:t>৪. </a:t>
            </a:r>
            <a:r>
              <a:rPr lang="en-US" sz="3200" dirty="0" err="1">
                <a:solidFill>
                  <a:srgbClr val="4A4A4A"/>
                </a:solidFill>
                <a:latin typeface="NikoshBAN" panose="02000000000000000000" pitchFamily="2" charset="0"/>
                <a:cs typeface="NikoshBAN" panose="02000000000000000000" pitchFamily="2" charset="0"/>
              </a:rPr>
              <a:t>প্রশ্নঃ</a:t>
            </a:r>
            <a:r>
              <a:rPr lang="as-IN" sz="3200" dirty="0" smtClean="0">
                <a:solidFill>
                  <a:srgbClr val="222222"/>
                </a:solidFill>
                <a:latin typeface="NikoshBAN" panose="02000000000000000000" pitchFamily="2" charset="0"/>
                <a:cs typeface="NikoshBAN" panose="02000000000000000000" pitchFamily="2" charset="0"/>
              </a:rPr>
              <a:t> </a:t>
            </a:r>
            <a:r>
              <a:rPr lang="as-IN" sz="3200" dirty="0">
                <a:solidFill>
                  <a:srgbClr val="222222"/>
                </a:solidFill>
                <a:latin typeface="NikoshBAN" panose="02000000000000000000" pitchFamily="2" charset="0"/>
                <a:cs typeface="NikoshBAN" panose="02000000000000000000" pitchFamily="2" charset="0"/>
              </a:rPr>
              <a:t>‘মুজিব আয় ঘরে ফিরে আয়’ বলে ডাকবে </a:t>
            </a:r>
            <a:r>
              <a:rPr lang="as-IN" sz="3200" dirty="0" smtClean="0">
                <a:solidFill>
                  <a:srgbClr val="222222"/>
                </a:solidFill>
                <a:latin typeface="NikoshBAN" panose="02000000000000000000" pitchFamily="2" charset="0"/>
                <a:cs typeface="NikoshBAN" panose="02000000000000000000" pitchFamily="2" charset="0"/>
              </a:rPr>
              <a:t>কে</a:t>
            </a:r>
            <a:r>
              <a:rPr lang="en-US" sz="3200" dirty="0" smtClean="0">
                <a:solidFill>
                  <a:srgbClr val="222222"/>
                </a:solidFill>
                <a:latin typeface="NikoshBAN" panose="02000000000000000000" pitchFamily="2" charset="0"/>
                <a:cs typeface="NikoshBAN" panose="02000000000000000000" pitchFamily="2" charset="0"/>
              </a:rPr>
              <a:t> </a:t>
            </a:r>
            <a:r>
              <a:rPr lang="as-IN" sz="3200" dirty="0" smtClean="0">
                <a:solidFill>
                  <a:srgbClr val="222222"/>
                </a:solidFill>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
            </a:r>
            <a:br>
              <a:rPr lang="as-IN" sz="3200" dirty="0">
                <a:latin typeface="NikoshBAN" panose="02000000000000000000" pitchFamily="2" charset="0"/>
                <a:cs typeface="NikoshBAN" panose="02000000000000000000" pitchFamily="2" charset="0"/>
              </a:rPr>
            </a:br>
            <a:r>
              <a:rPr lang="as-IN" sz="3200" dirty="0" smtClean="0">
                <a:solidFill>
                  <a:srgbClr val="222222"/>
                </a:solidFill>
                <a:latin typeface="NikoshBAN" panose="02000000000000000000" pitchFamily="2" charset="0"/>
                <a:cs typeface="NikoshBAN" panose="02000000000000000000" pitchFamily="2" charset="0"/>
              </a:rPr>
              <a:t>উত্তর</a:t>
            </a:r>
            <a:r>
              <a:rPr lang="en-US" sz="3200" dirty="0" smtClean="0">
                <a:solidFill>
                  <a:srgbClr val="222222"/>
                </a:solidFill>
                <a:latin typeface="NikoshBAN" panose="02000000000000000000" pitchFamily="2" charset="0"/>
                <a:cs typeface="NikoshBAN" panose="02000000000000000000" pitchFamily="2" charset="0"/>
              </a:rPr>
              <a:t>ঃ </a:t>
            </a:r>
            <a:r>
              <a:rPr lang="as-IN" sz="3200" dirty="0" smtClean="0">
                <a:solidFill>
                  <a:srgbClr val="222222"/>
                </a:solidFill>
                <a:latin typeface="NikoshBAN" panose="02000000000000000000" pitchFamily="2" charset="0"/>
                <a:cs typeface="NikoshBAN" panose="02000000000000000000" pitchFamily="2" charset="0"/>
              </a:rPr>
              <a:t> </a:t>
            </a:r>
            <a:r>
              <a:rPr lang="as-IN" sz="3200" dirty="0">
                <a:solidFill>
                  <a:srgbClr val="222222"/>
                </a:solidFill>
                <a:latin typeface="NikoshBAN" panose="02000000000000000000" pitchFamily="2" charset="0"/>
                <a:cs typeface="NikoshBAN" panose="02000000000000000000" pitchFamily="2" charset="0"/>
              </a:rPr>
              <a:t>‘মুজিব আয় ঘরে ফিরে আয়’ বলে ডাকবে স্বাধীন </a:t>
            </a:r>
            <a:r>
              <a:rPr lang="as-IN" sz="3200" dirty="0" smtClean="0">
                <a:solidFill>
                  <a:srgbClr val="222222"/>
                </a:solidFill>
                <a:latin typeface="NikoshBAN" panose="02000000000000000000" pitchFamily="2" charset="0"/>
                <a:cs typeface="NikoshBAN" panose="02000000000000000000" pitchFamily="2" charset="0"/>
              </a:rPr>
              <a:t>বাংলা</a:t>
            </a:r>
            <a:r>
              <a:rPr lang="en-US" sz="3200" dirty="0" smtClean="0">
                <a:solidFill>
                  <a:srgbClr val="222222"/>
                </a:solidFill>
                <a:latin typeface="NikoshBAN" panose="02000000000000000000" pitchFamily="2" charset="0"/>
                <a:cs typeface="NikoshBAN" panose="02000000000000000000" pitchFamily="2" charset="0"/>
              </a:rPr>
              <a:t> </a:t>
            </a:r>
            <a:r>
              <a:rPr lang="as-IN" sz="3200" dirty="0" smtClean="0">
                <a:solidFill>
                  <a:srgbClr val="222222"/>
                </a:solidFill>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
            </a:r>
            <a:br>
              <a:rPr lang="as-IN" sz="3200" dirty="0">
                <a:latin typeface="NikoshBAN" panose="02000000000000000000" pitchFamily="2" charset="0"/>
                <a:cs typeface="NikoshBAN" panose="02000000000000000000" pitchFamily="2" charset="0"/>
              </a:rPr>
            </a:br>
            <a:r>
              <a:rPr lang="en-US" sz="3200" dirty="0" smtClean="0">
                <a:solidFill>
                  <a:srgbClr val="222222"/>
                </a:solidFill>
                <a:latin typeface="NikoshBAN" panose="02000000000000000000" pitchFamily="2" charset="0"/>
                <a:cs typeface="NikoshBAN" panose="02000000000000000000" pitchFamily="2" charset="0"/>
              </a:rPr>
              <a:t>৫. </a:t>
            </a:r>
            <a:r>
              <a:rPr lang="en-US" sz="3200" dirty="0" err="1">
                <a:solidFill>
                  <a:srgbClr val="4A4A4A"/>
                </a:solidFill>
                <a:latin typeface="NikoshBAN" panose="02000000000000000000" pitchFamily="2" charset="0"/>
                <a:cs typeface="NikoshBAN" panose="02000000000000000000" pitchFamily="2" charset="0"/>
              </a:rPr>
              <a:t>প্রশ্নঃ</a:t>
            </a:r>
            <a:r>
              <a:rPr lang="as-IN" sz="3200" dirty="0" smtClean="0">
                <a:solidFill>
                  <a:srgbClr val="222222"/>
                </a:solidFill>
                <a:latin typeface="NikoshBAN" panose="02000000000000000000" pitchFamily="2" charset="0"/>
                <a:cs typeface="NikoshBAN" panose="02000000000000000000" pitchFamily="2" charset="0"/>
              </a:rPr>
              <a:t> </a:t>
            </a:r>
            <a:r>
              <a:rPr lang="as-IN" sz="3200" dirty="0">
                <a:solidFill>
                  <a:srgbClr val="222222"/>
                </a:solidFill>
                <a:latin typeface="NikoshBAN" panose="02000000000000000000" pitchFamily="2" charset="0"/>
                <a:cs typeface="NikoshBAN" panose="02000000000000000000" pitchFamily="2" charset="0"/>
              </a:rPr>
              <a:t>শেখ মুজিবুর রহমানের ঘর কোথায় </a:t>
            </a:r>
            <a:r>
              <a:rPr lang="as-IN" sz="3200" dirty="0" smtClean="0">
                <a:solidFill>
                  <a:srgbClr val="222222"/>
                </a:solidFill>
                <a:latin typeface="NikoshBAN" panose="02000000000000000000" pitchFamily="2" charset="0"/>
                <a:cs typeface="NikoshBAN" panose="02000000000000000000" pitchFamily="2" charset="0"/>
              </a:rPr>
              <a:t>আছে</a:t>
            </a:r>
            <a:r>
              <a:rPr lang="en-US" sz="3200" dirty="0" smtClean="0">
                <a:solidFill>
                  <a:srgbClr val="222222"/>
                </a:solidFill>
                <a:latin typeface="NikoshBAN" panose="02000000000000000000" pitchFamily="2" charset="0"/>
                <a:cs typeface="NikoshBAN" panose="02000000000000000000" pitchFamily="2" charset="0"/>
              </a:rPr>
              <a:t> </a:t>
            </a:r>
            <a:r>
              <a:rPr lang="as-IN" sz="3200" dirty="0" smtClean="0">
                <a:solidFill>
                  <a:srgbClr val="222222"/>
                </a:solidFill>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
            </a:r>
            <a:br>
              <a:rPr lang="as-IN" sz="3200" dirty="0">
                <a:latin typeface="NikoshBAN" panose="02000000000000000000" pitchFamily="2" charset="0"/>
                <a:cs typeface="NikoshBAN" panose="02000000000000000000" pitchFamily="2" charset="0"/>
              </a:rPr>
            </a:br>
            <a:r>
              <a:rPr lang="as-IN" sz="3200" dirty="0" smtClean="0">
                <a:solidFill>
                  <a:srgbClr val="222222"/>
                </a:solidFill>
                <a:latin typeface="NikoshBAN" panose="02000000000000000000" pitchFamily="2" charset="0"/>
                <a:cs typeface="NikoshBAN" panose="02000000000000000000" pitchFamily="2" charset="0"/>
              </a:rPr>
              <a:t>উত্তর</a:t>
            </a:r>
            <a:r>
              <a:rPr lang="en-US" sz="3200" dirty="0" smtClean="0">
                <a:solidFill>
                  <a:srgbClr val="222222"/>
                </a:solidFill>
                <a:latin typeface="NikoshBAN" panose="02000000000000000000" pitchFamily="2" charset="0"/>
                <a:cs typeface="NikoshBAN" panose="02000000000000000000" pitchFamily="2" charset="0"/>
              </a:rPr>
              <a:t>ঃ  </a:t>
            </a:r>
            <a:r>
              <a:rPr lang="as-IN" sz="3200" dirty="0" smtClean="0">
                <a:solidFill>
                  <a:srgbClr val="222222"/>
                </a:solidFill>
                <a:latin typeface="NikoshBAN" panose="02000000000000000000" pitchFamily="2" charset="0"/>
                <a:cs typeface="NikoshBAN" panose="02000000000000000000" pitchFamily="2" charset="0"/>
              </a:rPr>
              <a:t>বাং</a:t>
            </a:r>
            <a:r>
              <a:rPr lang="en-US" sz="3200" dirty="0" err="1" smtClean="0">
                <a:solidFill>
                  <a:srgbClr val="222222"/>
                </a:solidFill>
                <a:latin typeface="NikoshBAN" panose="02000000000000000000" pitchFamily="2" charset="0"/>
                <a:cs typeface="NikoshBAN" panose="02000000000000000000" pitchFamily="2" charset="0"/>
              </a:rPr>
              <a:t>লা</a:t>
            </a:r>
            <a:r>
              <a:rPr lang="as-IN" sz="3200" dirty="0" smtClean="0">
                <a:solidFill>
                  <a:srgbClr val="222222"/>
                </a:solidFill>
                <a:latin typeface="NikoshBAN" panose="02000000000000000000" pitchFamily="2" charset="0"/>
                <a:cs typeface="NikoshBAN" panose="02000000000000000000" pitchFamily="2" charset="0"/>
              </a:rPr>
              <a:t>র </a:t>
            </a:r>
            <a:r>
              <a:rPr lang="as-IN" sz="3200" dirty="0">
                <a:solidFill>
                  <a:srgbClr val="222222"/>
                </a:solidFill>
                <a:latin typeface="NikoshBAN" panose="02000000000000000000" pitchFamily="2" charset="0"/>
                <a:cs typeface="NikoshBAN" panose="02000000000000000000" pitchFamily="2" charset="0"/>
              </a:rPr>
              <a:t>সর্বত্রই শেখ মুজিবুর রহমানের ঘর </a:t>
            </a:r>
            <a:r>
              <a:rPr lang="as-IN" sz="3200" dirty="0" smtClean="0">
                <a:solidFill>
                  <a:srgbClr val="222222"/>
                </a:solidFill>
                <a:latin typeface="NikoshBAN" panose="02000000000000000000" pitchFamily="2" charset="0"/>
                <a:cs typeface="NikoshBAN" panose="02000000000000000000" pitchFamily="2" charset="0"/>
              </a:rPr>
              <a:t>আছে</a:t>
            </a:r>
            <a:r>
              <a:rPr lang="en-US" sz="3200" dirty="0" smtClean="0">
                <a:solidFill>
                  <a:srgbClr val="222222"/>
                </a:solidFill>
                <a:latin typeface="NikoshBAN" panose="02000000000000000000" pitchFamily="2" charset="0"/>
                <a:cs typeface="NikoshBAN" panose="02000000000000000000" pitchFamily="2" charset="0"/>
              </a:rPr>
              <a:t> </a:t>
            </a:r>
            <a:r>
              <a:rPr lang="as-IN" sz="3200" dirty="0" smtClean="0">
                <a:solidFill>
                  <a:srgbClr val="222222"/>
                </a:solidFill>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3463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descr="Bouquet"/>
          <p:cNvSpPr>
            <a:spLocks noChangeArrowheads="1"/>
          </p:cNvSpPr>
          <p:nvPr/>
        </p:nvSpPr>
        <p:spPr bwMode="auto">
          <a:xfrm>
            <a:off x="4575005" y="502276"/>
            <a:ext cx="3215640" cy="534473"/>
          </a:xfrm>
          <a:prstGeom prst="roundRect">
            <a:avLst>
              <a:gd name="adj" fmla="val 16667"/>
            </a:avLst>
          </a:prstGeom>
          <a:noFill/>
          <a:ln w="38100" algn="ctr">
            <a:noFill/>
            <a:round/>
            <a:headEnd/>
            <a:tailEnd/>
          </a:ln>
          <a:effectLst>
            <a:glow rad="228600">
              <a:schemeClr val="accent4">
                <a:satMod val="175000"/>
                <a:alpha val="40000"/>
              </a:schemeClr>
            </a:glow>
          </a:effectLst>
        </p:spPr>
        <p:txBody>
          <a:bodyPr lIns="117564" tIns="58782" rIns="117564" bIns="58782">
            <a:prstTxWarp prst="textPlain">
              <a:avLst/>
            </a:prstTxWarp>
            <a:spAutoFit/>
          </a:bodyPr>
          <a:lstStyle/>
          <a:p>
            <a:pPr algn="ctr" fontAlgn="auto">
              <a:spcBef>
                <a:spcPts val="0"/>
              </a:spcBef>
              <a:spcAft>
                <a:spcPts val="0"/>
              </a:spcAft>
              <a:defRPr/>
            </a:pPr>
            <a:r>
              <a:rPr lang="bn-BD" sz="5100" dirty="0">
                <a:ln w="0"/>
                <a:effectLst>
                  <a:outerShdw blurRad="38100" dist="19050" dir="2700000" algn="tl" rotWithShape="0">
                    <a:schemeClr val="dk1">
                      <a:alpha val="40000"/>
                    </a:schemeClr>
                  </a:outerShdw>
                </a:effectLst>
                <a:latin typeface="NikoshBAN" pitchFamily="2" charset="0"/>
                <a:cs typeface="NikoshBAN" pitchFamily="2" charset="0"/>
              </a:rPr>
              <a:t>একক কাজ</a:t>
            </a:r>
            <a:endParaRPr lang="en-US" sz="51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9991" r="17967"/>
          <a:stretch/>
        </p:blipFill>
        <p:spPr>
          <a:xfrm>
            <a:off x="4037139" y="1342607"/>
            <a:ext cx="4319563" cy="2832845"/>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8"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9" name="Flowchart: Alternate Process 8"/>
          <p:cNvSpPr/>
          <p:nvPr/>
        </p:nvSpPr>
        <p:spPr>
          <a:xfrm>
            <a:off x="1117601" y="4346914"/>
            <a:ext cx="8458200" cy="1347994"/>
          </a:xfrm>
          <a:prstGeom prst="flowChartAlternateProcess">
            <a:avLst/>
          </a:prstGeom>
          <a:solidFill>
            <a:srgbClr val="FFFF00"/>
          </a:solidFill>
          <a:ln w="38100">
            <a:noFill/>
          </a:ln>
          <a:effectLst>
            <a:glow rad="228600">
              <a:schemeClr val="accent1">
                <a:satMod val="175000"/>
                <a:alpha val="40000"/>
              </a:schemeClr>
            </a:glow>
          </a:effectLst>
          <a:scene3d>
            <a:camera prst="orthographicFront">
              <a:rot lat="0" lon="0" rev="0"/>
            </a:camera>
            <a:lightRig rig="balanced" dir="t">
              <a:rot lat="0" lon="0" rev="8700000"/>
            </a:lightRig>
          </a:scene3d>
          <a:sp3d>
            <a:bevelT w="190500" h="38100" prst="artDeco"/>
          </a:sp3d>
        </p:spPr>
        <p:style>
          <a:lnRef idx="1">
            <a:schemeClr val="accent1"/>
          </a:lnRef>
          <a:fillRef idx="2">
            <a:schemeClr val="accent1"/>
          </a:fillRef>
          <a:effectRef idx="1">
            <a:schemeClr val="accent1"/>
          </a:effectRef>
          <a:fontRef idx="minor">
            <a:schemeClr val="dk1"/>
          </a:fontRef>
        </p:style>
        <p:txBody>
          <a:bodyPr lIns="117564" tIns="58782" rIns="117564" bIns="58782" rtlCol="0" anchor="ctr"/>
          <a:lstStyle/>
          <a:p>
            <a:r>
              <a:rPr lang="en-US" sz="2800" dirty="0" smtClean="0">
                <a:ln w="0">
                  <a:noFill/>
                </a:ln>
                <a:solidFill>
                  <a:schemeClr val="tx1"/>
                </a:solidFill>
                <a:effectLst/>
                <a:latin typeface="NikoshBAN" pitchFamily="2" charset="0"/>
                <a:cs typeface="NikoshBAN" pitchFamily="2" charset="0"/>
              </a:rPr>
              <a:t>১। </a:t>
            </a:r>
            <a:r>
              <a:rPr lang="en-US" sz="2800" dirty="0" err="1" smtClean="0">
                <a:ln w="0">
                  <a:noFill/>
                </a:ln>
                <a:solidFill>
                  <a:schemeClr val="tx1"/>
                </a:solidFill>
                <a:effectLst/>
                <a:latin typeface="NikoshBAN" pitchFamily="2" charset="0"/>
                <a:cs typeface="NikoshBAN" pitchFamily="2" charset="0"/>
              </a:rPr>
              <a:t>কার</a:t>
            </a:r>
            <a:r>
              <a:rPr lang="en-US" sz="2800" dirty="0" smtClean="0">
                <a:ln w="0">
                  <a:noFill/>
                </a:ln>
                <a:solidFill>
                  <a:schemeClr val="tx1"/>
                </a:solidFill>
                <a:effectLst/>
                <a:latin typeface="NikoshBAN" pitchFamily="2" charset="0"/>
                <a:cs typeface="NikoshBAN" pitchFamily="2" charset="0"/>
              </a:rPr>
              <a:t> </a:t>
            </a:r>
            <a:r>
              <a:rPr lang="en-US" sz="2800" dirty="0" err="1" smtClean="0">
                <a:ln w="0">
                  <a:noFill/>
                </a:ln>
                <a:solidFill>
                  <a:schemeClr val="tx1"/>
                </a:solidFill>
                <a:effectLst/>
                <a:latin typeface="NikoshBAN" pitchFamily="2" charset="0"/>
                <a:cs typeface="NikoshBAN" pitchFamily="2" charset="0"/>
              </a:rPr>
              <a:t>মধুর</a:t>
            </a:r>
            <a:r>
              <a:rPr lang="en-US" sz="2800" dirty="0" smtClean="0">
                <a:ln w="0">
                  <a:noFill/>
                </a:ln>
                <a:solidFill>
                  <a:schemeClr val="tx1"/>
                </a:solidFill>
                <a:effectLst/>
                <a:latin typeface="NikoshBAN" pitchFamily="2" charset="0"/>
                <a:cs typeface="NikoshBAN" pitchFamily="2" charset="0"/>
              </a:rPr>
              <a:t> </a:t>
            </a:r>
            <a:r>
              <a:rPr lang="en-US" sz="2800" dirty="0" err="1" smtClean="0">
                <a:ln w="0">
                  <a:noFill/>
                </a:ln>
                <a:solidFill>
                  <a:schemeClr val="tx1"/>
                </a:solidFill>
                <a:effectLst/>
                <a:latin typeface="NikoshBAN" pitchFamily="2" charset="0"/>
                <a:cs typeface="NikoshBAN" pitchFamily="2" charset="0"/>
              </a:rPr>
              <a:t>হাসিতে</a:t>
            </a:r>
            <a:r>
              <a:rPr lang="en-US" sz="2800" dirty="0" smtClean="0">
                <a:ln w="0">
                  <a:noFill/>
                </a:ln>
                <a:solidFill>
                  <a:schemeClr val="tx1"/>
                </a:solidFill>
                <a:effectLst/>
                <a:latin typeface="NikoshBAN" pitchFamily="2" charset="0"/>
                <a:cs typeface="NikoshBAN" pitchFamily="2" charset="0"/>
              </a:rPr>
              <a:t> </a:t>
            </a:r>
            <a:r>
              <a:rPr lang="en-US" sz="2800" dirty="0" err="1" smtClean="0">
                <a:ln w="0">
                  <a:noFill/>
                </a:ln>
                <a:solidFill>
                  <a:schemeClr val="tx1"/>
                </a:solidFill>
                <a:effectLst/>
                <a:latin typeface="NikoshBAN" pitchFamily="2" charset="0"/>
                <a:cs typeface="NikoshBAN" pitchFamily="2" charset="0"/>
              </a:rPr>
              <a:t>বাঙালির</a:t>
            </a:r>
            <a:r>
              <a:rPr lang="en-US" sz="2800" dirty="0" smtClean="0">
                <a:ln w="0">
                  <a:noFill/>
                </a:ln>
                <a:solidFill>
                  <a:schemeClr val="tx1"/>
                </a:solidFill>
                <a:effectLst/>
                <a:latin typeface="NikoshBAN" pitchFamily="2" charset="0"/>
                <a:cs typeface="NikoshBAN" pitchFamily="2" charset="0"/>
              </a:rPr>
              <a:t> </a:t>
            </a:r>
            <a:r>
              <a:rPr lang="en-US" sz="2800" dirty="0" err="1" smtClean="0">
                <a:ln w="0">
                  <a:noFill/>
                </a:ln>
                <a:solidFill>
                  <a:schemeClr val="tx1"/>
                </a:solidFill>
                <a:effectLst/>
                <a:latin typeface="NikoshBAN" pitchFamily="2" charset="0"/>
                <a:cs typeface="NikoshBAN" pitchFamily="2" charset="0"/>
              </a:rPr>
              <a:t>ঘর</a:t>
            </a:r>
            <a:r>
              <a:rPr lang="en-US" sz="2800" dirty="0" smtClean="0">
                <a:ln w="0">
                  <a:noFill/>
                </a:ln>
                <a:solidFill>
                  <a:schemeClr val="tx1"/>
                </a:solidFill>
                <a:effectLst/>
                <a:latin typeface="NikoshBAN" pitchFamily="2" charset="0"/>
                <a:cs typeface="NikoshBAN" pitchFamily="2" charset="0"/>
              </a:rPr>
              <a:t> </a:t>
            </a:r>
            <a:r>
              <a:rPr lang="en-US" sz="2800" dirty="0" err="1" smtClean="0">
                <a:ln w="0">
                  <a:noFill/>
                </a:ln>
                <a:solidFill>
                  <a:schemeClr val="tx1"/>
                </a:solidFill>
                <a:effectLst/>
                <a:latin typeface="NikoshBAN" pitchFamily="2" charset="0"/>
                <a:cs typeface="NikoshBAN" pitchFamily="2" charset="0"/>
              </a:rPr>
              <a:t>ভরে</a:t>
            </a:r>
            <a:r>
              <a:rPr lang="en-US" sz="2800" dirty="0" smtClean="0">
                <a:ln w="0">
                  <a:noFill/>
                </a:ln>
                <a:solidFill>
                  <a:schemeClr val="tx1"/>
                </a:solidFill>
                <a:effectLst/>
                <a:latin typeface="NikoshBAN" pitchFamily="2" charset="0"/>
                <a:cs typeface="NikoshBAN" pitchFamily="2" charset="0"/>
              </a:rPr>
              <a:t> </a:t>
            </a:r>
            <a:r>
              <a:rPr lang="en-US" sz="2800" dirty="0" err="1" smtClean="0">
                <a:ln w="0">
                  <a:noFill/>
                </a:ln>
                <a:solidFill>
                  <a:schemeClr val="tx1"/>
                </a:solidFill>
                <a:effectLst/>
                <a:latin typeface="NikoshBAN" pitchFamily="2" charset="0"/>
                <a:cs typeface="NikoshBAN" pitchFamily="2" charset="0"/>
              </a:rPr>
              <a:t>ওঠে</a:t>
            </a:r>
            <a:r>
              <a:rPr lang="en-US" sz="2800" dirty="0" smtClean="0">
                <a:ln w="0">
                  <a:noFill/>
                </a:ln>
                <a:solidFill>
                  <a:schemeClr val="tx1"/>
                </a:solidFill>
                <a:effectLst/>
                <a:latin typeface="NikoshBAN" pitchFamily="2" charset="0"/>
                <a:cs typeface="NikoshBAN" pitchFamily="2" charset="0"/>
              </a:rPr>
              <a:t> ?</a:t>
            </a:r>
          </a:p>
          <a:p>
            <a:r>
              <a:rPr lang="en-US" sz="2800" dirty="0" smtClean="0">
                <a:ln w="0">
                  <a:noFill/>
                </a:ln>
                <a:solidFill>
                  <a:schemeClr val="tx1"/>
                </a:solidFill>
                <a:effectLst/>
                <a:latin typeface="NikoshBAN" pitchFamily="2" charset="0"/>
                <a:cs typeface="NikoshBAN" pitchFamily="2" charset="0"/>
              </a:rPr>
              <a:t>২। ‘</a:t>
            </a:r>
            <a:r>
              <a:rPr lang="en-US" sz="2800" dirty="0" err="1" smtClean="0">
                <a:ln w="0">
                  <a:noFill/>
                </a:ln>
                <a:solidFill>
                  <a:schemeClr val="tx1"/>
                </a:solidFill>
                <a:effectLst/>
                <a:latin typeface="NikoshBAN" pitchFamily="2" charset="0"/>
                <a:cs typeface="NikoshBAN" pitchFamily="2" charset="0"/>
              </a:rPr>
              <a:t>মুজিব</a:t>
            </a:r>
            <a:r>
              <a:rPr lang="en-US" sz="2800" dirty="0" smtClean="0">
                <a:ln w="0">
                  <a:noFill/>
                </a:ln>
                <a:solidFill>
                  <a:schemeClr val="tx1"/>
                </a:solidFill>
                <a:effectLst/>
                <a:latin typeface="NikoshBAN" pitchFamily="2" charset="0"/>
                <a:cs typeface="NikoshBAN" pitchFamily="2" charset="0"/>
              </a:rPr>
              <a:t> </a:t>
            </a:r>
            <a:r>
              <a:rPr lang="en-US" sz="2800" dirty="0" err="1" smtClean="0">
                <a:ln w="0">
                  <a:noFill/>
                </a:ln>
                <a:solidFill>
                  <a:schemeClr val="tx1"/>
                </a:solidFill>
                <a:effectLst/>
                <a:latin typeface="NikoshBAN" pitchFamily="2" charset="0"/>
                <a:cs typeface="NikoshBAN" pitchFamily="2" charset="0"/>
              </a:rPr>
              <a:t>আয়</a:t>
            </a:r>
            <a:r>
              <a:rPr lang="en-US" sz="2800" dirty="0" smtClean="0">
                <a:ln w="0">
                  <a:noFill/>
                </a:ln>
                <a:solidFill>
                  <a:schemeClr val="tx1"/>
                </a:solidFill>
                <a:effectLst/>
                <a:latin typeface="NikoshBAN" pitchFamily="2" charset="0"/>
                <a:cs typeface="NikoshBAN" pitchFamily="2" charset="0"/>
              </a:rPr>
              <a:t> </a:t>
            </a:r>
            <a:r>
              <a:rPr lang="en-US" sz="2800" dirty="0" err="1" smtClean="0">
                <a:ln w="0">
                  <a:noFill/>
                </a:ln>
                <a:solidFill>
                  <a:schemeClr val="tx1"/>
                </a:solidFill>
                <a:effectLst/>
                <a:latin typeface="NikoshBAN" pitchFamily="2" charset="0"/>
                <a:cs typeface="NikoshBAN" pitchFamily="2" charset="0"/>
              </a:rPr>
              <a:t>ঘরে</a:t>
            </a:r>
            <a:r>
              <a:rPr lang="en-US" sz="2800" dirty="0" smtClean="0">
                <a:ln w="0">
                  <a:noFill/>
                </a:ln>
                <a:solidFill>
                  <a:schemeClr val="tx1"/>
                </a:solidFill>
                <a:effectLst/>
                <a:latin typeface="NikoshBAN" pitchFamily="2" charset="0"/>
                <a:cs typeface="NikoshBAN" pitchFamily="2" charset="0"/>
              </a:rPr>
              <a:t> </a:t>
            </a:r>
            <a:r>
              <a:rPr lang="en-US" sz="2800" dirty="0" err="1" smtClean="0">
                <a:ln w="0">
                  <a:noFill/>
                </a:ln>
                <a:solidFill>
                  <a:schemeClr val="tx1"/>
                </a:solidFill>
                <a:effectLst/>
                <a:latin typeface="NikoshBAN" pitchFamily="2" charset="0"/>
                <a:cs typeface="NikoshBAN" pitchFamily="2" charset="0"/>
              </a:rPr>
              <a:t>ফিরে</a:t>
            </a:r>
            <a:r>
              <a:rPr lang="en-US" sz="2800" dirty="0" smtClean="0">
                <a:ln w="0">
                  <a:noFill/>
                </a:ln>
                <a:solidFill>
                  <a:schemeClr val="tx1"/>
                </a:solidFill>
                <a:effectLst/>
                <a:latin typeface="NikoshBAN" pitchFamily="2" charset="0"/>
                <a:cs typeface="NikoshBAN" pitchFamily="2" charset="0"/>
              </a:rPr>
              <a:t> </a:t>
            </a:r>
            <a:r>
              <a:rPr lang="en-US" sz="2800" dirty="0" err="1" smtClean="0">
                <a:ln w="0">
                  <a:noFill/>
                </a:ln>
                <a:solidFill>
                  <a:schemeClr val="tx1"/>
                </a:solidFill>
                <a:effectLst/>
                <a:latin typeface="NikoshBAN" pitchFamily="2" charset="0"/>
                <a:cs typeface="NikoshBAN" pitchFamily="2" charset="0"/>
              </a:rPr>
              <a:t>আয়</a:t>
            </a:r>
            <a:r>
              <a:rPr lang="en-US" sz="2800" dirty="0" smtClean="0">
                <a:ln w="0">
                  <a:noFill/>
                </a:ln>
                <a:solidFill>
                  <a:schemeClr val="tx1"/>
                </a:solidFill>
                <a:effectLst/>
                <a:latin typeface="NikoshBAN" pitchFamily="2" charset="0"/>
                <a:cs typeface="NikoshBAN" pitchFamily="2" charset="0"/>
              </a:rPr>
              <a:t>’ </a:t>
            </a:r>
            <a:r>
              <a:rPr lang="en-US" sz="2800" dirty="0" err="1" smtClean="0">
                <a:ln w="0">
                  <a:noFill/>
                </a:ln>
                <a:solidFill>
                  <a:schemeClr val="tx1"/>
                </a:solidFill>
                <a:effectLst/>
                <a:latin typeface="NikoshBAN" pitchFamily="2" charset="0"/>
                <a:cs typeface="NikoshBAN" pitchFamily="2" charset="0"/>
              </a:rPr>
              <a:t>বলে</a:t>
            </a:r>
            <a:r>
              <a:rPr lang="en-US" sz="2800" dirty="0" smtClean="0">
                <a:ln w="0">
                  <a:noFill/>
                </a:ln>
                <a:solidFill>
                  <a:schemeClr val="tx1"/>
                </a:solidFill>
                <a:effectLst/>
                <a:latin typeface="NikoshBAN" pitchFamily="2" charset="0"/>
                <a:cs typeface="NikoshBAN" pitchFamily="2" charset="0"/>
              </a:rPr>
              <a:t> </a:t>
            </a:r>
            <a:r>
              <a:rPr lang="en-US" sz="2800" dirty="0" err="1" smtClean="0">
                <a:ln w="0">
                  <a:noFill/>
                </a:ln>
                <a:solidFill>
                  <a:schemeClr val="tx1"/>
                </a:solidFill>
                <a:effectLst/>
                <a:latin typeface="NikoshBAN" pitchFamily="2" charset="0"/>
                <a:cs typeface="NikoshBAN" pitchFamily="2" charset="0"/>
              </a:rPr>
              <a:t>কে</a:t>
            </a:r>
            <a:r>
              <a:rPr lang="en-US" sz="2800" dirty="0" smtClean="0">
                <a:ln w="0">
                  <a:noFill/>
                </a:ln>
                <a:solidFill>
                  <a:schemeClr val="tx1"/>
                </a:solidFill>
                <a:effectLst/>
                <a:latin typeface="NikoshBAN" pitchFamily="2" charset="0"/>
                <a:cs typeface="NikoshBAN" pitchFamily="2" charset="0"/>
              </a:rPr>
              <a:t> </a:t>
            </a:r>
            <a:r>
              <a:rPr lang="en-US" sz="2800" dirty="0" err="1" smtClean="0">
                <a:ln w="0">
                  <a:noFill/>
                </a:ln>
                <a:solidFill>
                  <a:schemeClr val="tx1"/>
                </a:solidFill>
                <a:effectLst/>
                <a:latin typeface="NikoshBAN" pitchFamily="2" charset="0"/>
                <a:cs typeface="NikoshBAN" pitchFamily="2" charset="0"/>
              </a:rPr>
              <a:t>ডাকবে</a:t>
            </a:r>
            <a:r>
              <a:rPr lang="en-US" sz="2800" dirty="0" smtClean="0">
                <a:ln w="0">
                  <a:noFill/>
                </a:ln>
                <a:solidFill>
                  <a:schemeClr val="tx1"/>
                </a:solidFill>
                <a:effectLst/>
                <a:latin typeface="NikoshBAN" pitchFamily="2" charset="0"/>
                <a:cs typeface="NikoshBAN" pitchFamily="2" charset="0"/>
              </a:rPr>
              <a:t> ?</a:t>
            </a:r>
          </a:p>
          <a:p>
            <a:r>
              <a:rPr lang="en-US" sz="2800" dirty="0" smtClean="0">
                <a:ln w="0">
                  <a:noFill/>
                </a:ln>
                <a:solidFill>
                  <a:schemeClr val="tx1"/>
                </a:solidFill>
                <a:effectLst/>
                <a:latin typeface="NikoshBAN" pitchFamily="2" charset="0"/>
                <a:cs typeface="NikoshBAN" pitchFamily="2" charset="0"/>
              </a:rPr>
              <a:t>৩। </a:t>
            </a:r>
            <a:r>
              <a:rPr lang="en-US" sz="2800" dirty="0" err="1" smtClean="0">
                <a:ln w="0">
                  <a:noFill/>
                </a:ln>
                <a:solidFill>
                  <a:schemeClr val="tx1"/>
                </a:solidFill>
                <a:effectLst/>
                <a:latin typeface="NikoshBAN" pitchFamily="2" charset="0"/>
                <a:cs typeface="NikoshBAN" pitchFamily="2" charset="0"/>
              </a:rPr>
              <a:t>রোকনুজ্জামান</a:t>
            </a:r>
            <a:r>
              <a:rPr lang="en-US" sz="2800" dirty="0" smtClean="0">
                <a:ln w="0">
                  <a:noFill/>
                </a:ln>
                <a:solidFill>
                  <a:schemeClr val="tx1"/>
                </a:solidFill>
                <a:effectLst/>
                <a:latin typeface="NikoshBAN" pitchFamily="2" charset="0"/>
                <a:cs typeface="NikoshBAN" pitchFamily="2" charset="0"/>
              </a:rPr>
              <a:t> </a:t>
            </a:r>
            <a:r>
              <a:rPr lang="en-US" sz="2800" dirty="0" err="1" smtClean="0">
                <a:ln w="0">
                  <a:noFill/>
                </a:ln>
                <a:solidFill>
                  <a:schemeClr val="tx1"/>
                </a:solidFill>
                <a:effectLst/>
                <a:latin typeface="NikoshBAN" pitchFamily="2" charset="0"/>
                <a:cs typeface="NikoshBAN" pitchFamily="2" charset="0"/>
              </a:rPr>
              <a:t>খান</a:t>
            </a:r>
            <a:r>
              <a:rPr lang="en-US" sz="2800" dirty="0" smtClean="0">
                <a:ln w="0">
                  <a:noFill/>
                </a:ln>
                <a:solidFill>
                  <a:schemeClr val="tx1"/>
                </a:solidFill>
                <a:effectLst/>
                <a:latin typeface="NikoshBAN" pitchFamily="2" charset="0"/>
                <a:cs typeface="NikoshBAN" pitchFamily="2" charset="0"/>
              </a:rPr>
              <a:t> </a:t>
            </a:r>
            <a:r>
              <a:rPr lang="en-US" sz="2800" dirty="0" err="1" smtClean="0">
                <a:ln w="0">
                  <a:noFill/>
                </a:ln>
                <a:solidFill>
                  <a:schemeClr val="tx1"/>
                </a:solidFill>
                <a:effectLst/>
                <a:latin typeface="NikoshBAN" pitchFamily="2" charset="0"/>
                <a:cs typeface="NikoshBAN" pitchFamily="2" charset="0"/>
              </a:rPr>
              <a:t>কোথায়</a:t>
            </a:r>
            <a:r>
              <a:rPr lang="en-US" sz="2800" dirty="0" smtClean="0">
                <a:ln w="0">
                  <a:noFill/>
                </a:ln>
                <a:solidFill>
                  <a:schemeClr val="tx1"/>
                </a:solidFill>
                <a:effectLst/>
                <a:latin typeface="NikoshBAN" pitchFamily="2" charset="0"/>
                <a:cs typeface="NikoshBAN" pitchFamily="2" charset="0"/>
              </a:rPr>
              <a:t> </a:t>
            </a:r>
            <a:r>
              <a:rPr lang="en-US" sz="2800" dirty="0" err="1" smtClean="0">
                <a:ln w="0">
                  <a:noFill/>
                </a:ln>
                <a:solidFill>
                  <a:schemeClr val="tx1"/>
                </a:solidFill>
                <a:effectLst/>
                <a:latin typeface="NikoshBAN" pitchFamily="2" charset="0"/>
                <a:cs typeface="NikoshBAN" pitchFamily="2" charset="0"/>
              </a:rPr>
              <a:t>জন্মগ্রহন</a:t>
            </a:r>
            <a:r>
              <a:rPr lang="en-US" sz="2800" dirty="0" smtClean="0">
                <a:ln w="0">
                  <a:noFill/>
                </a:ln>
                <a:solidFill>
                  <a:schemeClr val="tx1"/>
                </a:solidFill>
                <a:effectLst/>
                <a:latin typeface="NikoshBAN" pitchFamily="2" charset="0"/>
                <a:cs typeface="NikoshBAN" pitchFamily="2" charset="0"/>
              </a:rPr>
              <a:t> </a:t>
            </a:r>
            <a:r>
              <a:rPr lang="en-US" sz="2800" dirty="0" err="1" smtClean="0">
                <a:ln w="0">
                  <a:noFill/>
                </a:ln>
                <a:solidFill>
                  <a:schemeClr val="tx1"/>
                </a:solidFill>
                <a:effectLst/>
                <a:latin typeface="NikoshBAN" pitchFamily="2" charset="0"/>
                <a:cs typeface="NikoshBAN" pitchFamily="2" charset="0"/>
              </a:rPr>
              <a:t>করেন</a:t>
            </a:r>
            <a:r>
              <a:rPr lang="en-US" sz="2800" dirty="0" smtClean="0">
                <a:ln w="0">
                  <a:noFill/>
                </a:ln>
                <a:solidFill>
                  <a:schemeClr val="tx1"/>
                </a:solidFill>
                <a:effectLst/>
                <a:latin typeface="NikoshBAN" pitchFamily="2" charset="0"/>
                <a:cs typeface="NikoshBAN" pitchFamily="2" charset="0"/>
              </a:rPr>
              <a:t> ?</a:t>
            </a:r>
          </a:p>
        </p:txBody>
      </p:sp>
      <p:sp>
        <p:nvSpPr>
          <p:cNvPr id="10" name="Rectangle 9"/>
          <p:cNvSpPr/>
          <p:nvPr/>
        </p:nvSpPr>
        <p:spPr>
          <a:xfrm>
            <a:off x="3421742" y="5847837"/>
            <a:ext cx="9448800" cy="1384995"/>
          </a:xfrm>
          <a:prstGeom prst="rect">
            <a:avLst/>
          </a:prstGeom>
          <a:noFill/>
          <a:ln>
            <a:noFill/>
          </a:ln>
          <a:effectLst/>
        </p:spPr>
        <p:txBody>
          <a:bodyPr wrap="square">
            <a:spAutoFit/>
          </a:bodyPr>
          <a:lstStyle/>
          <a:p>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১।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উঃ</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শিশুর</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মধুর</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হাসিতে</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বাঙালির</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ঘর</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ভরে</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ওঠে</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p>
          <a:p>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২।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উঃ</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স্বাধীন</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বাংলা</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মুজিব</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আয়</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ঘরে</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ফিরে</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আয়</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বলে</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ডাকবে</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p>
          <a:p>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৩।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উঃ</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রোকনুজ্জামান</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খান</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ফরিদপুর</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জেলার</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পাংশা</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উপজেলায়</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জন্মগ্রহন</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করেন</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endParaRPr lang="en-US" sz="28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387016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Vertical)">
                                      <p:cBhvr>
                                        <p:cTn id="12" dur="500"/>
                                        <p:tgtEl>
                                          <p:spTgt spid="9"/>
                                        </p:tgtEl>
                                      </p:cBhvr>
                                    </p:animEffect>
                                  </p:childTnLst>
                                </p:cTn>
                              </p:par>
                              <p:par>
                                <p:cTn id="13" presetID="29"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ppt_x</p:attrName>
                                        </p:attrNameLst>
                                      </p:cBhvr>
                                      <p:tavLst>
                                        <p:tav tm="0">
                                          <p:val>
                                            <p:strVal val="#ppt_x-.2"/>
                                          </p:val>
                                        </p:tav>
                                        <p:tav tm="100000">
                                          <p:val>
                                            <p:strVal val="#ppt_x"/>
                                          </p:val>
                                        </p:tav>
                                      </p:tavLst>
                                    </p:anim>
                                    <p:anim calcmode="lin" valueType="num">
                                      <p:cBhvr>
                                        <p:cTn id="16"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5"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6" name="Flowchart: Alternate Process 5"/>
          <p:cNvSpPr/>
          <p:nvPr/>
        </p:nvSpPr>
        <p:spPr>
          <a:xfrm>
            <a:off x="1447800" y="381000"/>
            <a:ext cx="9829800" cy="1437640"/>
          </a:xfrm>
          <a:prstGeom prst="flowChartAlternateProcess">
            <a:avLst/>
          </a:prstGeom>
          <a:noFill/>
          <a:ln>
            <a:noFill/>
          </a:ln>
          <a:effectLst>
            <a:glow rad="1397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prstTxWarp prst="textPlain">
              <a:avLst/>
            </a:prstTxWarp>
          </a:bodyPr>
          <a:lstStyle/>
          <a:p>
            <a:pPr algn="ct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নিচের</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ছবিগুলো</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ভালো</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পর্যবেক্ষণ</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কবিতার</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কোন</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pPr algn="ct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চরণের</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সঙ্গে</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মিল</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আছে</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7" name="Picture 6" descr="hd-picture-lovely-baby-kid-smiling-laughing--download-freely.jpg"/>
          <p:cNvPicPr>
            <a:picLocks noChangeAspect="1"/>
          </p:cNvPicPr>
          <p:nvPr/>
        </p:nvPicPr>
        <p:blipFill>
          <a:blip r:embed="rId2"/>
          <a:srcRect/>
          <a:stretch>
            <a:fillRect/>
          </a:stretch>
        </p:blipFill>
        <p:spPr bwMode="auto">
          <a:xfrm>
            <a:off x="807720" y="1797171"/>
            <a:ext cx="4219161" cy="17460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Picture 9" descr="bangobando&amp;ma.jpg"/>
          <p:cNvPicPr>
            <a:picLocks noChangeAspect="1"/>
          </p:cNvPicPr>
          <p:nvPr/>
        </p:nvPicPr>
        <p:blipFill>
          <a:blip r:embed="rId3"/>
          <a:srcRect/>
          <a:stretch>
            <a:fillRect/>
          </a:stretch>
        </p:blipFill>
        <p:spPr bwMode="auto">
          <a:xfrm>
            <a:off x="6675120" y="4003279"/>
            <a:ext cx="4781716" cy="2087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9" name="Picture 10" descr="Bangabandhu 3 Sheikh Mujibur Rahman.jpg"/>
          <p:cNvPicPr>
            <a:picLocks noChangeAspect="1"/>
          </p:cNvPicPr>
          <p:nvPr/>
        </p:nvPicPr>
        <p:blipFill>
          <a:blip r:embed="rId4"/>
          <a:srcRect/>
          <a:stretch>
            <a:fillRect/>
          </a:stretch>
        </p:blipFill>
        <p:spPr bwMode="auto">
          <a:xfrm>
            <a:off x="807720" y="3898036"/>
            <a:ext cx="4500438" cy="19508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 name="Picture 9" descr="muzib.jpg"/>
          <p:cNvPicPr>
            <a:picLocks noChangeAspect="1"/>
          </p:cNvPicPr>
          <p:nvPr/>
        </p:nvPicPr>
        <p:blipFill>
          <a:blip r:embed="rId5"/>
          <a:srcRect/>
          <a:stretch>
            <a:fillRect/>
          </a:stretch>
        </p:blipFill>
        <p:spPr bwMode="auto">
          <a:xfrm>
            <a:off x="7315200" y="1752600"/>
            <a:ext cx="4312920" cy="204930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1" name="Round Single Corner Rectangle 4"/>
          <p:cNvSpPr/>
          <p:nvPr/>
        </p:nvSpPr>
        <p:spPr>
          <a:xfrm>
            <a:off x="1341120" y="6478692"/>
            <a:ext cx="9375913" cy="863976"/>
          </a:xfrm>
          <a:prstGeom prst="flowChartAlternateProcess">
            <a:avLst/>
          </a:prstGeom>
          <a:noFill/>
          <a:ln w="38100">
            <a:no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lIns="117564" tIns="58782" rIns="117564" bIns="58782" anchor="ctr"/>
          <a:lstStyle/>
          <a:p>
            <a:pPr algn="ctr">
              <a:defRPr/>
            </a:pPr>
            <a:r>
              <a:rPr lang="bn-BD" sz="3600" b="1" dirty="0" smtClean="0">
                <a:solidFill>
                  <a:schemeClr val="tx1"/>
                </a:solidFill>
                <a:latin typeface="NikoshBAN" pitchFamily="2" charset="0"/>
                <a:cs typeface="NikoshBAN" pitchFamily="2" charset="0"/>
              </a:rPr>
              <a:t>শিশুর মধুর হাসিতে যখন ভরে বাঙালির ঘর।</a:t>
            </a:r>
            <a:r>
              <a:rPr lang="bn-BD" sz="3600" dirty="0" smtClean="0">
                <a:solidFill>
                  <a:schemeClr val="tx1"/>
                </a:solidFill>
                <a:latin typeface="NikoshBAN" pitchFamily="2" charset="0"/>
                <a:cs typeface="NikoshBAN" pitchFamily="2" charset="0"/>
              </a:rPr>
              <a:t>  </a:t>
            </a:r>
            <a:endParaRPr lang="en-US" sz="3600" dirty="0" smtClean="0">
              <a:solidFill>
                <a:schemeClr val="tx1"/>
              </a:solidFill>
              <a:latin typeface="NikoshBAN" pitchFamily="2" charset="0"/>
              <a:cs typeface="NikoshBAN" pitchFamily="2" charset="0"/>
            </a:endParaRPr>
          </a:p>
          <a:p>
            <a:pPr algn="ctr">
              <a:defRPr/>
            </a:pPr>
            <a:r>
              <a:rPr lang="bn-BD" sz="3600" b="1" dirty="0" smtClean="0">
                <a:solidFill>
                  <a:schemeClr val="tx1"/>
                </a:solidFill>
                <a:latin typeface="NikoshBAN" pitchFamily="2" charset="0"/>
                <a:cs typeface="NikoshBAN" pitchFamily="2" charset="0"/>
              </a:rPr>
              <a:t>মনে হয় যেন শিশু হয়ে হাসে চির শিশু মুজিবর</a:t>
            </a:r>
            <a:endParaRPr lang="en-US" sz="51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13873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5"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6" name="Flowchart: Alternate Process 5"/>
          <p:cNvSpPr/>
          <p:nvPr/>
        </p:nvSpPr>
        <p:spPr>
          <a:xfrm>
            <a:off x="1447800" y="381000"/>
            <a:ext cx="9829800" cy="1437640"/>
          </a:xfrm>
          <a:prstGeom prst="flowChartAlternateProcess">
            <a:avLst/>
          </a:prstGeom>
          <a:noFill/>
          <a:ln>
            <a:noFill/>
          </a:ln>
          <a:effectLst>
            <a:glow rad="1397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prstTxWarp prst="textPlain">
              <a:avLst/>
            </a:prstTxWarp>
          </a:bodyPr>
          <a:lstStyle/>
          <a:p>
            <a:pPr algn="ct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নিচের</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ছবিগুলো</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ভালো</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পর্যবেক্ষণ</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কবিতার</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কোন</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pPr algn="ct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চরণের</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সঙ্গে</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মিল</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আছে</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nvGrpSpPr>
          <p:cNvPr id="7" name="Group 6"/>
          <p:cNvGrpSpPr/>
          <p:nvPr/>
        </p:nvGrpSpPr>
        <p:grpSpPr>
          <a:xfrm>
            <a:off x="533401" y="1813560"/>
            <a:ext cx="5364479" cy="3063240"/>
            <a:chOff x="381000" y="1600200"/>
            <a:chExt cx="3831771" cy="1981200"/>
          </a:xfrm>
        </p:grpSpPr>
        <p:pic>
          <p:nvPicPr>
            <p:cNvPr id="8" name="Picture 6" descr="bonvumi.jpg"/>
            <p:cNvPicPr>
              <a:picLocks noChangeAspect="1"/>
            </p:cNvPicPr>
            <p:nvPr/>
          </p:nvPicPr>
          <p:blipFill>
            <a:blip r:embed="rId2"/>
            <a:srcRect/>
            <a:stretch>
              <a:fillRect/>
            </a:stretch>
          </p:blipFill>
          <p:spPr bwMode="auto">
            <a:xfrm>
              <a:off x="381000" y="1676400"/>
              <a:ext cx="2057400" cy="1905000"/>
            </a:xfrm>
            <a:prstGeom prst="rect">
              <a:avLst/>
            </a:prstGeom>
            <a:ln>
              <a:noFill/>
            </a:ln>
            <a:effectLst>
              <a:softEdge rad="112500"/>
            </a:effectLst>
          </p:spPr>
        </p:pic>
        <p:pic>
          <p:nvPicPr>
            <p:cNvPr id="9" name="Picture 2" descr="C:\Users\HARUNSIR\Downloads\index222.jpg"/>
            <p:cNvPicPr>
              <a:picLocks noChangeAspect="1" noChangeArrowheads="1"/>
            </p:cNvPicPr>
            <p:nvPr/>
          </p:nvPicPr>
          <p:blipFill>
            <a:blip r:embed="rId3"/>
            <a:srcRect/>
            <a:stretch>
              <a:fillRect/>
            </a:stretch>
          </p:blipFill>
          <p:spPr bwMode="auto">
            <a:xfrm>
              <a:off x="2209800" y="1600200"/>
              <a:ext cx="2002971" cy="1981200"/>
            </a:xfrm>
            <a:prstGeom prst="rect">
              <a:avLst/>
            </a:prstGeom>
            <a:ln>
              <a:noFill/>
            </a:ln>
            <a:effectLst>
              <a:softEdge rad="112500"/>
            </a:effectLst>
          </p:spPr>
        </p:pic>
      </p:grpSp>
      <p:pic>
        <p:nvPicPr>
          <p:cNvPr id="10" name="Picture 3" descr="C:\Users\HARUNSIR\Downloads\imagesyyyyy.jpg"/>
          <p:cNvPicPr>
            <a:picLocks noChangeAspect="1" noChangeArrowheads="1"/>
          </p:cNvPicPr>
          <p:nvPr/>
        </p:nvPicPr>
        <p:blipFill>
          <a:blip r:embed="rId4"/>
          <a:srcRect/>
          <a:stretch>
            <a:fillRect/>
          </a:stretch>
        </p:blipFill>
        <p:spPr bwMode="auto">
          <a:xfrm>
            <a:off x="6781800" y="2514600"/>
            <a:ext cx="5324960" cy="3165348"/>
          </a:xfrm>
          <a:prstGeom prst="rect">
            <a:avLst/>
          </a:prstGeom>
          <a:ln>
            <a:noFill/>
          </a:ln>
          <a:effectLst>
            <a:softEdge rad="112500"/>
          </a:effectLst>
        </p:spPr>
      </p:pic>
      <p:sp>
        <p:nvSpPr>
          <p:cNvPr id="11" name="Round Single Corner Rectangle 4"/>
          <p:cNvSpPr/>
          <p:nvPr/>
        </p:nvSpPr>
        <p:spPr>
          <a:xfrm>
            <a:off x="1295400" y="5791200"/>
            <a:ext cx="10668000" cy="1429512"/>
          </a:xfrm>
          <a:prstGeom prst="flowChartAlternateProcess">
            <a:avLst/>
          </a:prstGeom>
          <a:noFill/>
          <a:ln w="38100">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lIns="117564" tIns="58782" rIns="117564" bIns="58782" anchor="ctr"/>
          <a:lstStyle/>
          <a:p>
            <a:pPr algn="ctr">
              <a:defRPr/>
            </a:pPr>
            <a:r>
              <a:rPr lang="bn-BD" sz="3600" b="1" dirty="0" smtClean="0">
                <a:solidFill>
                  <a:schemeClr val="tx1"/>
                </a:solidFill>
                <a:latin typeface="NikoshBAN" pitchFamily="2" charset="0"/>
                <a:cs typeface="NikoshBAN" pitchFamily="2" charset="0"/>
              </a:rPr>
              <a:t>সবুজ শ্যামল বনভূমি মাঠ নদীতীর বালুচর</a:t>
            </a:r>
            <a:endParaRPr lang="en-US" sz="3600" b="1" dirty="0" smtClean="0">
              <a:solidFill>
                <a:schemeClr val="tx1"/>
              </a:solidFill>
              <a:latin typeface="NikoshBAN" pitchFamily="2" charset="0"/>
              <a:cs typeface="NikoshBAN" pitchFamily="2" charset="0"/>
            </a:endParaRPr>
          </a:p>
          <a:p>
            <a:pPr algn="ctr">
              <a:defRPr/>
            </a:pPr>
            <a:r>
              <a:rPr lang="bn-BD" sz="3600" b="1" dirty="0" smtClean="0">
                <a:solidFill>
                  <a:schemeClr val="tx1"/>
                </a:solidFill>
                <a:latin typeface="NikoshBAN" pitchFamily="2" charset="0"/>
                <a:cs typeface="NikoshBAN" pitchFamily="2" charset="0"/>
              </a:rPr>
              <a:t>সবখানে আছে বঙ্গবন্ধু শেখ মুজিবের ঘর।</a:t>
            </a:r>
            <a:endParaRPr lang="en-US" sz="3600" b="1"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42734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8"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4" name="Flowchart: Alternate Process 3"/>
          <p:cNvSpPr/>
          <p:nvPr/>
        </p:nvSpPr>
        <p:spPr>
          <a:xfrm>
            <a:off x="1636482" y="598710"/>
            <a:ext cx="9829800" cy="1437640"/>
          </a:xfrm>
          <a:prstGeom prst="flowChartAlternateProcess">
            <a:avLst/>
          </a:prstGeom>
          <a:noFill/>
          <a:ln>
            <a:noFill/>
          </a:ln>
          <a:effectLst>
            <a:glow rad="1397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prstTxWarp prst="textPlain">
              <a:avLst/>
            </a:prstTxWarp>
          </a:bodyPr>
          <a:lstStyle/>
          <a:p>
            <a:pPr algn="ct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নিচের</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ছবিগুলো</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ভালো</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পর্যবেক্ষণ</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কবিতার</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কোন</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pPr algn="ct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চরণের</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সঙ্গে</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মিল</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আছে</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nvGrpSpPr>
          <p:cNvPr id="5" name="Group 10"/>
          <p:cNvGrpSpPr>
            <a:grpSpLocks/>
          </p:cNvGrpSpPr>
          <p:nvPr/>
        </p:nvGrpSpPr>
        <p:grpSpPr bwMode="auto">
          <a:xfrm>
            <a:off x="7016202" y="2351310"/>
            <a:ext cx="5334000" cy="3393440"/>
            <a:chOff x="1200" y="2448"/>
            <a:chExt cx="3360" cy="1355"/>
          </a:xfrm>
        </p:grpSpPr>
        <p:pic>
          <p:nvPicPr>
            <p:cNvPr id="6" name="Picture 5" descr="phosol.jpg"/>
            <p:cNvPicPr>
              <a:picLocks noChangeAspect="1"/>
            </p:cNvPicPr>
            <p:nvPr/>
          </p:nvPicPr>
          <p:blipFill>
            <a:blip r:embed="rId2"/>
            <a:srcRect/>
            <a:stretch>
              <a:fillRect/>
            </a:stretch>
          </p:blipFill>
          <p:spPr bwMode="auto">
            <a:xfrm>
              <a:off x="1200" y="2457"/>
              <a:ext cx="1680" cy="13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descr="Bangabandhu 3 Sheikh Mujibur Rahman.jpg"/>
            <p:cNvPicPr>
              <a:picLocks noChangeAspect="1"/>
            </p:cNvPicPr>
            <p:nvPr/>
          </p:nvPicPr>
          <p:blipFill>
            <a:blip r:embed="rId3"/>
            <a:srcRect/>
            <a:stretch>
              <a:fillRect/>
            </a:stretch>
          </p:blipFill>
          <p:spPr bwMode="auto">
            <a:xfrm>
              <a:off x="2880" y="2448"/>
              <a:ext cx="1680" cy="13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pic>
        <p:nvPicPr>
          <p:cNvPr id="10" name="Picture 2" descr="C:\Users\HARUNSIR\Downloads\imagesbbbbb.jpg"/>
          <p:cNvPicPr>
            <a:picLocks noChangeAspect="1" noChangeArrowheads="1"/>
          </p:cNvPicPr>
          <p:nvPr/>
        </p:nvPicPr>
        <p:blipFill>
          <a:blip r:embed="rId4"/>
          <a:srcRect/>
          <a:stretch>
            <a:fillRect/>
          </a:stretch>
        </p:blipFill>
        <p:spPr bwMode="auto">
          <a:xfrm>
            <a:off x="828763" y="2427510"/>
            <a:ext cx="5391827" cy="32308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Round Single Corner Rectangle 4"/>
          <p:cNvSpPr/>
          <p:nvPr/>
        </p:nvSpPr>
        <p:spPr>
          <a:xfrm>
            <a:off x="1362162" y="5917470"/>
            <a:ext cx="10668000" cy="1209040"/>
          </a:xfrm>
          <a:prstGeom prst="flowChartAlternateProcess">
            <a:avLst/>
          </a:prstGeom>
          <a:noFill/>
          <a:ln w="38100">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lIns="117564" tIns="58782" rIns="117564" bIns="58782" anchor="ctr"/>
          <a:lstStyle/>
          <a:p>
            <a:pPr algn="ctr">
              <a:defRPr/>
            </a:pPr>
            <a:r>
              <a:rPr lang="bn-BD"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সোনার দেশের মাঠে মাঠে ফলে সোনাধান রাশি রাশি , </a:t>
            </a:r>
            <a:endParaRPr lang="en-US"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algn="ctr">
              <a:defRPr/>
            </a:pPr>
            <a:r>
              <a:rPr lang="bn-BD"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ফসলের হাসি দেখে মনে হয় শেখ মুজিবের হাসি। </a:t>
            </a:r>
            <a:endParaRPr lang="en-US" sz="51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305684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8"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5" name="Flowchart: Alternate Process 4"/>
          <p:cNvSpPr/>
          <p:nvPr/>
        </p:nvSpPr>
        <p:spPr>
          <a:xfrm>
            <a:off x="1447800" y="381000"/>
            <a:ext cx="9829800" cy="1437640"/>
          </a:xfrm>
          <a:prstGeom prst="flowChartAlternateProcess">
            <a:avLst/>
          </a:prstGeom>
          <a:noFill/>
          <a:ln>
            <a:noFill/>
          </a:ln>
          <a:effectLst>
            <a:glow rad="1397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prstTxWarp prst="textPlain">
              <a:avLst/>
            </a:prstTxWarp>
          </a:bodyPr>
          <a:lstStyle/>
          <a:p>
            <a:pPr algn="ct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নিচের</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ছবিগুলো</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ভালো</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পর্যবেক্ষণ</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কবিতার</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কোন</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pPr algn="ct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চরণের</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সঙ্গে</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মিল</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আছে</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6" name="Picture 2" descr="C:\Users\HARUNSIR\Downloads\2.jpg"/>
          <p:cNvPicPr>
            <a:picLocks noChangeAspect="1" noChangeArrowheads="1"/>
          </p:cNvPicPr>
          <p:nvPr/>
        </p:nvPicPr>
        <p:blipFill>
          <a:blip r:embed="rId2"/>
          <a:srcRect/>
          <a:stretch>
            <a:fillRect/>
          </a:stretch>
        </p:blipFill>
        <p:spPr bwMode="auto">
          <a:xfrm>
            <a:off x="762000" y="2209800"/>
            <a:ext cx="5334000" cy="3200400"/>
          </a:xfrm>
          <a:prstGeom prst="rect">
            <a:avLst/>
          </a:prstGeom>
          <a:ln>
            <a:noFill/>
          </a:ln>
          <a:effectLst>
            <a:softEdge rad="112500"/>
          </a:effectLst>
        </p:spPr>
      </p:pic>
      <p:sp>
        <p:nvSpPr>
          <p:cNvPr id="9" name="Round Single Corner Rectangle 4"/>
          <p:cNvSpPr/>
          <p:nvPr/>
        </p:nvSpPr>
        <p:spPr>
          <a:xfrm>
            <a:off x="853440" y="5786120"/>
            <a:ext cx="10668000" cy="1209040"/>
          </a:xfrm>
          <a:prstGeom prst="flowChartAlternateProcess">
            <a:avLst/>
          </a:prstGeom>
          <a:noFill/>
          <a:ln w="38100">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lIns="117564" tIns="58782" rIns="117564" bIns="58782" anchor="ctr"/>
          <a:lstStyle/>
          <a:p>
            <a:pPr algn="ctr">
              <a:defRPr/>
            </a:pPr>
            <a:r>
              <a:rPr lang="bn-BD" sz="3600" b="1" dirty="0" smtClean="0">
                <a:solidFill>
                  <a:schemeClr val="tx1"/>
                </a:solidFill>
                <a:latin typeface="NikoshBAN" pitchFamily="2" charset="0"/>
                <a:cs typeface="NikoshBAN" pitchFamily="2" charset="0"/>
              </a:rPr>
              <a:t>আমরা বাঙ্গালি যতদিন বেঁচে রইব এ বাংলায়</a:t>
            </a:r>
            <a:r>
              <a:rPr lang="bn-BD" sz="3600" dirty="0" smtClean="0">
                <a:solidFill>
                  <a:schemeClr val="tx1"/>
                </a:solidFill>
                <a:latin typeface="NikoshBAN" pitchFamily="2" charset="0"/>
                <a:cs typeface="NikoshBAN" pitchFamily="2" charset="0"/>
              </a:rPr>
              <a:t> </a:t>
            </a:r>
            <a:endParaRPr lang="en-US" sz="3600" dirty="0" smtClean="0">
              <a:solidFill>
                <a:schemeClr val="tx1"/>
              </a:solidFill>
              <a:latin typeface="NikoshBAN" pitchFamily="2" charset="0"/>
              <a:cs typeface="NikoshBAN" pitchFamily="2" charset="0"/>
            </a:endParaRPr>
          </a:p>
          <a:p>
            <a:pPr algn="ctr">
              <a:defRPr/>
            </a:pPr>
            <a:r>
              <a:rPr lang="bn-BD" sz="3600" b="1" dirty="0" smtClean="0">
                <a:solidFill>
                  <a:schemeClr val="tx1"/>
                </a:solidFill>
                <a:latin typeface="NikoshBAN" pitchFamily="2" charset="0"/>
                <a:cs typeface="NikoshBAN" pitchFamily="2" charset="0"/>
              </a:rPr>
              <a:t>স্বাধীন বাংলা ডাকবে ;মুজিব আয় ঘরে ফিরে আয় !</a:t>
            </a:r>
            <a:endParaRPr lang="en-US" sz="5100" dirty="0">
              <a:solidFill>
                <a:schemeClr val="tx1"/>
              </a:solidFill>
              <a:latin typeface="NikoshBAN" pitchFamily="2" charset="0"/>
              <a:cs typeface="NikoshBAN" pitchFamily="2"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2133600"/>
            <a:ext cx="5288492" cy="3352801"/>
          </a:xfrm>
          <a:prstGeom prst="rect">
            <a:avLst/>
          </a:prstGeom>
          <a:ln>
            <a:noFill/>
          </a:ln>
          <a:effectLst>
            <a:softEdge rad="112500"/>
          </a:effectLst>
        </p:spPr>
      </p:pic>
      <p:sp>
        <p:nvSpPr>
          <p:cNvPr id="11" name="Rounded Rectangle 10"/>
          <p:cNvSpPr/>
          <p:nvPr/>
        </p:nvSpPr>
        <p:spPr>
          <a:xfrm>
            <a:off x="6705600" y="4495800"/>
            <a:ext cx="5288490" cy="887487"/>
          </a:xfrm>
          <a:prstGeom prst="roundRect">
            <a:avLst>
              <a:gd name="adj" fmla="val 0"/>
            </a:avLst>
          </a:prstGeom>
          <a:solidFill>
            <a:schemeClr val="bg1"/>
          </a:solidFill>
          <a:ln w="38100">
            <a:noFill/>
          </a:ln>
          <a:effectLst>
            <a:glow rad="139700">
              <a:schemeClr val="accent1">
                <a:satMod val="175000"/>
                <a:alpha val="40000"/>
              </a:schemeClr>
            </a:glow>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r>
              <a:rPr lang="en-US" sz="31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বঙ্গবন্ধুর</a:t>
            </a:r>
            <a:r>
              <a:rPr lang="en-US" sz="31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1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স্বদেশ</a:t>
            </a:r>
            <a:r>
              <a:rPr lang="en-US" sz="31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1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প্রত্যাবর্তন</a:t>
            </a:r>
            <a:r>
              <a:rPr lang="en-US" sz="31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1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দিবস</a:t>
            </a:r>
            <a:r>
              <a:rPr lang="en-US" sz="31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endParaRPr lang="en-US" sz="31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5497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par>
                                <p:cTn id="10" presetID="29"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ppt_x</p:attrName>
                                        </p:attrNameLst>
                                      </p:cBhvr>
                                      <p:tavLst>
                                        <p:tav tm="0">
                                          <p:val>
                                            <p:strVal val="#ppt_x-.2"/>
                                          </p:val>
                                        </p:tav>
                                        <p:tav tm="100000">
                                          <p:val>
                                            <p:strVal val="#ppt_x"/>
                                          </p:val>
                                        </p:tav>
                                      </p:tavLst>
                                    </p:anim>
                                    <p:anim calcmode="lin" valueType="num">
                                      <p:cBhvr>
                                        <p:cTn id="1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ppt_x</p:attrName>
                                        </p:attrNameLst>
                                      </p:cBhvr>
                                      <p:tavLst>
                                        <p:tav tm="0">
                                          <p:val>
                                            <p:strVal val="#ppt_x-.2"/>
                                          </p:val>
                                        </p:tav>
                                        <p:tav tm="100000">
                                          <p:val>
                                            <p:strVal val="#ppt_x"/>
                                          </p:val>
                                        </p:tav>
                                      </p:tavLst>
                                    </p:anim>
                                    <p:anim calcmode="lin" valueType="num">
                                      <p:cBhvr>
                                        <p:cTn id="1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1"/>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ppt_x</p:attrName>
                                        </p:attrNameLst>
                                      </p:cBhvr>
                                      <p:tavLst>
                                        <p:tav tm="0">
                                          <p:val>
                                            <p:strVal val="#ppt_x-.2"/>
                                          </p:val>
                                        </p:tav>
                                        <p:tav tm="100000">
                                          <p:val>
                                            <p:strVal val="#ppt_x"/>
                                          </p:val>
                                        </p:tav>
                                      </p:tavLst>
                                    </p:anim>
                                    <p:anim calcmode="lin" valueType="num">
                                      <p:cBhvr>
                                        <p:cTn id="2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8"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2" name="Rectangle 1"/>
          <p:cNvSpPr/>
          <p:nvPr/>
        </p:nvSpPr>
        <p:spPr>
          <a:xfrm>
            <a:off x="744034" y="489120"/>
            <a:ext cx="12061371" cy="2246769"/>
          </a:xfrm>
          <a:prstGeom prst="rect">
            <a:avLst/>
          </a:prstGeom>
        </p:spPr>
        <p:txBody>
          <a:bodyPr wrap="square">
            <a:spAutoFit/>
          </a:bodyPr>
          <a:lstStyle/>
          <a:p>
            <a:pPr marL="457200" indent="-457200">
              <a:buFont typeface="Wingdings" panose="05000000000000000000" pitchFamily="2" charset="2"/>
              <a:buChar char="v"/>
            </a:pPr>
            <a:r>
              <a:rPr lang="as-IN" sz="2800" dirty="0">
                <a:solidFill>
                  <a:srgbClr val="4A4A4A"/>
                </a:solidFill>
                <a:latin typeface="NikoshBAN" panose="02000000000000000000" pitchFamily="2" charset="0"/>
                <a:cs typeface="NikoshBAN" panose="02000000000000000000" pitchFamily="2" charset="0"/>
              </a:rPr>
              <a:t>আফতাব রূপপুর গ্রামে বাস করে। রূপপুরের পার্শ্ববর্তী গ্রামে বাস করে কুচক্রী রফিক। রফিকের অত্যাচারে রূপপুরবাসী অতিষ্ঠ। ছোটবেলা থেকেই আফতাব ছিল সৎ ও নির্ভীক। কুচক্রী রফিকের অত্যাচার থেকে গ্রামবাসীকে মুক্ত করতে আফতাব রফিকের বিরুদ্ধে লড়াই শুরু করে। রফিক ষড়যন্ত্র করে আফতাবকে জেলে আটকে রাখে। জেলে থেকেও আফতাব রূপপুরবাসীকে নেতৃত্ব দেয় অত্যাচারের বিরুদ্ধে যুদ্ধ করার জন্য। তারই নেতৃত্বে আজ রূপপুরবাসী স্বাধীন গ্রামের নাগরিক, অত্যাচারীর হাত থেকে মুক্ত</a:t>
            </a:r>
            <a:r>
              <a:rPr lang="as-IN" sz="2800" dirty="0" smtClean="0">
                <a:solidFill>
                  <a:srgbClr val="4A4A4A"/>
                </a:solidFill>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sp>
        <p:nvSpPr>
          <p:cNvPr id="3" name="Rectangle 2"/>
          <p:cNvSpPr/>
          <p:nvPr/>
        </p:nvSpPr>
        <p:spPr>
          <a:xfrm>
            <a:off x="885370" y="3764547"/>
            <a:ext cx="11800115" cy="3539430"/>
          </a:xfrm>
          <a:prstGeom prst="rect">
            <a:avLst/>
          </a:prstGeom>
        </p:spPr>
        <p:txBody>
          <a:bodyPr wrap="square">
            <a:spAutoFit/>
          </a:bodyPr>
          <a:lstStyle/>
          <a:p>
            <a:r>
              <a:rPr lang="as-IN" sz="2800" dirty="0">
                <a:solidFill>
                  <a:srgbClr val="4A4A4A"/>
                </a:solidFill>
                <a:latin typeface="NikoshBAN" panose="02000000000000000000" pitchFamily="2" charset="0"/>
                <a:cs typeface="NikoshBAN" panose="02000000000000000000" pitchFamily="2" charset="0"/>
              </a:rPr>
              <a:t>ক </a:t>
            </a:r>
            <a:r>
              <a:rPr lang="en-US" sz="2800" dirty="0" err="1" smtClean="0">
                <a:solidFill>
                  <a:srgbClr val="4A4A4A"/>
                </a:solidFill>
                <a:latin typeface="NikoshBAN" panose="02000000000000000000" pitchFamily="2" charset="0"/>
                <a:cs typeface="NikoshBAN" panose="02000000000000000000" pitchFamily="2" charset="0"/>
              </a:rPr>
              <a:t>উঃ</a:t>
            </a:r>
            <a:r>
              <a:rPr lang="en-US" sz="2800" dirty="0" smtClean="0">
                <a:solidFill>
                  <a:srgbClr val="4A4A4A"/>
                </a:solidFill>
                <a:latin typeface="NikoshBAN" panose="02000000000000000000" pitchFamily="2" charset="0"/>
                <a:cs typeface="NikoshBAN" panose="02000000000000000000" pitchFamily="2" charset="0"/>
              </a:rPr>
              <a:t> </a:t>
            </a:r>
            <a:r>
              <a:rPr lang="as-IN" sz="2800" dirty="0" smtClean="0">
                <a:solidFill>
                  <a:srgbClr val="4A4A4A"/>
                </a:solidFill>
                <a:latin typeface="NikoshBAN" panose="02000000000000000000" pitchFamily="2" charset="0"/>
                <a:cs typeface="NikoshBAN" panose="02000000000000000000" pitchFamily="2" charset="0"/>
              </a:rPr>
              <a:t>জাতির </a:t>
            </a:r>
            <a:r>
              <a:rPr lang="as-IN" sz="2800" dirty="0">
                <a:solidFill>
                  <a:srgbClr val="4A4A4A"/>
                </a:solidFill>
                <a:latin typeface="NikoshBAN" panose="02000000000000000000" pitchFamily="2" charset="0"/>
                <a:cs typeface="NikoshBAN" panose="02000000000000000000" pitchFamily="2" charset="0"/>
              </a:rPr>
              <a:t>পিতা বঙ্গবন্ধু শেখ মুজিবুর রহমান।</a:t>
            </a:r>
            <a:r>
              <a:rPr lang="as-IN" sz="2800" dirty="0">
                <a:latin typeface="NikoshBAN" panose="02000000000000000000" pitchFamily="2" charset="0"/>
                <a:cs typeface="NikoshBAN" panose="02000000000000000000" pitchFamily="2" charset="0"/>
              </a:rPr>
              <a:t/>
            </a:r>
            <a:br>
              <a:rPr lang="as-IN" sz="2800" dirty="0">
                <a:latin typeface="NikoshBAN" panose="02000000000000000000" pitchFamily="2" charset="0"/>
                <a:cs typeface="NikoshBAN" panose="02000000000000000000" pitchFamily="2" charset="0"/>
              </a:rPr>
            </a:br>
            <a:r>
              <a:rPr lang="as-IN" sz="2800" dirty="0">
                <a:solidFill>
                  <a:srgbClr val="4A4A4A"/>
                </a:solidFill>
                <a:latin typeface="NikoshBAN" panose="02000000000000000000" pitchFamily="2" charset="0"/>
                <a:cs typeface="NikoshBAN" panose="02000000000000000000" pitchFamily="2" charset="0"/>
              </a:rPr>
              <a:t>খ </a:t>
            </a:r>
            <a:r>
              <a:rPr lang="en-US" sz="2800" dirty="0" err="1" smtClean="0">
                <a:solidFill>
                  <a:srgbClr val="4A4A4A"/>
                </a:solidFill>
                <a:latin typeface="NikoshBAN" panose="02000000000000000000" pitchFamily="2" charset="0"/>
                <a:cs typeface="NikoshBAN" panose="02000000000000000000" pitchFamily="2" charset="0"/>
              </a:rPr>
              <a:t>উঃ</a:t>
            </a:r>
            <a:r>
              <a:rPr lang="en-US" sz="2800" dirty="0" smtClean="0">
                <a:solidFill>
                  <a:srgbClr val="4A4A4A"/>
                </a:solidFill>
                <a:latin typeface="NikoshBAN" panose="02000000000000000000" pitchFamily="2" charset="0"/>
                <a:cs typeface="NikoshBAN" panose="02000000000000000000" pitchFamily="2" charset="0"/>
              </a:rPr>
              <a:t> </a:t>
            </a:r>
            <a:r>
              <a:rPr lang="as-IN" sz="2800" dirty="0" smtClean="0">
                <a:solidFill>
                  <a:srgbClr val="4A4A4A"/>
                </a:solidFill>
                <a:latin typeface="NikoshBAN" panose="02000000000000000000" pitchFamily="2" charset="0"/>
                <a:cs typeface="NikoshBAN" panose="02000000000000000000" pitchFamily="2" charset="0"/>
              </a:rPr>
              <a:t>‘সবখানে </a:t>
            </a:r>
            <a:r>
              <a:rPr lang="as-IN" sz="2800" dirty="0">
                <a:solidFill>
                  <a:srgbClr val="4A4A4A"/>
                </a:solidFill>
                <a:latin typeface="NikoshBAN" panose="02000000000000000000" pitchFamily="2" charset="0"/>
                <a:cs typeface="NikoshBAN" panose="02000000000000000000" pitchFamily="2" charset="0"/>
              </a:rPr>
              <a:t>আছে বঙ্গবন্ধু শেখ মুজিবের ঘর</a:t>
            </a:r>
            <a:r>
              <a:rPr lang="as-IN" sz="2800" dirty="0" smtClean="0">
                <a:solidFill>
                  <a:srgbClr val="4A4A4A"/>
                </a:solidFill>
                <a:latin typeface="NikoshBAN" panose="02000000000000000000" pitchFamily="2" charset="0"/>
                <a:cs typeface="NikoshBAN" panose="02000000000000000000" pitchFamily="2" charset="0"/>
              </a:rPr>
              <a:t>’-</a:t>
            </a:r>
            <a:r>
              <a:rPr lang="en-US" sz="2800" dirty="0" smtClean="0">
                <a:solidFill>
                  <a:srgbClr val="4A4A4A"/>
                </a:solidFill>
                <a:latin typeface="NikoshBAN" panose="02000000000000000000" pitchFamily="2" charset="0"/>
                <a:cs typeface="NikoshBAN" panose="02000000000000000000" pitchFamily="2" charset="0"/>
              </a:rPr>
              <a:t> </a:t>
            </a:r>
            <a:r>
              <a:rPr lang="as-IN" sz="2800" dirty="0" smtClean="0">
                <a:solidFill>
                  <a:srgbClr val="4A4A4A"/>
                </a:solidFill>
                <a:latin typeface="NikoshBAN" panose="02000000000000000000" pitchFamily="2" charset="0"/>
                <a:cs typeface="NikoshBAN" panose="02000000000000000000" pitchFamily="2" charset="0"/>
              </a:rPr>
              <a:t>কবি </a:t>
            </a:r>
            <a:r>
              <a:rPr lang="as-IN" sz="2800" dirty="0">
                <a:solidFill>
                  <a:srgbClr val="4A4A4A"/>
                </a:solidFill>
                <a:latin typeface="NikoshBAN" panose="02000000000000000000" pitchFamily="2" charset="0"/>
                <a:cs typeface="NikoshBAN" panose="02000000000000000000" pitchFamily="2" charset="0"/>
              </a:rPr>
              <a:t>এই বাক্য দ্বারা যা বোঝাতে চেয়েছেন তা হলো সারাদেশে তাঁর সর্বময় পরিচিতি ও </a:t>
            </a:r>
            <a:r>
              <a:rPr lang="as-IN" sz="2800" dirty="0" smtClean="0">
                <a:solidFill>
                  <a:srgbClr val="4A4A4A"/>
                </a:solidFill>
                <a:latin typeface="NikoshBAN" panose="02000000000000000000" pitchFamily="2" charset="0"/>
                <a:cs typeface="NikoshBAN" panose="02000000000000000000" pitchFamily="2" charset="0"/>
              </a:rPr>
              <a:t>আবশ্যকতা</a:t>
            </a:r>
            <a:r>
              <a:rPr lang="en-US" sz="2800" dirty="0" smtClean="0">
                <a:solidFill>
                  <a:srgbClr val="4A4A4A"/>
                </a:solidFill>
                <a:latin typeface="NikoshBAN" panose="02000000000000000000" pitchFamily="2" charset="0"/>
                <a:cs typeface="NikoshBAN" panose="02000000000000000000" pitchFamily="2" charset="0"/>
              </a:rPr>
              <a:t> </a:t>
            </a:r>
            <a:r>
              <a:rPr lang="as-IN" sz="2800" dirty="0" smtClean="0">
                <a:solidFill>
                  <a:srgbClr val="4A4A4A"/>
                </a:solidFill>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
            </a:r>
            <a:br>
              <a:rPr lang="as-IN" sz="2800" dirty="0">
                <a:latin typeface="NikoshBAN" panose="02000000000000000000" pitchFamily="2" charset="0"/>
                <a:cs typeface="NikoshBAN" panose="02000000000000000000" pitchFamily="2" charset="0"/>
              </a:rPr>
            </a:br>
            <a:r>
              <a:rPr lang="as-IN" sz="2800" dirty="0">
                <a:solidFill>
                  <a:srgbClr val="4A4A4A"/>
                </a:solidFill>
                <a:latin typeface="NikoshBAN" panose="02000000000000000000" pitchFamily="2" charset="0"/>
                <a:cs typeface="NikoshBAN" panose="02000000000000000000" pitchFamily="2" charset="0"/>
              </a:rPr>
              <a:t>বাংলাদেশের স্বাধীনতা এবং অস্তিত্ব বঙ্গবন্ধুর নামের সঙ্গে ওতপ্রোতভাবে </a:t>
            </a:r>
            <a:r>
              <a:rPr lang="as-IN" sz="2800" dirty="0" smtClean="0">
                <a:solidFill>
                  <a:srgbClr val="4A4A4A"/>
                </a:solidFill>
                <a:latin typeface="NikoshBAN" panose="02000000000000000000" pitchFamily="2" charset="0"/>
                <a:cs typeface="NikoshBAN" panose="02000000000000000000" pitchFamily="2" charset="0"/>
              </a:rPr>
              <a:t>জড়িত</a:t>
            </a:r>
            <a:r>
              <a:rPr lang="en-US" sz="2800" dirty="0" smtClean="0">
                <a:solidFill>
                  <a:srgbClr val="4A4A4A"/>
                </a:solidFill>
                <a:latin typeface="NikoshBAN" panose="02000000000000000000" pitchFamily="2" charset="0"/>
                <a:cs typeface="NikoshBAN" panose="02000000000000000000" pitchFamily="2" charset="0"/>
              </a:rPr>
              <a:t> </a:t>
            </a:r>
            <a:r>
              <a:rPr lang="as-IN" sz="2800" dirty="0" smtClean="0">
                <a:solidFill>
                  <a:srgbClr val="4A4A4A"/>
                </a:solidFill>
                <a:latin typeface="NikoshBAN" panose="02000000000000000000" pitchFamily="2" charset="0"/>
                <a:cs typeface="NikoshBAN" panose="02000000000000000000" pitchFamily="2" charset="0"/>
              </a:rPr>
              <a:t>। </a:t>
            </a:r>
            <a:r>
              <a:rPr lang="as-IN" sz="2800" dirty="0">
                <a:solidFill>
                  <a:srgbClr val="4A4A4A"/>
                </a:solidFill>
                <a:latin typeface="NikoshBAN" panose="02000000000000000000" pitchFamily="2" charset="0"/>
                <a:cs typeface="NikoshBAN" panose="02000000000000000000" pitchFamily="2" charset="0"/>
              </a:rPr>
              <a:t>তাঁর প্রচেষ্টায়ই আজ বাংলাদেশ স্বাধীন। বাংলার মানুষ তাঁর নাম স্মরণ করে সবসময়। কারণ বঙ্গবন্ধুর </a:t>
            </a:r>
            <a:r>
              <a:rPr lang="as-IN" sz="2800" dirty="0" smtClean="0">
                <a:solidFill>
                  <a:srgbClr val="4A4A4A"/>
                </a:solidFill>
                <a:latin typeface="NikoshBAN" panose="02000000000000000000" pitchFamily="2" charset="0"/>
                <a:cs typeface="NikoshBAN" panose="02000000000000000000" pitchFamily="2" charset="0"/>
              </a:rPr>
              <a:t>আহ</a:t>
            </a:r>
            <a:r>
              <a:rPr lang="en-US" sz="2800" dirty="0" err="1" smtClean="0">
                <a:solidFill>
                  <a:srgbClr val="4A4A4A"/>
                </a:solidFill>
                <a:latin typeface="NikoshBAN" panose="02000000000000000000" pitchFamily="2" charset="0"/>
                <a:cs typeface="NikoshBAN" panose="02000000000000000000" pitchFamily="2" charset="0"/>
              </a:rPr>
              <a:t>বা</a:t>
            </a:r>
            <a:r>
              <a:rPr lang="as-IN" sz="2800" dirty="0" smtClean="0">
                <a:solidFill>
                  <a:srgbClr val="4A4A4A"/>
                </a:solidFill>
                <a:latin typeface="NikoshBAN" panose="02000000000000000000" pitchFamily="2" charset="0"/>
                <a:cs typeface="NikoshBAN" panose="02000000000000000000" pitchFamily="2" charset="0"/>
              </a:rPr>
              <a:t>নেই </a:t>
            </a:r>
            <a:r>
              <a:rPr lang="as-IN" sz="2800" dirty="0">
                <a:solidFill>
                  <a:srgbClr val="4A4A4A"/>
                </a:solidFill>
                <a:latin typeface="NikoshBAN" panose="02000000000000000000" pitchFamily="2" charset="0"/>
                <a:cs typeface="NikoshBAN" panose="02000000000000000000" pitchFamily="2" charset="0"/>
              </a:rPr>
              <a:t>বাঙালিরা যুদ্ধ </a:t>
            </a:r>
            <a:r>
              <a:rPr lang="as-IN" sz="2800" dirty="0" smtClean="0">
                <a:solidFill>
                  <a:srgbClr val="4A4A4A"/>
                </a:solidFill>
                <a:latin typeface="NikoshBAN" panose="02000000000000000000" pitchFamily="2" charset="0"/>
                <a:cs typeface="NikoshBAN" panose="02000000000000000000" pitchFamily="2" charset="0"/>
              </a:rPr>
              <a:t>করে</a:t>
            </a:r>
            <a:r>
              <a:rPr lang="en-US" sz="2800" dirty="0" smtClean="0">
                <a:solidFill>
                  <a:srgbClr val="4A4A4A"/>
                </a:solidFill>
                <a:latin typeface="NikoshBAN" panose="02000000000000000000" pitchFamily="2" charset="0"/>
                <a:cs typeface="NikoshBAN" panose="02000000000000000000" pitchFamily="2" charset="0"/>
              </a:rPr>
              <a:t> </a:t>
            </a:r>
            <a:r>
              <a:rPr lang="as-IN" sz="2800" dirty="0" smtClean="0">
                <a:solidFill>
                  <a:srgbClr val="4A4A4A"/>
                </a:solidFill>
                <a:latin typeface="NikoshBAN" panose="02000000000000000000" pitchFamily="2" charset="0"/>
                <a:cs typeface="NikoshBAN" panose="02000000000000000000" pitchFamily="2" charset="0"/>
              </a:rPr>
              <a:t> </a:t>
            </a:r>
            <a:r>
              <a:rPr lang="as-IN" sz="2800" dirty="0">
                <a:solidFill>
                  <a:srgbClr val="4A4A4A"/>
                </a:solidFill>
                <a:latin typeface="NikoshBAN" panose="02000000000000000000" pitchFamily="2" charset="0"/>
                <a:cs typeface="NikoshBAN" panose="02000000000000000000" pitchFamily="2" charset="0"/>
              </a:rPr>
              <a:t>পাকিস্তানি শোষকদের অত্যাচার থেকে দেশের মাটিকে মুক্ত </a:t>
            </a:r>
            <a:r>
              <a:rPr lang="as-IN" sz="2800" dirty="0" smtClean="0">
                <a:solidFill>
                  <a:srgbClr val="4A4A4A"/>
                </a:solidFill>
                <a:latin typeface="NikoshBAN" panose="02000000000000000000" pitchFamily="2" charset="0"/>
                <a:cs typeface="NikoshBAN" panose="02000000000000000000" pitchFamily="2" charset="0"/>
              </a:rPr>
              <a:t>করেছেন</a:t>
            </a:r>
            <a:r>
              <a:rPr lang="en-US" sz="2800" dirty="0" smtClean="0">
                <a:solidFill>
                  <a:srgbClr val="4A4A4A"/>
                </a:solidFill>
                <a:latin typeface="NikoshBAN" panose="02000000000000000000" pitchFamily="2" charset="0"/>
                <a:cs typeface="NikoshBAN" panose="02000000000000000000" pitchFamily="2" charset="0"/>
              </a:rPr>
              <a:t> </a:t>
            </a:r>
            <a:r>
              <a:rPr lang="en-US" sz="2800" dirty="0">
                <a:solidFill>
                  <a:srgbClr val="4A4A4A"/>
                </a:solidFill>
                <a:latin typeface="NikoshBAN" panose="02000000000000000000" pitchFamily="2" charset="0"/>
                <a:cs typeface="NikoshBAN" panose="02000000000000000000" pitchFamily="2" charset="0"/>
              </a:rPr>
              <a:t>।</a:t>
            </a:r>
            <a:r>
              <a:rPr lang="as-IN" sz="2800" dirty="0" smtClean="0">
                <a:solidFill>
                  <a:srgbClr val="4A4A4A"/>
                </a:solidFill>
                <a:latin typeface="NikoshBAN" panose="02000000000000000000" pitchFamily="2" charset="0"/>
                <a:cs typeface="NikoshBAN" panose="02000000000000000000" pitchFamily="2" charset="0"/>
              </a:rPr>
              <a:t> </a:t>
            </a:r>
            <a:r>
              <a:rPr lang="as-IN" sz="2800" dirty="0">
                <a:solidFill>
                  <a:srgbClr val="4A4A4A"/>
                </a:solidFill>
                <a:latin typeface="NikoshBAN" panose="02000000000000000000" pitchFamily="2" charset="0"/>
                <a:cs typeface="NikoshBAN" panose="02000000000000000000" pitchFamily="2" charset="0"/>
              </a:rPr>
              <a:t>তাই তো দেশের সব জায়গায় তাঁর অবস্থান। নির্দিষ্ট কোনো স্থান বা বাড়ি তাঁর নয়। সমগ্র বাংলাই তাঁর ঘরবাড়ি। কবি রোকনুজ্জামান খান ‘মুজিব’ কবিতায় সবখানে বঙ্গবন্ধুর ঘর বলতে একথাই বোঝাতে চেয়েছেন।</a:t>
            </a:r>
            <a:endParaRPr lang="en-US" sz="2800" dirty="0">
              <a:latin typeface="NikoshBAN" panose="02000000000000000000" pitchFamily="2" charset="0"/>
              <a:cs typeface="NikoshBAN" panose="02000000000000000000" pitchFamily="2" charset="0"/>
            </a:endParaRPr>
          </a:p>
        </p:txBody>
      </p:sp>
      <p:sp>
        <p:nvSpPr>
          <p:cNvPr id="4" name="Rectangle 3"/>
          <p:cNvSpPr/>
          <p:nvPr/>
        </p:nvSpPr>
        <p:spPr>
          <a:xfrm>
            <a:off x="959367" y="2765869"/>
            <a:ext cx="9753603" cy="954107"/>
          </a:xfrm>
          <a:prstGeom prst="rect">
            <a:avLst/>
          </a:prstGeom>
          <a:solidFill>
            <a:srgbClr val="FFFF00"/>
          </a:solidFill>
        </p:spPr>
        <p:txBody>
          <a:bodyPr wrap="square">
            <a:spAutoFit/>
          </a:bodyPr>
          <a:lstStyle/>
          <a:p>
            <a:r>
              <a:rPr lang="as-IN" sz="2800" dirty="0">
                <a:solidFill>
                  <a:srgbClr val="4A4A4A"/>
                </a:solidFill>
                <a:latin typeface="NikoshBAN" panose="02000000000000000000" pitchFamily="2" charset="0"/>
                <a:cs typeface="NikoshBAN" panose="02000000000000000000" pitchFamily="2" charset="0"/>
              </a:rPr>
              <a:t>ক. জাতির পিতা </a:t>
            </a:r>
            <a:r>
              <a:rPr lang="as-IN" sz="2800" dirty="0" smtClean="0">
                <a:solidFill>
                  <a:srgbClr val="4A4A4A"/>
                </a:solidFill>
                <a:latin typeface="NikoshBAN" panose="02000000000000000000" pitchFamily="2" charset="0"/>
                <a:cs typeface="NikoshBAN" panose="02000000000000000000" pitchFamily="2" charset="0"/>
              </a:rPr>
              <a:t>কে</a:t>
            </a:r>
            <a:r>
              <a:rPr lang="en-US" sz="2800" dirty="0" smtClean="0">
                <a:solidFill>
                  <a:srgbClr val="4A4A4A"/>
                </a:solidFill>
                <a:latin typeface="NikoshBAN" panose="02000000000000000000" pitchFamily="2" charset="0"/>
                <a:cs typeface="NikoshBAN" panose="02000000000000000000" pitchFamily="2" charset="0"/>
              </a:rPr>
              <a:t> </a:t>
            </a:r>
            <a:r>
              <a:rPr lang="as-IN" sz="2800" dirty="0" smtClean="0">
                <a:solidFill>
                  <a:srgbClr val="4A4A4A"/>
                </a:solidFill>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
            </a:r>
            <a:br>
              <a:rPr lang="as-IN" sz="2800" dirty="0">
                <a:latin typeface="NikoshBAN" panose="02000000000000000000" pitchFamily="2" charset="0"/>
                <a:cs typeface="NikoshBAN" panose="02000000000000000000" pitchFamily="2" charset="0"/>
              </a:rPr>
            </a:br>
            <a:r>
              <a:rPr lang="as-IN" sz="2800" dirty="0">
                <a:solidFill>
                  <a:srgbClr val="4A4A4A"/>
                </a:solidFill>
                <a:latin typeface="NikoshBAN" panose="02000000000000000000" pitchFamily="2" charset="0"/>
                <a:cs typeface="NikoshBAN" panose="02000000000000000000" pitchFamily="2" charset="0"/>
              </a:rPr>
              <a:t>খ. ‘সবখানে আছে বঙ্গবন্ধু শেখ মুজিবের ঘর’ এ বাক্য দ্বারা কবি কী বোঝাতে চেয়েছেন</a:t>
            </a:r>
            <a:r>
              <a:rPr lang="en-US" sz="2800" dirty="0">
                <a:solidFill>
                  <a:srgbClr val="4A4A4A"/>
                </a:solidFill>
                <a:latin typeface="NikoshBAN" panose="02000000000000000000" pitchFamily="2" charset="0"/>
                <a:cs typeface="NikoshBAN" panose="02000000000000000000" pitchFamily="2" charset="0"/>
              </a:rPr>
              <a:t> </a:t>
            </a:r>
            <a:r>
              <a:rPr lang="as-IN" sz="2800" dirty="0">
                <a:solidFill>
                  <a:srgbClr val="4A4A4A"/>
                </a:solidFill>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6557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1000"/>
                                        <p:tgtEl>
                                          <p:spTgt spid="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edg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New  U Image\images16.jpg"/>
          <p:cNvPicPr>
            <a:picLocks noChangeAspect="1" noChangeArrowheads="1"/>
          </p:cNvPicPr>
          <p:nvPr/>
        </p:nvPicPr>
        <p:blipFill>
          <a:blip r:embed="rId2"/>
          <a:srcRect/>
          <a:stretch>
            <a:fillRect/>
          </a:stretch>
        </p:blipFill>
        <p:spPr bwMode="auto">
          <a:xfrm>
            <a:off x="551545" y="365312"/>
            <a:ext cx="12714512" cy="7007945"/>
          </a:xfrm>
          <a:prstGeom prst="rect">
            <a:avLst/>
          </a:prstGeom>
          <a:ln>
            <a:noFill/>
          </a:ln>
          <a:effectLst>
            <a:glow rad="228600">
              <a:schemeClr val="accent2">
                <a:satMod val="175000"/>
                <a:alpha val="40000"/>
              </a:schemeClr>
            </a:glow>
            <a:softEdge rad="112500"/>
          </a:effectLst>
        </p:spPr>
      </p:pic>
      <p:sp>
        <p:nvSpPr>
          <p:cNvPr id="5" name="Flowchart: Alternate Process 4"/>
          <p:cNvSpPr/>
          <p:nvPr/>
        </p:nvSpPr>
        <p:spPr>
          <a:xfrm>
            <a:off x="5410200" y="549499"/>
            <a:ext cx="2084294" cy="748553"/>
          </a:xfrm>
          <a:prstGeom prst="flowChartAlternateProcess">
            <a:avLst/>
          </a:prstGeom>
          <a:noFill/>
          <a:ln>
            <a:noFill/>
          </a:ln>
          <a:effectLst>
            <a:glow rad="139700">
              <a:schemeClr val="accent1">
                <a:satMod val="175000"/>
                <a:alpha val="40000"/>
              </a:schemeClr>
            </a:glo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103733" tIns="51866" rIns="103733" bIns="51866" numCol="1" rtlCol="0" anchor="ctr">
            <a:prstTxWarp prst="textPlain">
              <a:avLst/>
            </a:prstTxWarp>
          </a:bodyPr>
          <a:lstStyle/>
          <a:p>
            <a:pPr algn="ctr"/>
            <a:r>
              <a:rPr lang="en-US" sz="5294"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পরিচিতি</a:t>
            </a:r>
            <a:endParaRPr lang="en-US" sz="5294"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pic>
        <p:nvPicPr>
          <p:cNvPr id="6" name="Picture 5" descr="picture-73310-1440962543"/>
          <p:cNvPicPr>
            <a:picLocks noChangeAspect="1" noChangeArrowheads="1"/>
          </p:cNvPicPr>
          <p:nvPr/>
        </p:nvPicPr>
        <p:blipFill>
          <a:blip r:embed="rId3"/>
          <a:srcRect/>
          <a:stretch>
            <a:fillRect/>
          </a:stretch>
        </p:blipFill>
        <p:spPr bwMode="auto">
          <a:xfrm>
            <a:off x="2555446" y="1430643"/>
            <a:ext cx="1804429" cy="1680882"/>
          </a:xfrm>
          <a:prstGeom prst="rect">
            <a:avLst/>
          </a:prstGeom>
          <a:ln>
            <a:noFill/>
          </a:ln>
          <a:effectLst>
            <a:softEdge rad="112500"/>
          </a:effectLst>
        </p:spPr>
      </p:pic>
      <p:sp>
        <p:nvSpPr>
          <p:cNvPr id="7" name="TextBox 6"/>
          <p:cNvSpPr txBox="1"/>
          <p:nvPr/>
        </p:nvSpPr>
        <p:spPr>
          <a:xfrm>
            <a:off x="1101692" y="3232879"/>
            <a:ext cx="6286500" cy="3170099"/>
          </a:xfrm>
          <a:prstGeom prst="rect">
            <a:avLst/>
          </a:prstGeom>
          <a:noFill/>
        </p:spPr>
        <p:txBody>
          <a:bodyPr wrap="square" rtlCol="0">
            <a:spAutoFit/>
          </a:bodyPr>
          <a:lstStyle/>
          <a:p>
            <a:pPr defTabSz="403409">
              <a:defRPr/>
            </a:pP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মোঃ</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হারুনর</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রশীদ</a:t>
            </a:r>
            <a:endParaRPr lang="bn-BD"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a:p>
            <a:pPr defTabSz="403409">
              <a:defRPr/>
            </a:pP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ট্রেড</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ইন্সট্রাক্টর</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bn-BD"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a:t>
            </a:r>
            <a:r>
              <a:rPr lang="en-US"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bn-BD"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কম্পিউটার ও তথ্য প্রযুক্তি</a:t>
            </a:r>
            <a:r>
              <a:rPr lang="en-US"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bn-BD"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a:t>
            </a:r>
          </a:p>
          <a:p>
            <a:pPr defTabSz="403409">
              <a:defRPr/>
            </a:pP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সৈয়দ</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আজিজ</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হাবিব</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উচ্চ</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বিদ্যালয়</a:t>
            </a:r>
            <a:r>
              <a:rPr lang="bn-BD"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a:t>
            </a:r>
            <a:endPar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a:p>
            <a:pPr defTabSz="403409">
              <a:defRPr/>
            </a:pP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বাংলাবাজার</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 </a:t>
            </a: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নবীগঞ্জ</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 </a:t>
            </a: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হবিগঞ্জ</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bn-BD"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endPar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a:p>
            <a:pPr defTabSz="403409">
              <a:defRPr/>
            </a:pP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মোবাইলঃ</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০১871117308</a:t>
            </a:r>
            <a:endParaRPr lang="bn-BD"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
        <p:nvSpPr>
          <p:cNvPr id="9" name="TextBox 8"/>
          <p:cNvSpPr txBox="1"/>
          <p:nvPr/>
        </p:nvSpPr>
        <p:spPr>
          <a:xfrm>
            <a:off x="7838134" y="3285040"/>
            <a:ext cx="5137637" cy="3182511"/>
          </a:xfrm>
          <a:prstGeom prst="rect">
            <a:avLst/>
          </a:prstGeom>
          <a:no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lIns="103733" tIns="51866" rIns="103733" bIns="51866" rtlCol="0">
            <a:spAutoFit/>
          </a:bodyPr>
          <a:lstStyle/>
          <a:p>
            <a:r>
              <a:rPr lang="bn-BD" sz="40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বিষয়ঃ</a:t>
            </a:r>
            <a:r>
              <a:rPr lang="en-US" sz="40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চারুপাঠ</a:t>
            </a:r>
            <a:endParaRPr lang="bn-BD" sz="40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a:p>
            <a:r>
              <a:rPr lang="bn-BD" sz="40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শ্রেণিঃ </a:t>
            </a:r>
            <a:r>
              <a:rPr lang="en-US" sz="40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ষষ্ঠ</a:t>
            </a:r>
            <a:endParaRPr lang="en-US" sz="40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a:p>
            <a:r>
              <a:rPr lang="en-US" sz="4000" dirty="0" err="1">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অধ্যায়ঃ</a:t>
            </a:r>
            <a:r>
              <a:rPr lang="en-US" sz="40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প্রথম</a:t>
            </a:r>
            <a:endParaRPr lang="bn-BD" sz="40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a:p>
            <a:r>
              <a:rPr lang="bn-BD" sz="40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পাঠ শিরোনামঃ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মুজিব</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bn-BD" sz="28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bn-BD" sz="28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কবিতা )</a:t>
            </a:r>
          </a:p>
          <a:p>
            <a:r>
              <a:rPr lang="bn-BD" sz="40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সময়ঃ ৫০ মিনিট </a:t>
            </a:r>
          </a:p>
        </p:txBody>
      </p:sp>
      <p:sp>
        <p:nvSpPr>
          <p:cNvPr id="10"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11"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pic>
        <p:nvPicPr>
          <p:cNvPr id="13" name="Picture 2" descr="H:\class-6-all-textbooks-free-download-pd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8089" y="1370662"/>
            <a:ext cx="1708008" cy="19143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5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1000"/>
                                        <p:tgtEl>
                                          <p:spTgt spid="6"/>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plus(in)">
                                      <p:cBhvr>
                                        <p:cTn id="10" dur="1000"/>
                                        <p:tgtEl>
                                          <p:spTgt spid="7"/>
                                        </p:tgtEl>
                                      </p:cBhvr>
                                    </p:animEffect>
                                  </p:childTnLst>
                                </p:cTn>
                              </p:par>
                              <p:par>
                                <p:cTn id="11" presetID="13"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plus(in)">
                                      <p:cBhvr>
                                        <p:cTn id="13" dur="1000"/>
                                        <p:tgtEl>
                                          <p:spTgt spid="9"/>
                                        </p:tgtEl>
                                      </p:cBhvr>
                                    </p:animEffect>
                                  </p:childTnLst>
                                </p:cTn>
                              </p:par>
                              <p:par>
                                <p:cTn id="14" presetID="17" presetClass="entr" presetSubtype="1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8"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2" name="Rectangle 1"/>
          <p:cNvSpPr/>
          <p:nvPr/>
        </p:nvSpPr>
        <p:spPr>
          <a:xfrm>
            <a:off x="667656" y="504080"/>
            <a:ext cx="12192001" cy="1200329"/>
          </a:xfrm>
          <a:prstGeom prst="rect">
            <a:avLst/>
          </a:prstGeom>
          <a:solidFill>
            <a:srgbClr val="FFFF00"/>
          </a:solidFill>
        </p:spPr>
        <p:txBody>
          <a:bodyPr wrap="square">
            <a:spAutoFit/>
          </a:bodyPr>
          <a:lstStyle/>
          <a:p>
            <a:r>
              <a:rPr lang="as-IN" sz="2400" dirty="0">
                <a:solidFill>
                  <a:srgbClr val="4A4A4A"/>
                </a:solidFill>
                <a:latin typeface="NikoshBAN" panose="02000000000000000000" pitchFamily="2" charset="0"/>
                <a:cs typeface="NikoshBAN" panose="02000000000000000000" pitchFamily="2" charset="0"/>
              </a:rPr>
              <a:t>ক. যতদিন বাঙালি থাকবে ততদিন তারা কাকে কাছে পাওয়ার জন্য আকুল </a:t>
            </a:r>
            <a:r>
              <a:rPr lang="as-IN" sz="2400" dirty="0" smtClean="0">
                <a:solidFill>
                  <a:srgbClr val="4A4A4A"/>
                </a:solidFill>
                <a:latin typeface="NikoshBAN" panose="02000000000000000000" pitchFamily="2" charset="0"/>
                <a:cs typeface="NikoshBAN" panose="02000000000000000000" pitchFamily="2" charset="0"/>
              </a:rPr>
              <a:t>থাকবে</a:t>
            </a:r>
            <a:r>
              <a:rPr lang="en-US" sz="2400" dirty="0" smtClean="0">
                <a:solidFill>
                  <a:srgbClr val="4A4A4A"/>
                </a:solidFill>
                <a:latin typeface="NikoshBAN" panose="02000000000000000000" pitchFamily="2" charset="0"/>
                <a:cs typeface="NikoshBAN" panose="02000000000000000000" pitchFamily="2" charset="0"/>
              </a:rPr>
              <a:t> </a:t>
            </a:r>
            <a:r>
              <a:rPr lang="as-IN" sz="2400" dirty="0" smtClean="0">
                <a:solidFill>
                  <a:srgbClr val="4A4A4A"/>
                </a:solidFill>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
            </a:r>
            <a:br>
              <a:rPr lang="as-IN" sz="2400" dirty="0">
                <a:latin typeface="NikoshBAN" panose="02000000000000000000" pitchFamily="2" charset="0"/>
                <a:cs typeface="NikoshBAN" panose="02000000000000000000" pitchFamily="2" charset="0"/>
              </a:rPr>
            </a:br>
            <a:r>
              <a:rPr lang="as-IN" sz="2400" dirty="0">
                <a:solidFill>
                  <a:srgbClr val="4A4A4A"/>
                </a:solidFill>
                <a:latin typeface="NikoshBAN" panose="02000000000000000000" pitchFamily="2" charset="0"/>
                <a:cs typeface="NikoshBAN" panose="02000000000000000000" pitchFamily="2" charset="0"/>
              </a:rPr>
              <a:t>খ. বঙ্গবন্ধু শেখ মুজিবুর রহমানকে জাতির জনক বলা হয় </a:t>
            </a:r>
            <a:r>
              <a:rPr lang="as-IN" sz="2400" dirty="0" smtClean="0">
                <a:solidFill>
                  <a:srgbClr val="4A4A4A"/>
                </a:solidFill>
                <a:latin typeface="NikoshBAN" panose="02000000000000000000" pitchFamily="2" charset="0"/>
                <a:cs typeface="NikoshBAN" panose="02000000000000000000" pitchFamily="2" charset="0"/>
              </a:rPr>
              <a:t>কেন</a:t>
            </a:r>
            <a:r>
              <a:rPr lang="en-US" sz="2400" dirty="0" smtClean="0">
                <a:solidFill>
                  <a:srgbClr val="4A4A4A"/>
                </a:solidFill>
                <a:latin typeface="NikoshBAN" panose="02000000000000000000" pitchFamily="2" charset="0"/>
                <a:cs typeface="NikoshBAN" panose="02000000000000000000" pitchFamily="2" charset="0"/>
              </a:rPr>
              <a:t> </a:t>
            </a:r>
            <a:r>
              <a:rPr lang="as-IN" sz="2400" dirty="0" smtClean="0">
                <a:solidFill>
                  <a:srgbClr val="4A4A4A"/>
                </a:solidFill>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
            </a:r>
            <a:br>
              <a:rPr lang="as-IN" sz="2400" dirty="0">
                <a:latin typeface="NikoshBAN" panose="02000000000000000000" pitchFamily="2" charset="0"/>
                <a:cs typeface="NikoshBAN" panose="02000000000000000000" pitchFamily="2" charset="0"/>
              </a:rPr>
            </a:br>
            <a:r>
              <a:rPr lang="as-IN" sz="2400" dirty="0">
                <a:solidFill>
                  <a:srgbClr val="4A4A4A"/>
                </a:solidFill>
                <a:latin typeface="NikoshBAN" panose="02000000000000000000" pitchFamily="2" charset="0"/>
                <a:cs typeface="NikoshBAN" panose="02000000000000000000" pitchFamily="2" charset="0"/>
              </a:rPr>
              <a:t>গ. “সবখানে আছে বঙ্গবন্ধু শেখ মুজিবের ঘর</a:t>
            </a:r>
            <a:r>
              <a:rPr lang="as-IN" sz="2400" dirty="0" smtClean="0">
                <a:solidFill>
                  <a:srgbClr val="4A4A4A"/>
                </a:solidFill>
                <a:latin typeface="NikoshBAN" panose="02000000000000000000" pitchFamily="2" charset="0"/>
                <a:cs typeface="NikoshBAN" panose="02000000000000000000" pitchFamily="2" charset="0"/>
              </a:rPr>
              <a:t>” </a:t>
            </a:r>
            <a:r>
              <a:rPr lang="as-IN" sz="2400" dirty="0">
                <a:solidFill>
                  <a:srgbClr val="4A4A4A"/>
                </a:solidFill>
                <a:latin typeface="NikoshBAN" panose="02000000000000000000" pitchFamily="2" charset="0"/>
                <a:cs typeface="NikoshBAN" panose="02000000000000000000" pitchFamily="2" charset="0"/>
              </a:rPr>
              <a:t>পঙ্ক্তিটির সঙ্গে উদ্দীপকের সাদৃশ্য নির্ণয় </a:t>
            </a:r>
            <a:r>
              <a:rPr lang="as-IN" sz="2400" dirty="0" smtClean="0">
                <a:solidFill>
                  <a:srgbClr val="4A4A4A"/>
                </a:solidFill>
                <a:latin typeface="NikoshBAN" panose="02000000000000000000" pitchFamily="2" charset="0"/>
                <a:cs typeface="NikoshBAN" panose="02000000000000000000" pitchFamily="2" charset="0"/>
              </a:rPr>
              <a:t>কর</a:t>
            </a:r>
            <a:r>
              <a:rPr lang="en-US" sz="2400" dirty="0" smtClean="0">
                <a:solidFill>
                  <a:srgbClr val="4A4A4A"/>
                </a:solidFill>
                <a:latin typeface="NikoshBAN" panose="02000000000000000000" pitchFamily="2" charset="0"/>
                <a:cs typeface="NikoshBAN" panose="02000000000000000000" pitchFamily="2" charset="0"/>
              </a:rPr>
              <a:t> </a:t>
            </a:r>
            <a:r>
              <a:rPr lang="as-IN" sz="2400" dirty="0" smtClean="0">
                <a:solidFill>
                  <a:srgbClr val="4A4A4A"/>
                </a:solidFill>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p:txBody>
      </p:sp>
      <p:sp>
        <p:nvSpPr>
          <p:cNvPr id="3" name="Rectangle 2"/>
          <p:cNvSpPr/>
          <p:nvPr/>
        </p:nvSpPr>
        <p:spPr>
          <a:xfrm>
            <a:off x="667656" y="4410540"/>
            <a:ext cx="12525830" cy="2677656"/>
          </a:xfrm>
          <a:prstGeom prst="rect">
            <a:avLst/>
          </a:prstGeom>
        </p:spPr>
        <p:txBody>
          <a:bodyPr wrap="square">
            <a:spAutoFit/>
          </a:bodyPr>
          <a:lstStyle/>
          <a:p>
            <a:r>
              <a:rPr lang="as-IN" sz="2400" dirty="0" smtClean="0">
                <a:solidFill>
                  <a:srgbClr val="4A4A4A"/>
                </a:solidFill>
                <a:latin typeface="NikoshBAN" panose="02000000000000000000" pitchFamily="2" charset="0"/>
                <a:cs typeface="NikoshBAN" panose="02000000000000000000" pitchFamily="2" charset="0"/>
              </a:rPr>
              <a:t>গ </a:t>
            </a:r>
            <a:r>
              <a:rPr lang="as-IN" sz="2400" dirty="0">
                <a:solidFill>
                  <a:srgbClr val="4A4A4A"/>
                </a:solidFill>
                <a:latin typeface="NikoshBAN" panose="02000000000000000000" pitchFamily="2" charset="0"/>
                <a:cs typeface="NikoshBAN" panose="02000000000000000000" pitchFamily="2" charset="0"/>
              </a:rPr>
              <a:t>‘মুজিব’ কবিতায় ‘সবখানে আছে বঙ্গবন্ধু শেখ মুজিবের ঘর’ পঙ্ক্তিটি দ্বারা বাংলার সর্বত্র শেখ মুজিবের গ্রহণযোগ্যতা নির্দেশ করা হয়েছে। পঙ্ক্তিটির সঙ্গে উদ্দীপকের সাদৃশ্য রয়েছে।</a:t>
            </a:r>
            <a:r>
              <a:rPr lang="as-IN" sz="2400" dirty="0">
                <a:latin typeface="NikoshBAN" panose="02000000000000000000" pitchFamily="2" charset="0"/>
                <a:cs typeface="NikoshBAN" panose="02000000000000000000" pitchFamily="2" charset="0"/>
              </a:rPr>
              <a:t/>
            </a:r>
            <a:br>
              <a:rPr lang="as-IN" sz="2400" dirty="0">
                <a:latin typeface="NikoshBAN" panose="02000000000000000000" pitchFamily="2" charset="0"/>
                <a:cs typeface="NikoshBAN" panose="02000000000000000000" pitchFamily="2" charset="0"/>
              </a:rPr>
            </a:br>
            <a:r>
              <a:rPr lang="as-IN" sz="2400" dirty="0">
                <a:solidFill>
                  <a:srgbClr val="4A4A4A"/>
                </a:solidFill>
                <a:latin typeface="NikoshBAN" panose="02000000000000000000" pitchFamily="2" charset="0"/>
                <a:cs typeface="NikoshBAN" panose="02000000000000000000" pitchFamily="2" charset="0"/>
              </a:rPr>
              <a:t>উদ্দীপকে ১৯৭১ সালের ৭ই মার্চ বঙ্গবন্ধু শেখ মুজিব কর্তৃক প্রদত্ত ভাষণের কথা বলা হয়েছে। </a:t>
            </a:r>
            <a:r>
              <a:rPr lang="as-IN" sz="2400" dirty="0" smtClean="0">
                <a:solidFill>
                  <a:srgbClr val="4A4A4A"/>
                </a:solidFill>
                <a:latin typeface="NikoshBAN" panose="02000000000000000000" pitchFamily="2" charset="0"/>
                <a:cs typeface="NikoshBAN" panose="02000000000000000000" pitchFamily="2" charset="0"/>
              </a:rPr>
              <a:t>‘</a:t>
            </a:r>
            <a:r>
              <a:rPr lang="as-IN" sz="2400" dirty="0">
                <a:solidFill>
                  <a:srgbClr val="4A4A4A"/>
                </a:solidFill>
                <a:latin typeface="NikoshBAN" panose="02000000000000000000" pitchFamily="2" charset="0"/>
                <a:cs typeface="NikoshBAN" panose="02000000000000000000" pitchFamily="2" charset="0"/>
              </a:rPr>
              <a:t>মুজিব’ কবিতায় বাংলার সবখানে মুজিবের ঘর থাকার কথা উল্লেখের মাধ্যমে মুজিবের গ্রহণযোগ্যতাকে ফুটিয়ে তোলা হয়েছে।</a:t>
            </a:r>
            <a:r>
              <a:rPr lang="as-IN" sz="2400" dirty="0">
                <a:latin typeface="NikoshBAN" panose="02000000000000000000" pitchFamily="2" charset="0"/>
                <a:cs typeface="NikoshBAN" panose="02000000000000000000" pitchFamily="2" charset="0"/>
              </a:rPr>
              <a:t/>
            </a:r>
            <a:br>
              <a:rPr lang="as-IN" sz="2400" dirty="0">
                <a:latin typeface="NikoshBAN" panose="02000000000000000000" pitchFamily="2" charset="0"/>
                <a:cs typeface="NikoshBAN" panose="02000000000000000000" pitchFamily="2" charset="0"/>
              </a:rPr>
            </a:br>
            <a:r>
              <a:rPr lang="as-IN" sz="2400" dirty="0">
                <a:solidFill>
                  <a:srgbClr val="4A4A4A"/>
                </a:solidFill>
                <a:latin typeface="NikoshBAN" panose="02000000000000000000" pitchFamily="2" charset="0"/>
                <a:cs typeface="NikoshBAN" panose="02000000000000000000" pitchFamily="2" charset="0"/>
              </a:rPr>
              <a:t>বাংলার আকাশ, বাতাস, শ্যামল মাঠ, নদীতীর, বালুচর সবকিছুই স্বাধীন হলো। ফলে প্রকৃতির এসব উপাদানও মুজিবের প্রতি শ্রদ্ধা পোষণ করল, মুজিবকে আন্তরিক স্বাগত জানাল। বাংলার অস্তিত্বের সাথে মিশে গেল শেখ মুজিবের নাম। তিনি হলেন বাঙালি জাতির পিতা। তাই দেখা যায়, “সবখানে আছে বঙ্গবন্ধু শেখ মুজিবের ঘর” পঙ্ক্তিটির সঙ্গে উদ্দীপকের সাদৃশ্য রয়েছে।</a:t>
            </a:r>
            <a:endParaRPr lang="en-US" sz="2400" dirty="0">
              <a:latin typeface="NikoshBAN" panose="02000000000000000000" pitchFamily="2" charset="0"/>
              <a:cs typeface="NikoshBAN" panose="02000000000000000000" pitchFamily="2" charset="0"/>
            </a:endParaRPr>
          </a:p>
        </p:txBody>
      </p:sp>
      <p:sp>
        <p:nvSpPr>
          <p:cNvPr id="4" name="Rectangle 3"/>
          <p:cNvSpPr/>
          <p:nvPr/>
        </p:nvSpPr>
        <p:spPr>
          <a:xfrm>
            <a:off x="631374" y="1737932"/>
            <a:ext cx="12634686" cy="2677656"/>
          </a:xfrm>
          <a:prstGeom prst="rect">
            <a:avLst/>
          </a:prstGeom>
        </p:spPr>
        <p:txBody>
          <a:bodyPr wrap="square">
            <a:spAutoFit/>
          </a:bodyPr>
          <a:lstStyle/>
          <a:p>
            <a:r>
              <a:rPr lang="as-IN" sz="2400" dirty="0">
                <a:solidFill>
                  <a:srgbClr val="4A4A4A"/>
                </a:solidFill>
                <a:latin typeface="NikoshBAN" panose="02000000000000000000" pitchFamily="2" charset="0"/>
                <a:cs typeface="NikoshBAN" panose="02000000000000000000" pitchFamily="2" charset="0"/>
              </a:rPr>
              <a:t>ক যতদিন বাঙালি থাকবে ততদিন তারা বঙ্গবন্ধু শেখ মুজিবুর রহমানকে কাছে পাওয়ার জন্য আকুল থাকবে।</a:t>
            </a:r>
            <a:r>
              <a:rPr lang="as-IN" sz="2400" dirty="0">
                <a:latin typeface="NikoshBAN" panose="02000000000000000000" pitchFamily="2" charset="0"/>
                <a:cs typeface="NikoshBAN" panose="02000000000000000000" pitchFamily="2" charset="0"/>
              </a:rPr>
              <a:t/>
            </a:r>
            <a:br>
              <a:rPr lang="as-IN" sz="2400" dirty="0">
                <a:latin typeface="NikoshBAN" panose="02000000000000000000" pitchFamily="2" charset="0"/>
                <a:cs typeface="NikoshBAN" panose="02000000000000000000" pitchFamily="2" charset="0"/>
              </a:rPr>
            </a:br>
            <a:r>
              <a:rPr lang="as-IN" sz="2400" dirty="0">
                <a:solidFill>
                  <a:srgbClr val="4A4A4A"/>
                </a:solidFill>
                <a:latin typeface="NikoshBAN" panose="02000000000000000000" pitchFamily="2" charset="0"/>
                <a:cs typeface="NikoshBAN" panose="02000000000000000000" pitchFamily="2" charset="0"/>
              </a:rPr>
              <a:t>খ বঙ্গবন্ধু শেখ মুজিবুর রহমানের ডাকে সাড়া দিয়ে যুদ্ধ করে বাঙালি জাতি স্বাধীনতা অর্জন করেছে বলে বঙ্গবন্ধু শেখ মুজিবুর রহমানকে জাতির জনক বলা হয়।</a:t>
            </a:r>
            <a:r>
              <a:rPr lang="as-IN" sz="2400" dirty="0">
                <a:latin typeface="NikoshBAN" panose="02000000000000000000" pitchFamily="2" charset="0"/>
                <a:cs typeface="NikoshBAN" panose="02000000000000000000" pitchFamily="2" charset="0"/>
              </a:rPr>
              <a:t/>
            </a:r>
            <a:br>
              <a:rPr lang="as-IN" sz="2400" dirty="0">
                <a:latin typeface="NikoshBAN" panose="02000000000000000000" pitchFamily="2" charset="0"/>
                <a:cs typeface="NikoshBAN" panose="02000000000000000000" pitchFamily="2" charset="0"/>
              </a:rPr>
            </a:br>
            <a:r>
              <a:rPr lang="as-IN" sz="2400" dirty="0">
                <a:solidFill>
                  <a:srgbClr val="4A4A4A"/>
                </a:solidFill>
                <a:latin typeface="NikoshBAN" panose="02000000000000000000" pitchFamily="2" charset="0"/>
                <a:cs typeface="NikoshBAN" panose="02000000000000000000" pitchFamily="2" charset="0"/>
              </a:rPr>
              <a:t>পাকিস্তানি স্বৈরাচারী শাসকের শাসন-শোষণ, অত্যাচার-অনাচার হত্যা ও রক্তপাতের বিরুদ্ধে শেখ মুজিবুর রহমানের নেতৃত্বে বাঙালিদের মনে জেগে ওঠে স্বাধীনতার স্বপ্ন। বাংলাদেশকে স্বাধীন করার জন্য শেখ মুজিবুর রহমান জেল, জুলুম, অত্যাচার, ফাঁসির দণ্ডাদেশ নিয়েও বীর সৈনিকের মতো নেতৃত্ব দিয়েছেন। তাঁর নেতৃত্বেই এ দেশ স্বাধীন হয়েছে। তিনি স্বাধীন বাংলাদেশের স্থপতি। তাই বঙ্গবন্ধু শেখ মুজিবুর রহমানকে জাতির জনক বলা </a:t>
            </a:r>
            <a:r>
              <a:rPr lang="as-IN" sz="2400" dirty="0" smtClean="0">
                <a:solidFill>
                  <a:srgbClr val="4A4A4A"/>
                </a:solidFill>
                <a:latin typeface="NikoshBAN" panose="02000000000000000000" pitchFamily="2" charset="0"/>
                <a:cs typeface="NikoshBAN" panose="02000000000000000000" pitchFamily="2" charset="0"/>
              </a:rPr>
              <a:t>হয়।</a:t>
            </a:r>
            <a:endParaRPr lang="en-US" sz="2400" dirty="0"/>
          </a:p>
        </p:txBody>
      </p:sp>
    </p:spTree>
    <p:extLst>
      <p:ext uri="{BB962C8B-B14F-4D97-AF65-F5344CB8AC3E}">
        <p14:creationId xmlns:p14="http://schemas.microsoft.com/office/powerpoint/2010/main" val="138184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2000"/>
                                        <p:tgtEl>
                                          <p:spTgt spid="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descr="Water droplets"/>
          <p:cNvSpPr>
            <a:spLocks noChangeArrowheads="1"/>
          </p:cNvSpPr>
          <p:nvPr/>
        </p:nvSpPr>
        <p:spPr bwMode="auto">
          <a:xfrm>
            <a:off x="4289181" y="437638"/>
            <a:ext cx="2958353" cy="645624"/>
          </a:xfrm>
          <a:prstGeom prst="roundRect">
            <a:avLst>
              <a:gd name="adj" fmla="val 16667"/>
            </a:avLst>
          </a:prstGeom>
          <a:noFill/>
          <a:ln w="38100" algn="ctr">
            <a:noFill/>
            <a:round/>
            <a:headEnd/>
            <a:tailEnd/>
          </a:ln>
          <a:effectLst>
            <a:glow rad="228600">
              <a:schemeClr val="accent2">
                <a:satMod val="175000"/>
                <a:alpha val="40000"/>
              </a:schemeClr>
            </a:glow>
            <a:outerShdw dist="20000" dir="5400000" rotWithShape="0">
              <a:srgbClr val="000000">
                <a:alpha val="37999"/>
              </a:srgbClr>
            </a:outerShdw>
          </a:effectLst>
          <a:scene3d>
            <a:camera prst="perspectiveRelaxedModerately"/>
            <a:lightRig rig="threePt" dir="t"/>
          </a:scene3d>
        </p:spPr>
        <p:txBody>
          <a:bodyPr lIns="102904" tIns="51452" rIns="102904" bIns="51452" numCol="1">
            <a:prstTxWarp prst="textPlain">
              <a:avLst/>
            </a:prstTxWarp>
            <a:spAutoFit/>
          </a:bodyPr>
          <a:lstStyle/>
          <a:p>
            <a:pPr algn="ctr">
              <a:defRPr/>
            </a:pPr>
            <a:r>
              <a:rPr lang="en-US" sz="4412" dirty="0" err="1" smtClean="0">
                <a:ln w="0"/>
                <a:effectLst>
                  <a:outerShdw blurRad="38100" dist="19050" dir="2700000" algn="tl" rotWithShape="0">
                    <a:schemeClr val="dk1">
                      <a:alpha val="40000"/>
                    </a:schemeClr>
                  </a:outerShdw>
                </a:effectLst>
                <a:latin typeface="NikoshBAN" pitchFamily="2" charset="0"/>
                <a:cs typeface="NikoshBAN" pitchFamily="2" charset="0"/>
              </a:rPr>
              <a:t>জোড়ায়</a:t>
            </a:r>
            <a:r>
              <a:rPr lang="bn-BD" sz="4412"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bn-BD" sz="4412" dirty="0">
                <a:ln w="0"/>
                <a:effectLst>
                  <a:outerShdw blurRad="38100" dist="19050" dir="2700000" algn="tl" rotWithShape="0">
                    <a:schemeClr val="dk1">
                      <a:alpha val="40000"/>
                    </a:schemeClr>
                  </a:outerShdw>
                </a:effectLst>
                <a:latin typeface="NikoshBAN" pitchFamily="2" charset="0"/>
                <a:cs typeface="NikoshBAN" pitchFamily="2" charset="0"/>
              </a:rPr>
              <a:t>কাজ</a:t>
            </a:r>
            <a:endParaRPr lang="en-US" sz="4412"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5" name="Picture 2" descr="E:\New Picture Down\Picture111.jpg"/>
          <p:cNvPicPr>
            <a:picLocks noChangeAspect="1" noChangeArrowheads="1"/>
          </p:cNvPicPr>
          <p:nvPr/>
        </p:nvPicPr>
        <p:blipFill>
          <a:blip r:embed="rId2"/>
          <a:srcRect/>
          <a:stretch>
            <a:fillRect/>
          </a:stretch>
        </p:blipFill>
        <p:spPr bwMode="auto">
          <a:xfrm>
            <a:off x="3945847" y="1236191"/>
            <a:ext cx="3984987" cy="2815316"/>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p:cNvSpPr/>
          <p:nvPr/>
        </p:nvSpPr>
        <p:spPr>
          <a:xfrm>
            <a:off x="1037767" y="4205207"/>
            <a:ext cx="7946574" cy="1077218"/>
          </a:xfrm>
          <a:prstGeom prst="rect">
            <a:avLst/>
          </a:prstGeom>
          <a:solidFill>
            <a:srgbClr val="FFFF00"/>
          </a:solidFill>
        </p:spPr>
        <p:txBody>
          <a:bodyPr wrap="square">
            <a:spAutoFit/>
          </a:bodyPr>
          <a:lstStyle/>
          <a:p>
            <a:pPr marL="742950" indent="-742950">
              <a:buFont typeface="+mj-lt"/>
              <a:buAutoNum type="arabicPeriod"/>
            </a:pPr>
            <a:r>
              <a:rPr lang="en-US" sz="3200" b="1" dirty="0" smtClean="0">
                <a:solidFill>
                  <a:srgbClr val="333333"/>
                </a:solidFill>
                <a:latin typeface="NikoshBAN" panose="02000000000000000000" pitchFamily="2" charset="0"/>
                <a:cs typeface="NikoshBAN" panose="02000000000000000000" pitchFamily="2" charset="0"/>
              </a:rPr>
              <a:t> </a:t>
            </a:r>
            <a:r>
              <a:rPr lang="as-IN" sz="3200" b="1" dirty="0">
                <a:solidFill>
                  <a:srgbClr val="333333"/>
                </a:solidFill>
                <a:latin typeface="NikoshBAN" panose="02000000000000000000" pitchFamily="2" charset="0"/>
                <a:cs typeface="NikoshBAN" panose="02000000000000000000" pitchFamily="2" charset="0"/>
              </a:rPr>
              <a:t>বাংলাদেশের স্বাধীনতার স্থপতি </a:t>
            </a:r>
            <a:r>
              <a:rPr lang="as-IN" sz="3200" b="1" dirty="0" smtClean="0">
                <a:solidFill>
                  <a:srgbClr val="333333"/>
                </a:solidFill>
                <a:latin typeface="NikoshBAN" panose="02000000000000000000" pitchFamily="2" charset="0"/>
                <a:cs typeface="NikoshBAN" panose="02000000000000000000" pitchFamily="2" charset="0"/>
              </a:rPr>
              <a:t>কে</a:t>
            </a:r>
            <a:r>
              <a:rPr lang="en-US" sz="3200" b="1" dirty="0" smtClean="0">
                <a:solidFill>
                  <a:srgbClr val="333333"/>
                </a:solidFill>
                <a:latin typeface="NikoshBAN" panose="02000000000000000000" pitchFamily="2" charset="0"/>
                <a:cs typeface="NikoshBAN" panose="02000000000000000000" pitchFamily="2" charset="0"/>
              </a:rPr>
              <a:t> </a:t>
            </a:r>
            <a:r>
              <a:rPr lang="as-IN" sz="3200" b="1" dirty="0" smtClean="0">
                <a:solidFill>
                  <a:srgbClr val="333333"/>
                </a:solidFill>
                <a:latin typeface="NikoshBAN" panose="02000000000000000000" pitchFamily="2" charset="0"/>
                <a:cs typeface="NikoshBAN" panose="02000000000000000000" pitchFamily="2" charset="0"/>
              </a:rPr>
              <a:t>?</a:t>
            </a:r>
            <a:endParaRPr lang="en-US" sz="3200" b="1" dirty="0" smtClean="0">
              <a:solidFill>
                <a:srgbClr val="333333"/>
              </a:solidFill>
              <a:latin typeface="NikoshBAN" panose="02000000000000000000" pitchFamily="2" charset="0"/>
              <a:cs typeface="NikoshBAN" panose="02000000000000000000" pitchFamily="2" charset="0"/>
            </a:endParaRPr>
          </a:p>
          <a:p>
            <a:pPr marL="742950" indent="-742950">
              <a:buFont typeface="+mj-lt"/>
              <a:buAutoNum type="arabicPeriod"/>
            </a:pPr>
            <a:r>
              <a:rPr lang="as-IN" sz="3200" b="1" dirty="0" smtClean="0">
                <a:latin typeface="NikoshBAN" panose="02000000000000000000" pitchFamily="2" charset="0"/>
                <a:cs typeface="NikoshBAN" panose="02000000000000000000" pitchFamily="2" charset="0"/>
              </a:rPr>
              <a:t> </a:t>
            </a:r>
            <a:r>
              <a:rPr lang="as-IN" sz="3200" b="1" dirty="0">
                <a:latin typeface="NikoshBAN" panose="02000000000000000000" pitchFamily="2" charset="0"/>
                <a:cs typeface="NikoshBAN" panose="02000000000000000000" pitchFamily="2" charset="0"/>
              </a:rPr>
              <a:t>স্বাধীন বাংলা মুজিবকে ডাকবে </a:t>
            </a:r>
            <a:r>
              <a:rPr lang="as-IN" sz="3200" b="1" dirty="0" smtClean="0">
                <a:latin typeface="NikoshBAN" panose="02000000000000000000" pitchFamily="2" charset="0"/>
                <a:cs typeface="NikoshBAN" panose="02000000000000000000" pitchFamily="2" charset="0"/>
              </a:rPr>
              <a:t>কেন</a:t>
            </a:r>
            <a:r>
              <a:rPr lang="en-US" sz="3200" b="1" dirty="0" smtClean="0">
                <a:latin typeface="NikoshBAN" panose="02000000000000000000" pitchFamily="2" charset="0"/>
                <a:cs typeface="NikoshBAN" panose="02000000000000000000" pitchFamily="2" charset="0"/>
              </a:rPr>
              <a:t> </a:t>
            </a:r>
            <a:r>
              <a:rPr lang="as-IN" sz="3200" b="1" dirty="0" smtClean="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p:txBody>
      </p:sp>
      <p:sp>
        <p:nvSpPr>
          <p:cNvPr id="7"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8"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2" name="Rectangle 1"/>
          <p:cNvSpPr/>
          <p:nvPr/>
        </p:nvSpPr>
        <p:spPr>
          <a:xfrm>
            <a:off x="950680" y="5343958"/>
            <a:ext cx="12039601" cy="1815882"/>
          </a:xfrm>
          <a:prstGeom prst="rect">
            <a:avLst/>
          </a:prstGeom>
        </p:spPr>
        <p:txBody>
          <a:bodyPr wrap="square">
            <a:spAutoFit/>
          </a:bodyPr>
          <a:lstStyle/>
          <a:p>
            <a:r>
              <a:rPr lang="en-US" sz="2800" dirty="0" smtClean="0">
                <a:latin typeface="NikoshBAN" panose="02000000000000000000" pitchFamily="2" charset="0"/>
                <a:cs typeface="NikoshBAN" panose="02000000000000000000" pitchFamily="2" charset="0"/>
              </a:rPr>
              <a:t>১. </a:t>
            </a:r>
            <a:r>
              <a:rPr lang="en-US" sz="2800" dirty="0" err="1" smtClean="0">
                <a:latin typeface="NikoshBAN" panose="02000000000000000000" pitchFamily="2" charset="0"/>
                <a:cs typeface="NikoshBAN" panose="02000000000000000000" pitchFamily="2" charset="0"/>
              </a:rPr>
              <a:t>উঃ</a:t>
            </a:r>
            <a:r>
              <a:rPr lang="en-US" sz="2800" dirty="0" smtClean="0">
                <a:latin typeface="NikoshBAN" panose="02000000000000000000" pitchFamily="2" charset="0"/>
                <a:cs typeface="NikoshBAN" panose="02000000000000000000" pitchFamily="2" charset="0"/>
              </a:rPr>
              <a:t>  </a:t>
            </a:r>
            <a:r>
              <a:rPr lang="as-IN" sz="2800" dirty="0" smtClean="0">
                <a:latin typeface="NikoshBAN" panose="02000000000000000000" pitchFamily="2" charset="0"/>
                <a:cs typeface="NikoshBAN" panose="02000000000000000000" pitchFamily="2" charset="0"/>
              </a:rPr>
              <a:t>বাংলাদেশের </a:t>
            </a:r>
            <a:r>
              <a:rPr lang="as-IN" sz="2800" dirty="0">
                <a:latin typeface="NikoshBAN" panose="02000000000000000000" pitchFamily="2" charset="0"/>
                <a:cs typeface="NikoshBAN" panose="02000000000000000000" pitchFamily="2" charset="0"/>
              </a:rPr>
              <a:t>স্বাধীনতার মহান স্থপতি জাতির পিতা বঙ্গবন্ধু শেখ মুজিবুর </a:t>
            </a:r>
            <a:r>
              <a:rPr lang="as-IN" sz="2800" dirty="0" smtClean="0">
                <a:latin typeface="NikoshBAN" panose="02000000000000000000" pitchFamily="2" charset="0"/>
                <a:cs typeface="NikoshBAN" panose="02000000000000000000" pitchFamily="2" charset="0"/>
              </a:rPr>
              <a:t>রহমান-</a:t>
            </a:r>
            <a:r>
              <a:rPr lang="en-US" sz="2800" dirty="0" smtClean="0">
                <a:latin typeface="NikoshBAN" panose="02000000000000000000" pitchFamily="2" charset="0"/>
                <a:cs typeface="NikoshBAN" panose="02000000000000000000" pitchFamily="2" charset="0"/>
              </a:rPr>
              <a:t>।</a:t>
            </a:r>
            <a:r>
              <a:rPr lang="as-IN" sz="2800" dirty="0" smtClean="0">
                <a:latin typeface="NikoshBAN" panose="02000000000000000000" pitchFamily="2" charset="0"/>
                <a:cs typeface="NikoshBAN" panose="02000000000000000000" pitchFamily="2" charset="0"/>
              </a:rPr>
              <a:t> </a:t>
            </a:r>
            <a:endParaRPr lang="en-US" sz="2800" dirty="0" smtClean="0">
              <a:latin typeface="NikoshBAN" panose="02000000000000000000" pitchFamily="2" charset="0"/>
              <a:cs typeface="NikoshBAN" panose="02000000000000000000" pitchFamily="2" charset="0"/>
            </a:endParaRPr>
          </a:p>
          <a:p>
            <a:r>
              <a:rPr lang="en-US" sz="2800" dirty="0" smtClean="0">
                <a:solidFill>
                  <a:srgbClr val="4A4A4A"/>
                </a:solidFill>
                <a:latin typeface="NikoshBAN" panose="02000000000000000000" pitchFamily="2" charset="0"/>
                <a:cs typeface="NikoshBAN" panose="02000000000000000000" pitchFamily="2" charset="0"/>
              </a:rPr>
              <a:t>২. </a:t>
            </a:r>
            <a:r>
              <a:rPr lang="en-US" sz="2800" dirty="0" err="1" smtClean="0">
                <a:solidFill>
                  <a:srgbClr val="4A4A4A"/>
                </a:solidFill>
                <a:latin typeface="NikoshBAN" panose="02000000000000000000" pitchFamily="2" charset="0"/>
                <a:cs typeface="NikoshBAN" panose="02000000000000000000" pitchFamily="2" charset="0"/>
              </a:rPr>
              <a:t>উঃ</a:t>
            </a:r>
            <a:r>
              <a:rPr lang="as-IN" sz="2800" dirty="0" smtClean="0">
                <a:solidFill>
                  <a:srgbClr val="4A4A4A"/>
                </a:solidFill>
                <a:latin typeface="NikoshBAN" panose="02000000000000000000" pitchFamily="2" charset="0"/>
                <a:cs typeface="NikoshBAN" panose="02000000000000000000" pitchFamily="2" charset="0"/>
              </a:rPr>
              <a:t> </a:t>
            </a:r>
            <a:r>
              <a:rPr lang="en-US" sz="2800" dirty="0" smtClean="0">
                <a:solidFill>
                  <a:srgbClr val="4A4A4A"/>
                </a:solidFill>
                <a:latin typeface="NikoshBAN" panose="02000000000000000000" pitchFamily="2" charset="0"/>
                <a:cs typeface="NikoshBAN" panose="02000000000000000000" pitchFamily="2" charset="0"/>
              </a:rPr>
              <a:t> </a:t>
            </a:r>
            <a:r>
              <a:rPr lang="as-IN" sz="2800" dirty="0" smtClean="0">
                <a:solidFill>
                  <a:srgbClr val="4A4A4A"/>
                </a:solidFill>
                <a:latin typeface="NikoshBAN" panose="02000000000000000000" pitchFamily="2" charset="0"/>
                <a:cs typeface="NikoshBAN" panose="02000000000000000000" pitchFamily="2" charset="0"/>
              </a:rPr>
              <a:t>মুজিবকে </a:t>
            </a:r>
            <a:r>
              <a:rPr lang="as-IN" sz="2800" dirty="0">
                <a:solidFill>
                  <a:srgbClr val="4A4A4A"/>
                </a:solidFill>
                <a:latin typeface="NikoshBAN" panose="02000000000000000000" pitchFamily="2" charset="0"/>
                <a:cs typeface="NikoshBAN" panose="02000000000000000000" pitchFamily="2" charset="0"/>
              </a:rPr>
              <a:t>ছাড়া এদেশের অস্তিত্ব কল্পনা করা যায় না। তাই স্বাধীন বাংলা মুজিবকে ডাকবে</a:t>
            </a:r>
            <a:r>
              <a:rPr lang="as-IN" sz="2800" dirty="0" smtClean="0">
                <a:solidFill>
                  <a:srgbClr val="4A4A4A"/>
                </a:solidFill>
                <a:latin typeface="NikoshBAN" panose="02000000000000000000" pitchFamily="2" charset="0"/>
                <a:cs typeface="NikoshBAN" panose="02000000000000000000" pitchFamily="2" charset="0"/>
              </a:rPr>
              <a:t>।</a:t>
            </a:r>
            <a:r>
              <a:rPr lang="en-US" sz="2800" dirty="0" smtClean="0">
                <a:latin typeface="NikoshBAN" panose="02000000000000000000" pitchFamily="2" charset="0"/>
                <a:cs typeface="NikoshBAN" panose="02000000000000000000" pitchFamily="2" charset="0"/>
              </a:rPr>
              <a:t> </a:t>
            </a:r>
            <a:r>
              <a:rPr lang="as-IN" sz="2800" dirty="0" smtClean="0">
                <a:solidFill>
                  <a:srgbClr val="4A4A4A"/>
                </a:solidFill>
                <a:latin typeface="NikoshBAN" panose="02000000000000000000" pitchFamily="2" charset="0"/>
                <a:cs typeface="NikoshBAN" panose="02000000000000000000" pitchFamily="2" charset="0"/>
              </a:rPr>
              <a:t>মুজিব </a:t>
            </a:r>
            <a:endParaRPr lang="en-US" sz="2800" dirty="0" smtClean="0">
              <a:solidFill>
                <a:srgbClr val="4A4A4A"/>
              </a:solidFill>
              <a:latin typeface="NikoshBAN" panose="02000000000000000000" pitchFamily="2" charset="0"/>
              <a:cs typeface="NikoshBAN" panose="02000000000000000000" pitchFamily="2" charset="0"/>
            </a:endParaRPr>
          </a:p>
          <a:p>
            <a:r>
              <a:rPr lang="as-IN" sz="2800" dirty="0" smtClean="0">
                <a:solidFill>
                  <a:srgbClr val="4A4A4A"/>
                </a:solidFill>
                <a:latin typeface="NikoshBAN" panose="02000000000000000000" pitchFamily="2" charset="0"/>
                <a:cs typeface="NikoshBAN" panose="02000000000000000000" pitchFamily="2" charset="0"/>
              </a:rPr>
              <a:t>জাতির </a:t>
            </a:r>
            <a:r>
              <a:rPr lang="as-IN" sz="2800" dirty="0">
                <a:solidFill>
                  <a:srgbClr val="4A4A4A"/>
                </a:solidFill>
                <a:latin typeface="NikoshBAN" panose="02000000000000000000" pitchFamily="2" charset="0"/>
                <a:cs typeface="NikoshBAN" panose="02000000000000000000" pitchFamily="2" charset="0"/>
              </a:rPr>
              <a:t>পিতা। </a:t>
            </a:r>
            <a:r>
              <a:rPr lang="as-IN" sz="2800" dirty="0" smtClean="0">
                <a:solidFill>
                  <a:srgbClr val="4A4A4A"/>
                </a:solidFill>
                <a:latin typeface="NikoshBAN" panose="02000000000000000000" pitchFamily="2" charset="0"/>
                <a:cs typeface="NikoshBAN" panose="02000000000000000000" pitchFamily="2" charset="0"/>
              </a:rPr>
              <a:t>মুজিবের </a:t>
            </a:r>
            <a:r>
              <a:rPr lang="as-IN" sz="2800" dirty="0">
                <a:solidFill>
                  <a:srgbClr val="4A4A4A"/>
                </a:solidFill>
                <a:latin typeface="NikoshBAN" panose="02000000000000000000" pitchFamily="2" charset="0"/>
                <a:cs typeface="NikoshBAN" panose="02000000000000000000" pitchFamily="2" charset="0"/>
              </a:rPr>
              <a:t>জন্যই স্বাধীন বাংলার জন্ম হয়েছে বলেই এদেশের মানুষ মুজিবের নিকট চির কৃতজ্ঞ। তাই স্বাধীন বাংলা মুজিবকে </a:t>
            </a:r>
            <a:r>
              <a:rPr lang="as-IN" sz="2800" dirty="0" smtClean="0">
                <a:solidFill>
                  <a:srgbClr val="4A4A4A"/>
                </a:solidFill>
                <a:latin typeface="NikoshBAN" panose="02000000000000000000" pitchFamily="2" charset="0"/>
                <a:cs typeface="NikoshBAN" panose="02000000000000000000" pitchFamily="2" charset="0"/>
              </a:rPr>
              <a:t>ডাকবে</a:t>
            </a:r>
            <a:r>
              <a:rPr lang="en-US" sz="2800" dirty="0" smtClean="0">
                <a:solidFill>
                  <a:srgbClr val="4A4A4A"/>
                </a:solidFill>
                <a:latin typeface="NikoshBAN" panose="02000000000000000000" pitchFamily="2" charset="0"/>
                <a:cs typeface="NikoshBAN" panose="02000000000000000000" pitchFamily="2" charset="0"/>
              </a:rPr>
              <a:t> </a:t>
            </a:r>
            <a:r>
              <a:rPr lang="as-IN" sz="2800" dirty="0" smtClean="0">
                <a:solidFill>
                  <a:srgbClr val="4A4A4A"/>
                </a:solidFill>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pic>
        <p:nvPicPr>
          <p:cNvPr id="9" name="Picture 8">
            <a:extLst>
              <a:ext uri="{FF2B5EF4-FFF2-40B4-BE49-F238E27FC236}">
                <a16:creationId xmlns:a16="http://schemas.microsoft.com/office/drawing/2014/main" xmlns="" id="{0705ABFF-BB6A-4A7F-8B91-D719C1A3F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1681" y="1025173"/>
            <a:ext cx="4038600" cy="2601686"/>
          </a:xfrm>
          <a:prstGeom prst="rect">
            <a:avLst/>
          </a:prstGeom>
          <a:ln>
            <a:noFill/>
          </a:ln>
          <a:effectLst>
            <a:glow rad="228600">
              <a:schemeClr val="accent4">
                <a:satMod val="175000"/>
                <a:alpha val="40000"/>
              </a:schemeClr>
            </a:glow>
            <a:softEdge rad="112500"/>
          </a:effectLst>
        </p:spPr>
      </p:pic>
    </p:spTree>
    <p:extLst>
      <p:ext uri="{BB962C8B-B14F-4D97-AF65-F5344CB8AC3E}">
        <p14:creationId xmlns:p14="http://schemas.microsoft.com/office/powerpoint/2010/main" val="48160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plus(in)">
                                      <p:cBhvr>
                                        <p:cTn id="19" dur="1000"/>
                                        <p:tgtEl>
                                          <p:spTgt spid="6"/>
                                        </p:tgtEl>
                                      </p:cBhvr>
                                    </p:animEffect>
                                  </p:childTnLst>
                                </p:cTn>
                              </p:par>
                              <p:par>
                                <p:cTn id="20" presetID="13"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plus(in)">
                                      <p:cBhvr>
                                        <p:cTn id="22" dur="1000"/>
                                        <p:tgtEl>
                                          <p:spTgt spid="9"/>
                                        </p:tgtEl>
                                      </p:cBhvr>
                                    </p:animEffect>
                                  </p:childTnLst>
                                </p:cTn>
                              </p:par>
                              <p:par>
                                <p:cTn id="23" presetID="13" presetClass="entr" presetSubtype="16"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plus(in)">
                                      <p:cBhvr>
                                        <p:cTn id="2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descr="Water droplets"/>
          <p:cNvSpPr>
            <a:spLocks noChangeArrowheads="1"/>
          </p:cNvSpPr>
          <p:nvPr/>
        </p:nvSpPr>
        <p:spPr bwMode="auto">
          <a:xfrm>
            <a:off x="4576677" y="342579"/>
            <a:ext cx="2958353" cy="565732"/>
          </a:xfrm>
          <a:prstGeom prst="roundRect">
            <a:avLst>
              <a:gd name="adj" fmla="val 16667"/>
            </a:avLst>
          </a:prstGeom>
          <a:noFill/>
          <a:ln w="38100" algn="ctr">
            <a:noFill/>
            <a:round/>
            <a:headEnd/>
            <a:tailEnd/>
          </a:ln>
          <a:effectLst>
            <a:glow rad="228600">
              <a:schemeClr val="accent2">
                <a:satMod val="175000"/>
                <a:alpha val="40000"/>
              </a:schemeClr>
            </a:glow>
            <a:outerShdw dist="20000" dir="5400000" rotWithShape="0">
              <a:srgbClr val="000000">
                <a:alpha val="37999"/>
              </a:srgbClr>
            </a:outerShdw>
          </a:effectLst>
          <a:scene3d>
            <a:camera prst="perspectiveRelaxedModerately"/>
            <a:lightRig rig="threePt" dir="t"/>
          </a:scene3d>
        </p:spPr>
        <p:txBody>
          <a:bodyPr lIns="102904" tIns="51452" rIns="102904" bIns="51452" numCol="1">
            <a:prstTxWarp prst="textPlain">
              <a:avLst/>
            </a:prstTxWarp>
            <a:spAutoFit/>
          </a:bodyPr>
          <a:lstStyle/>
          <a:p>
            <a:pPr algn="ctr">
              <a:defRPr/>
            </a:pPr>
            <a:r>
              <a:rPr lang="bn-BD" sz="4412" dirty="0">
                <a:ln w="0"/>
                <a:effectLst>
                  <a:outerShdw blurRad="38100" dist="19050" dir="2700000" algn="tl" rotWithShape="0">
                    <a:schemeClr val="dk1">
                      <a:alpha val="40000"/>
                    </a:schemeClr>
                  </a:outerShdw>
                </a:effectLst>
                <a:latin typeface="NikoshBAN" pitchFamily="2" charset="0"/>
                <a:cs typeface="NikoshBAN" pitchFamily="2" charset="0"/>
              </a:rPr>
              <a:t>দলীয় কাজ</a:t>
            </a:r>
            <a:endParaRPr lang="en-US" sz="4412"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945976" y="1167391"/>
            <a:ext cx="3893854" cy="2998397"/>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8"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2" name="Rectangle 1"/>
          <p:cNvSpPr/>
          <p:nvPr/>
        </p:nvSpPr>
        <p:spPr>
          <a:xfrm>
            <a:off x="713872" y="4967509"/>
            <a:ext cx="12404367" cy="2246769"/>
          </a:xfrm>
          <a:prstGeom prst="rect">
            <a:avLst/>
          </a:prstGeom>
        </p:spPr>
        <p:txBody>
          <a:bodyPr wrap="square">
            <a:spAutoFit/>
          </a:bodyPr>
          <a:lstStyle/>
          <a:p>
            <a:r>
              <a:rPr lang="as-IN" sz="2800" dirty="0" smtClean="0">
                <a:solidFill>
                  <a:srgbClr val="4A4A4A"/>
                </a:solidFill>
                <a:latin typeface="NikoshBAN" panose="02000000000000000000" pitchFamily="2" charset="0"/>
                <a:cs typeface="NikoshBAN" panose="02000000000000000000" pitchFamily="2" charset="0"/>
              </a:rPr>
              <a:t>উত্তর </a:t>
            </a:r>
            <a:r>
              <a:rPr lang="as-IN" sz="2800" dirty="0">
                <a:solidFill>
                  <a:srgbClr val="4A4A4A"/>
                </a:solidFill>
                <a:latin typeface="NikoshBAN" panose="02000000000000000000" pitchFamily="2" charset="0"/>
                <a:cs typeface="NikoshBAN" panose="02000000000000000000" pitchFamily="2" charset="0"/>
              </a:rPr>
              <a:t>: বঙ্গবন্ধুর ত্যাগের কারণে কবি বাংলার প্রকৃতি সর্বত্র বঙ্গবন্ধুর উপস্থিতি কল্পনা </a:t>
            </a:r>
            <a:r>
              <a:rPr lang="as-IN" sz="2800" dirty="0" smtClean="0">
                <a:solidFill>
                  <a:srgbClr val="4A4A4A"/>
                </a:solidFill>
                <a:latin typeface="NikoshBAN" panose="02000000000000000000" pitchFamily="2" charset="0"/>
                <a:cs typeface="NikoshBAN" panose="02000000000000000000" pitchFamily="2" charset="0"/>
              </a:rPr>
              <a:t>করেছেন</a:t>
            </a:r>
            <a:r>
              <a:rPr lang="en-US" sz="2800" dirty="0" smtClean="0">
                <a:solidFill>
                  <a:srgbClr val="4A4A4A"/>
                </a:solidFill>
                <a:latin typeface="NikoshBAN" panose="02000000000000000000" pitchFamily="2" charset="0"/>
                <a:cs typeface="NikoshBAN" panose="02000000000000000000" pitchFamily="2" charset="0"/>
              </a:rPr>
              <a:t> </a:t>
            </a:r>
            <a:r>
              <a:rPr lang="en-US" sz="2800" dirty="0">
                <a:solidFill>
                  <a:srgbClr val="4A4A4A"/>
                </a:solidFill>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
            </a:r>
            <a:br>
              <a:rPr lang="as-IN" sz="2800" dirty="0">
                <a:latin typeface="NikoshBAN" panose="02000000000000000000" pitchFamily="2" charset="0"/>
                <a:cs typeface="NikoshBAN" panose="02000000000000000000" pitchFamily="2" charset="0"/>
              </a:rPr>
            </a:br>
            <a:r>
              <a:rPr lang="as-IN" sz="2800" dirty="0">
                <a:solidFill>
                  <a:srgbClr val="4A4A4A"/>
                </a:solidFill>
                <a:latin typeface="NikoshBAN" panose="02000000000000000000" pitchFamily="2" charset="0"/>
                <a:cs typeface="NikoshBAN" panose="02000000000000000000" pitchFamily="2" charset="0"/>
              </a:rPr>
              <a:t>দেশ স্বাধীন করার জন্য বঙ্গবন্ধুর নেতৃত্বে বাঙালিরা স্বাধীনতার যুদ্ধে নামে। বঙ্গবন্ধু জেল, জুলুম, ফাঁসির দণ্ডাদেশ কাঁধে নিয়ে কারাগারে বসে যুদ্ধে নেতৃত্ব দেন। দেশ স্বাধীন হয়। কিন্তু একদল নরপিশাচের হাতে বঙ্গবন্ধু সপরিবারে শহিদ হন। বাংলাদেশের জন্য তিনি সবকিছু ত্যাগ করেছেন। এজন্যই কবি বাংলার প্রকৃতিতে তাঁর উপস্থিতি কল্পনা করেন। শেষ পর্যন্ত এই বাংলার বুকেই তিনি চির শায়িত। স্বাধীন বাংলার অস্তিত্বই তার সৃষ্টি।</a:t>
            </a:r>
            <a:endParaRPr lang="en-US" sz="2800" dirty="0">
              <a:latin typeface="NikoshBAN" panose="02000000000000000000" pitchFamily="2" charset="0"/>
              <a:cs typeface="NikoshBAN" panose="02000000000000000000" pitchFamily="2" charset="0"/>
            </a:endParaRPr>
          </a:p>
        </p:txBody>
      </p:sp>
      <p:sp>
        <p:nvSpPr>
          <p:cNvPr id="3" name="Rectangle 2"/>
          <p:cNvSpPr/>
          <p:nvPr/>
        </p:nvSpPr>
        <p:spPr>
          <a:xfrm>
            <a:off x="810275" y="4363725"/>
            <a:ext cx="9146526" cy="584775"/>
          </a:xfrm>
          <a:prstGeom prst="rect">
            <a:avLst/>
          </a:prstGeom>
          <a:solidFill>
            <a:srgbClr val="FFFF00"/>
          </a:solidFill>
        </p:spPr>
        <p:txBody>
          <a:bodyPr wrap="square">
            <a:spAutoFit/>
          </a:bodyPr>
          <a:lstStyle/>
          <a:p>
            <a:r>
              <a:rPr lang="en-US" sz="3200" dirty="0" err="1">
                <a:solidFill>
                  <a:srgbClr val="4A4A4A"/>
                </a:solidFill>
                <a:latin typeface="NikoshBAN" panose="02000000000000000000" pitchFamily="2" charset="0"/>
                <a:cs typeface="NikoshBAN" panose="02000000000000000000" pitchFamily="2" charset="0"/>
              </a:rPr>
              <a:t>প্রশ্নঃ</a:t>
            </a:r>
            <a:r>
              <a:rPr lang="en-US" sz="3200" dirty="0">
                <a:solidFill>
                  <a:srgbClr val="4A4A4A"/>
                </a:solidFill>
                <a:latin typeface="NikoshBAN" panose="02000000000000000000" pitchFamily="2" charset="0"/>
                <a:cs typeface="NikoshBAN" panose="02000000000000000000" pitchFamily="2" charset="0"/>
              </a:rPr>
              <a:t>- </a:t>
            </a:r>
            <a:r>
              <a:rPr lang="as-IN" sz="3200" dirty="0">
                <a:solidFill>
                  <a:srgbClr val="4A4A4A"/>
                </a:solidFill>
                <a:latin typeface="NikoshBAN" panose="02000000000000000000" pitchFamily="2" charset="0"/>
                <a:cs typeface="NikoshBAN" panose="02000000000000000000" pitchFamily="2" charset="0"/>
              </a:rPr>
              <a:t> কবি বাংলার প্রকৃতিতে বঙ্গবন্ধুর উপস্থিতি কল্পনা করেছেন কেন</a:t>
            </a:r>
            <a:r>
              <a:rPr lang="en-US" sz="3200" dirty="0">
                <a:solidFill>
                  <a:srgbClr val="4A4A4A"/>
                </a:solidFill>
                <a:latin typeface="NikoshBAN" panose="02000000000000000000" pitchFamily="2" charset="0"/>
                <a:cs typeface="NikoshBAN" panose="02000000000000000000" pitchFamily="2" charset="0"/>
              </a:rPr>
              <a:t> </a:t>
            </a:r>
            <a:r>
              <a:rPr lang="as-IN" sz="3200" dirty="0" smtClean="0">
                <a:solidFill>
                  <a:srgbClr val="4A4A4A"/>
                </a:solidFill>
                <a:latin typeface="NikoshBAN" panose="02000000000000000000" pitchFamily="2" charset="0"/>
                <a:cs typeface="NikoshBAN" panose="02000000000000000000" pitchFamily="2" charset="0"/>
              </a:rPr>
              <a:t>?</a:t>
            </a:r>
            <a:endParaRPr lang="en-US" sz="3200" dirty="0"/>
          </a:p>
        </p:txBody>
      </p:sp>
      <p:pic>
        <p:nvPicPr>
          <p:cNvPr id="9" name="Picture 8">
            <a:extLst>
              <a:ext uri="{FF2B5EF4-FFF2-40B4-BE49-F238E27FC236}">
                <a16:creationId xmlns:a16="http://schemas.microsoft.com/office/drawing/2014/main" xmlns="" id="{FA07D163-62C6-4550-954B-151ECB6DD1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4530" y="894660"/>
            <a:ext cx="4191000" cy="2788920"/>
          </a:xfrm>
          <a:prstGeom prst="rect">
            <a:avLst/>
          </a:prstGeom>
          <a:ln>
            <a:noFill/>
          </a:ln>
          <a:effectLst>
            <a:glow rad="228600">
              <a:schemeClr val="accent4">
                <a:satMod val="175000"/>
                <a:alpha val="40000"/>
              </a:schemeClr>
            </a:glow>
            <a:softEdge rad="112500"/>
          </a:effectLst>
        </p:spPr>
      </p:pic>
    </p:spTree>
    <p:extLst>
      <p:ext uri="{BB962C8B-B14F-4D97-AF65-F5344CB8AC3E}">
        <p14:creationId xmlns:p14="http://schemas.microsoft.com/office/powerpoint/2010/main" val="125522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descr="Purple mesh"/>
          <p:cNvSpPr>
            <a:spLocks noChangeArrowheads="1"/>
          </p:cNvSpPr>
          <p:nvPr/>
        </p:nvSpPr>
        <p:spPr bwMode="auto">
          <a:xfrm>
            <a:off x="4462888" y="376996"/>
            <a:ext cx="2017992" cy="608583"/>
          </a:xfrm>
          <a:prstGeom prst="roundRect">
            <a:avLst>
              <a:gd name="adj" fmla="val 16667"/>
            </a:avLst>
          </a:prstGeom>
          <a:noFill/>
          <a:ln w="57150" algn="ctr">
            <a:noFill/>
            <a:round/>
            <a:headEnd/>
            <a:tailEnd/>
          </a:ln>
          <a:effectLst>
            <a:glow rad="228600">
              <a:schemeClr val="accent2">
                <a:satMod val="175000"/>
                <a:alpha val="40000"/>
              </a:schemeClr>
            </a:glow>
          </a:effectLst>
        </p:spPr>
        <p:txBody>
          <a:bodyPr lIns="103733" tIns="51866" rIns="103733" bIns="51866" numCol="1">
            <a:prstTxWarp prst="textPlain">
              <a:avLst/>
            </a:prstTxWarp>
            <a:spAutoFit/>
          </a:bodyPr>
          <a:lstStyle/>
          <a:p>
            <a:pPr algn="ctr">
              <a:defRPr/>
            </a:pPr>
            <a:r>
              <a:rPr lang="bn-BD" sz="4059" dirty="0">
                <a:ln w="0"/>
                <a:effectLst>
                  <a:outerShdw blurRad="38100" dist="19050" dir="2700000" algn="tl" rotWithShape="0">
                    <a:schemeClr val="dk1">
                      <a:alpha val="40000"/>
                    </a:schemeClr>
                  </a:outerShdw>
                </a:effectLst>
                <a:latin typeface="NikoshBAN" pitchFamily="2" charset="0"/>
                <a:cs typeface="NikoshBAN" pitchFamily="2" charset="0"/>
              </a:rPr>
              <a:t>মুল্যায়ন</a:t>
            </a:r>
            <a:endParaRPr lang="en-US" sz="4059"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30666"/>
          <a:stretch/>
        </p:blipFill>
        <p:spPr>
          <a:xfrm>
            <a:off x="3454399" y="1103495"/>
            <a:ext cx="4034971" cy="2878050"/>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8"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2" name="Rectangle 1"/>
          <p:cNvSpPr/>
          <p:nvPr/>
        </p:nvSpPr>
        <p:spPr>
          <a:xfrm>
            <a:off x="740226" y="5168361"/>
            <a:ext cx="12409715" cy="2246769"/>
          </a:xfrm>
          <a:prstGeom prst="rect">
            <a:avLst/>
          </a:prstGeom>
        </p:spPr>
        <p:txBody>
          <a:bodyPr wrap="square">
            <a:spAutoFit/>
          </a:bodyPr>
          <a:lstStyle/>
          <a:p>
            <a:pPr marL="514350" indent="-514350">
              <a:buFont typeface="+mj-lt"/>
              <a:buAutoNum type="arabicPeriod"/>
            </a:pPr>
            <a:r>
              <a:rPr lang="as-IN" sz="2800" dirty="0">
                <a:solidFill>
                  <a:srgbClr val="4A4A4A"/>
                </a:solidFill>
                <a:latin typeface="NikoshBAN" panose="02000000000000000000" pitchFamily="2" charset="0"/>
                <a:cs typeface="NikoshBAN" panose="02000000000000000000" pitchFamily="2" charset="0"/>
              </a:rPr>
              <a:t>উত্তর :</a:t>
            </a:r>
            <a:r>
              <a:rPr lang="as-IN" sz="2800" dirty="0" smtClean="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রোকনুজ্জামান খান দাদা ভাই নামে </a:t>
            </a:r>
            <a:r>
              <a:rPr lang="as-IN" sz="2800" dirty="0" smtClean="0">
                <a:latin typeface="NikoshBAN" panose="02000000000000000000" pitchFamily="2" charset="0"/>
                <a:cs typeface="NikoshBAN" panose="02000000000000000000" pitchFamily="2" charset="0"/>
              </a:rPr>
              <a:t>পরিচিত</a:t>
            </a:r>
            <a:r>
              <a:rPr lang="en-US" sz="2800" dirty="0" smtClean="0">
                <a:latin typeface="NikoshBAN" panose="02000000000000000000" pitchFamily="2" charset="0"/>
                <a:cs typeface="NikoshBAN" panose="02000000000000000000" pitchFamily="2" charset="0"/>
              </a:rPr>
              <a:t> </a:t>
            </a:r>
            <a:r>
              <a:rPr lang="as-IN" sz="2800" dirty="0" smtClean="0">
                <a:latin typeface="NikoshBAN" panose="02000000000000000000" pitchFamily="2" charset="0"/>
                <a:cs typeface="NikoshBAN" panose="02000000000000000000" pitchFamily="2" charset="0"/>
              </a:rPr>
              <a:t>।</a:t>
            </a:r>
            <a:endParaRPr lang="en-US" sz="2800" dirty="0" smtClean="0">
              <a:latin typeface="NikoshBAN" panose="02000000000000000000" pitchFamily="2" charset="0"/>
              <a:cs typeface="NikoshBAN" panose="02000000000000000000" pitchFamily="2" charset="0"/>
            </a:endParaRPr>
          </a:p>
          <a:p>
            <a:r>
              <a:rPr lang="en-US" sz="2800" dirty="0" smtClean="0">
                <a:latin typeface="NikoshBAN" panose="02000000000000000000" pitchFamily="2" charset="0"/>
                <a:cs typeface="NikoshBAN" panose="02000000000000000000" pitchFamily="2" charset="0"/>
              </a:rPr>
              <a:t>২. </a:t>
            </a:r>
            <a:r>
              <a:rPr lang="as-IN" sz="2800" dirty="0" smtClean="0">
                <a:solidFill>
                  <a:srgbClr val="4A4A4A"/>
                </a:solidFill>
                <a:latin typeface="NikoshBAN" panose="02000000000000000000" pitchFamily="2" charset="0"/>
                <a:cs typeface="NikoshBAN" panose="02000000000000000000" pitchFamily="2" charset="0"/>
              </a:rPr>
              <a:t>উত্তর </a:t>
            </a:r>
            <a:r>
              <a:rPr lang="as-IN" sz="2800" dirty="0">
                <a:solidFill>
                  <a:srgbClr val="4A4A4A"/>
                </a:solidFill>
                <a:latin typeface="NikoshBAN" panose="02000000000000000000" pitchFamily="2" charset="0"/>
                <a:cs typeface="NikoshBAN" panose="02000000000000000000" pitchFamily="2" charset="0"/>
              </a:rPr>
              <a:t>: বাঙালিরা বঙ্গবন্ধুকে আজীবন মনে রাখবে তাঁর কৃতিত্বের জন্য।</a:t>
            </a:r>
            <a:r>
              <a:rPr lang="as-IN" sz="2800" dirty="0">
                <a:latin typeface="NikoshBAN" panose="02000000000000000000" pitchFamily="2" charset="0"/>
                <a:cs typeface="NikoshBAN" panose="02000000000000000000" pitchFamily="2" charset="0"/>
              </a:rPr>
              <a:t/>
            </a:r>
            <a:br>
              <a:rPr lang="as-IN" sz="2800" dirty="0">
                <a:latin typeface="NikoshBAN" panose="02000000000000000000" pitchFamily="2" charset="0"/>
                <a:cs typeface="NikoshBAN" panose="02000000000000000000" pitchFamily="2" charset="0"/>
              </a:rPr>
            </a:br>
            <a:r>
              <a:rPr lang="as-IN" sz="2800" dirty="0">
                <a:solidFill>
                  <a:srgbClr val="4A4A4A"/>
                </a:solidFill>
                <a:latin typeface="NikoshBAN" panose="02000000000000000000" pitchFamily="2" charset="0"/>
                <a:cs typeface="NikoshBAN" panose="02000000000000000000" pitchFamily="2" charset="0"/>
              </a:rPr>
              <a:t>পাকিস্তানিরা নানা দিক থেকে আমাদের ওপর অত্যাচার করত। হানাদার বাহিনীর শোষণ থেকে মুক্তিলাভের জন্য বঙ্গবন্ধুর নেতৃত্বে মুক্তিযোদ্ধারা যুদ্ধে নামে। তাঁর নেতৃত্বে যুদ্ধ করে দেশ স্বাধীন হয়। আজ আমরা স্বাধীন দেশের নাগরিক। তাই বঙ্গবন্ধুকে বাঙালিরা আজীবন মনে রাখবে।</a:t>
            </a:r>
            <a:endParaRPr lang="en-US" sz="2800" dirty="0">
              <a:latin typeface="NikoshBAN" panose="02000000000000000000" pitchFamily="2" charset="0"/>
              <a:cs typeface="NikoshBAN" panose="02000000000000000000" pitchFamily="2" charset="0"/>
            </a:endParaRPr>
          </a:p>
        </p:txBody>
      </p:sp>
      <p:sp>
        <p:nvSpPr>
          <p:cNvPr id="3" name="Rectangle 2"/>
          <p:cNvSpPr/>
          <p:nvPr/>
        </p:nvSpPr>
        <p:spPr>
          <a:xfrm>
            <a:off x="791021" y="4198046"/>
            <a:ext cx="7874007" cy="954107"/>
          </a:xfrm>
          <a:prstGeom prst="rect">
            <a:avLst/>
          </a:prstGeom>
          <a:solidFill>
            <a:srgbClr val="FFFF00"/>
          </a:solidFill>
        </p:spPr>
        <p:txBody>
          <a:bodyPr wrap="square">
            <a:spAutoFit/>
          </a:bodyPr>
          <a:lstStyle/>
          <a:p>
            <a:pPr marL="514350" indent="-514350">
              <a:buFont typeface="+mj-lt"/>
              <a:buAutoNum type="arabicPeriod"/>
            </a:pPr>
            <a:r>
              <a:rPr lang="as-IN" sz="2800" dirty="0">
                <a:latin typeface="NikoshBAN" panose="02000000000000000000" pitchFamily="2" charset="0"/>
                <a:cs typeface="NikoshBAN" panose="02000000000000000000" pitchFamily="2" charset="0"/>
              </a:rPr>
              <a:t> </a:t>
            </a:r>
            <a:r>
              <a:rPr lang="en-US" sz="2800" dirty="0" err="1" smtClean="0">
                <a:solidFill>
                  <a:srgbClr val="4A4A4A"/>
                </a:solidFill>
                <a:latin typeface="NikoshBAN" panose="02000000000000000000" pitchFamily="2" charset="0"/>
                <a:cs typeface="NikoshBAN" panose="02000000000000000000" pitchFamily="2" charset="0"/>
              </a:rPr>
              <a:t>প্রশ্নঃ</a:t>
            </a:r>
            <a:r>
              <a:rPr lang="en-US" sz="2800" dirty="0" smtClean="0">
                <a:solidFill>
                  <a:srgbClr val="4A4A4A"/>
                </a:solidFill>
                <a:latin typeface="NikoshBAN" panose="02000000000000000000" pitchFamily="2" charset="0"/>
                <a:cs typeface="NikoshBAN" panose="02000000000000000000" pitchFamily="2" charset="0"/>
              </a:rPr>
              <a:t> </a:t>
            </a:r>
            <a:r>
              <a:rPr lang="as-IN" sz="2800" dirty="0" smtClean="0">
                <a:latin typeface="NikoshBAN" panose="02000000000000000000" pitchFamily="2" charset="0"/>
                <a:cs typeface="NikoshBAN" panose="02000000000000000000" pitchFamily="2" charset="0"/>
              </a:rPr>
              <a:t>রোকনুজ্জামান </a:t>
            </a:r>
            <a:r>
              <a:rPr lang="as-IN" sz="2800" dirty="0">
                <a:latin typeface="NikoshBAN" panose="02000000000000000000" pitchFamily="2" charset="0"/>
                <a:cs typeface="NikoshBAN" panose="02000000000000000000" pitchFamily="2" charset="0"/>
              </a:rPr>
              <a:t>খান কী নামে </a:t>
            </a:r>
            <a:r>
              <a:rPr lang="as-IN" sz="2800" dirty="0" smtClean="0">
                <a:latin typeface="NikoshBAN" panose="02000000000000000000" pitchFamily="2" charset="0"/>
                <a:cs typeface="NikoshBAN" panose="02000000000000000000" pitchFamily="2" charset="0"/>
              </a:rPr>
              <a:t>পরিচিত</a:t>
            </a:r>
            <a:r>
              <a:rPr lang="en-US" sz="2800" dirty="0" smtClean="0">
                <a:latin typeface="NikoshBAN" panose="02000000000000000000" pitchFamily="2" charset="0"/>
                <a:cs typeface="NikoshBAN" panose="02000000000000000000" pitchFamily="2" charset="0"/>
              </a:rPr>
              <a:t> </a:t>
            </a:r>
            <a:r>
              <a:rPr lang="as-IN" sz="2800" dirty="0" smtClean="0">
                <a:latin typeface="NikoshBAN" panose="02000000000000000000" pitchFamily="2" charset="0"/>
                <a:cs typeface="NikoshBAN" panose="02000000000000000000" pitchFamily="2" charset="0"/>
              </a:rPr>
              <a:t>? </a:t>
            </a:r>
            <a:endParaRPr lang="en-US" sz="2800" dirty="0" smtClean="0">
              <a:latin typeface="NikoshBAN" panose="02000000000000000000" pitchFamily="2" charset="0"/>
              <a:cs typeface="NikoshBAN" panose="02000000000000000000" pitchFamily="2" charset="0"/>
            </a:endParaRPr>
          </a:p>
          <a:p>
            <a:pPr marL="514350" indent="-514350">
              <a:buFont typeface="+mj-lt"/>
              <a:buAutoNum type="arabicPeriod"/>
            </a:pPr>
            <a:r>
              <a:rPr lang="en-US" sz="2800" dirty="0" smtClean="0">
                <a:solidFill>
                  <a:srgbClr val="4A4A4A"/>
                </a:solidFill>
                <a:latin typeface="NikoshBAN" panose="02000000000000000000" pitchFamily="2" charset="0"/>
                <a:cs typeface="NikoshBAN" panose="02000000000000000000" pitchFamily="2" charset="0"/>
              </a:rPr>
              <a:t>.প্রশ্নঃ </a:t>
            </a:r>
            <a:r>
              <a:rPr lang="as-IN" sz="2800" dirty="0" smtClean="0">
                <a:solidFill>
                  <a:srgbClr val="4A4A4A"/>
                </a:solidFill>
                <a:latin typeface="NikoshBAN" panose="02000000000000000000" pitchFamily="2" charset="0"/>
                <a:cs typeface="NikoshBAN" panose="02000000000000000000" pitchFamily="2" charset="0"/>
              </a:rPr>
              <a:t> </a:t>
            </a:r>
            <a:r>
              <a:rPr lang="as-IN" sz="2800" dirty="0">
                <a:solidFill>
                  <a:srgbClr val="4A4A4A"/>
                </a:solidFill>
                <a:latin typeface="NikoshBAN" panose="02000000000000000000" pitchFamily="2" charset="0"/>
                <a:cs typeface="NikoshBAN" panose="02000000000000000000" pitchFamily="2" charset="0"/>
              </a:rPr>
              <a:t>বাঙালিরা বঙ্গবন্ধুকে আজীবন মনে রাখবে </a:t>
            </a:r>
            <a:r>
              <a:rPr lang="as-IN" sz="2800" dirty="0" smtClean="0">
                <a:solidFill>
                  <a:srgbClr val="4A4A4A"/>
                </a:solidFill>
                <a:latin typeface="NikoshBAN" panose="02000000000000000000" pitchFamily="2" charset="0"/>
                <a:cs typeface="NikoshBAN" panose="02000000000000000000" pitchFamily="2" charset="0"/>
              </a:rPr>
              <a:t>কেন</a:t>
            </a:r>
            <a:r>
              <a:rPr lang="en-US" sz="2800" dirty="0" smtClean="0">
                <a:solidFill>
                  <a:srgbClr val="4A4A4A"/>
                </a:solidFill>
                <a:latin typeface="NikoshBAN" panose="02000000000000000000" pitchFamily="2" charset="0"/>
                <a:cs typeface="NikoshBAN" panose="02000000000000000000" pitchFamily="2" charset="0"/>
              </a:rPr>
              <a:t> </a:t>
            </a:r>
            <a:r>
              <a:rPr lang="as-IN" sz="2800" dirty="0" smtClean="0">
                <a:solidFill>
                  <a:srgbClr val="4A4A4A"/>
                </a:solidFill>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2065" y="737654"/>
            <a:ext cx="3403069" cy="3609733"/>
          </a:xfrm>
          <a:prstGeom prst="rect">
            <a:avLst/>
          </a:prstGeom>
          <a:ln>
            <a:noFill/>
          </a:ln>
          <a:effectLst>
            <a:glow rad="228600">
              <a:schemeClr val="accent4">
                <a:satMod val="175000"/>
                <a:alpha val="40000"/>
              </a:schemeClr>
            </a:glow>
            <a:softEdge rad="112500"/>
          </a:effectLst>
        </p:spPr>
      </p:pic>
    </p:spTree>
    <p:extLst>
      <p:ext uri="{BB962C8B-B14F-4D97-AF65-F5344CB8AC3E}">
        <p14:creationId xmlns:p14="http://schemas.microsoft.com/office/powerpoint/2010/main" val="257689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strVal val="#ppt_w+.3"/>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animEffect transition="in" filter="fade">
                                      <p:cBhvr>
                                        <p:cTn id="21" dur="1000"/>
                                        <p:tgtEl>
                                          <p:spTgt spid="10"/>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strVal val="#ppt_w+.3"/>
                                          </p:val>
                                        </p:tav>
                                        <p:tav tm="100000">
                                          <p:val>
                                            <p:strVal val="#ppt_w"/>
                                          </p:val>
                                        </p:tav>
                                      </p:tavLst>
                                    </p:anim>
                                    <p:anim calcmode="lin" valueType="num">
                                      <p:cBhvr>
                                        <p:cTn id="25" dur="1000" fill="hold"/>
                                        <p:tgtEl>
                                          <p:spTgt spid="3"/>
                                        </p:tgtEl>
                                        <p:attrNameLst>
                                          <p:attrName>ppt_h</p:attrName>
                                        </p:attrNameLst>
                                      </p:cBhvr>
                                      <p:tavLst>
                                        <p:tav tm="0">
                                          <p:val>
                                            <p:strVal val="#ppt_h"/>
                                          </p:val>
                                        </p:tav>
                                        <p:tav tm="100000">
                                          <p:val>
                                            <p:strVal val="#ppt_h"/>
                                          </p:val>
                                        </p:tav>
                                      </p:tavLst>
                                    </p:anim>
                                    <p:animEffect transition="in" filter="fade">
                                      <p:cBhvr>
                                        <p:cTn id="26" dur="1000"/>
                                        <p:tgtEl>
                                          <p:spTgt spid="3"/>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1000" fill="hold"/>
                                        <p:tgtEl>
                                          <p:spTgt spid="2"/>
                                        </p:tgtEl>
                                        <p:attrNameLst>
                                          <p:attrName>ppt_w</p:attrName>
                                        </p:attrNameLst>
                                      </p:cBhvr>
                                      <p:tavLst>
                                        <p:tav tm="0">
                                          <p:val>
                                            <p:strVal val="#ppt_w+.3"/>
                                          </p:val>
                                        </p:tav>
                                        <p:tav tm="100000">
                                          <p:val>
                                            <p:strVal val="#ppt_w"/>
                                          </p:val>
                                        </p:tav>
                                      </p:tavLst>
                                    </p:anim>
                                    <p:anim calcmode="lin" valueType="num">
                                      <p:cBhvr>
                                        <p:cTn id="30" dur="1000" fill="hold"/>
                                        <p:tgtEl>
                                          <p:spTgt spid="2"/>
                                        </p:tgtEl>
                                        <p:attrNameLst>
                                          <p:attrName>ppt_h</p:attrName>
                                        </p:attrNameLst>
                                      </p:cBhvr>
                                      <p:tavLst>
                                        <p:tav tm="0">
                                          <p:val>
                                            <p:strVal val="#ppt_h"/>
                                          </p:val>
                                        </p:tav>
                                        <p:tav tm="100000">
                                          <p:val>
                                            <p:strVal val="#ppt_h"/>
                                          </p:val>
                                        </p:tav>
                                      </p:tavLst>
                                    </p:anim>
                                    <p:animEffect transition="in" filter="fade">
                                      <p:cBhvr>
                                        <p:cTn id="3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a:spLocks noChangeArrowheads="1"/>
          </p:cNvSpPr>
          <p:nvPr/>
        </p:nvSpPr>
        <p:spPr bwMode="auto">
          <a:xfrm>
            <a:off x="3873281" y="370926"/>
            <a:ext cx="3506139" cy="381930"/>
          </a:xfrm>
          <a:prstGeom prst="roundRect">
            <a:avLst>
              <a:gd name="adj" fmla="val 16667"/>
            </a:avLst>
          </a:prstGeom>
          <a:noFill/>
          <a:ln w="57150" algn="ctr">
            <a:noFill/>
            <a:round/>
            <a:headEnd/>
            <a:tailEnd/>
          </a:ln>
          <a:effectLst>
            <a:glow rad="228600">
              <a:schemeClr val="accent4">
                <a:satMod val="175000"/>
                <a:alpha val="40000"/>
              </a:schemeClr>
            </a:glow>
          </a:effectLst>
        </p:spPr>
        <p:txBody>
          <a:bodyPr lIns="103733" tIns="51866" rIns="103733" bIns="51866" numCol="1">
            <a:prstTxWarp prst="textPlain">
              <a:avLst/>
            </a:prstTxWarp>
            <a:spAutoFit/>
          </a:bodyPr>
          <a:lstStyle/>
          <a:p>
            <a:pPr algn="ctr" fontAlgn="auto">
              <a:spcBef>
                <a:spcPts val="0"/>
              </a:spcBef>
              <a:spcAft>
                <a:spcPts val="0"/>
              </a:spcAft>
              <a:defRPr/>
            </a:pPr>
            <a:r>
              <a:rPr lang="bn-BD" sz="4500" dirty="0">
                <a:ln w="0"/>
                <a:effectLst>
                  <a:outerShdw blurRad="38100" dist="19050" dir="2700000" algn="tl" rotWithShape="0">
                    <a:schemeClr val="dk1">
                      <a:alpha val="40000"/>
                    </a:schemeClr>
                  </a:outerShdw>
                </a:effectLst>
                <a:latin typeface="NikoshBAN" pitchFamily="2" charset="0"/>
                <a:cs typeface="NikoshBAN" pitchFamily="2" charset="0"/>
              </a:rPr>
              <a:t>বাড়ির কাজ </a:t>
            </a:r>
            <a:endParaRPr lang="en-US" sz="45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6" name="Picture 2" descr="E:\New Accounting -9\indexBari1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rcRect/>
          <a:stretch>
            <a:fillRect/>
          </a:stretch>
        </p:blipFill>
        <p:spPr bwMode="auto">
          <a:xfrm>
            <a:off x="3705278" y="964682"/>
            <a:ext cx="3842147" cy="2842987"/>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9"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2" name="Rectangle 1"/>
          <p:cNvSpPr/>
          <p:nvPr/>
        </p:nvSpPr>
        <p:spPr>
          <a:xfrm>
            <a:off x="975360" y="4030683"/>
            <a:ext cx="9797142" cy="1077218"/>
          </a:xfrm>
          <a:prstGeom prst="rect">
            <a:avLst/>
          </a:prstGeom>
          <a:solidFill>
            <a:srgbClr val="FFFF00"/>
          </a:solidFill>
        </p:spPr>
        <p:txBody>
          <a:bodyPr wrap="square">
            <a:spAutoFit/>
          </a:bodyPr>
          <a:lstStyle/>
          <a:p>
            <a:r>
              <a:rPr lang="as-IN" sz="3200" dirty="0">
                <a:solidFill>
                  <a:srgbClr val="333333"/>
                </a:solidFill>
                <a:latin typeface="NikoshBAN" panose="02000000000000000000" pitchFamily="2" charset="0"/>
                <a:cs typeface="NikoshBAN" panose="02000000000000000000" pitchFamily="2" charset="0"/>
              </a:rPr>
              <a:t>ক. কার মধুর হাসিতে বাঙালির ঘর ভরে </a:t>
            </a:r>
            <a:r>
              <a:rPr lang="as-IN" sz="3200" dirty="0" smtClean="0">
                <a:solidFill>
                  <a:srgbClr val="333333"/>
                </a:solidFill>
                <a:latin typeface="NikoshBAN" panose="02000000000000000000" pitchFamily="2" charset="0"/>
                <a:cs typeface="NikoshBAN" panose="02000000000000000000" pitchFamily="2" charset="0"/>
              </a:rPr>
              <a:t>ওঠে</a:t>
            </a:r>
            <a:r>
              <a:rPr lang="en-US" sz="3200" dirty="0" smtClean="0">
                <a:solidFill>
                  <a:srgbClr val="333333"/>
                </a:solidFill>
                <a:latin typeface="NikoshBAN" panose="02000000000000000000" pitchFamily="2" charset="0"/>
                <a:cs typeface="NikoshBAN" panose="02000000000000000000" pitchFamily="2" charset="0"/>
              </a:rPr>
              <a:t> </a:t>
            </a:r>
            <a:r>
              <a:rPr lang="as-IN" sz="3200" dirty="0" smtClean="0">
                <a:solidFill>
                  <a:srgbClr val="333333"/>
                </a:solidFill>
                <a:latin typeface="NikoshBAN" panose="02000000000000000000" pitchFamily="2" charset="0"/>
                <a:cs typeface="NikoshBAN" panose="02000000000000000000" pitchFamily="2" charset="0"/>
              </a:rPr>
              <a:t>?</a:t>
            </a:r>
            <a:r>
              <a:rPr lang="as-IN" sz="3200" dirty="0">
                <a:solidFill>
                  <a:srgbClr val="333333"/>
                </a:solidFill>
                <a:latin typeface="NikoshBAN" panose="02000000000000000000" pitchFamily="2" charset="0"/>
                <a:cs typeface="NikoshBAN" panose="02000000000000000000" pitchFamily="2" charset="0"/>
              </a:rPr>
              <a:t/>
            </a:r>
            <a:br>
              <a:rPr lang="as-IN" sz="3200" dirty="0">
                <a:solidFill>
                  <a:srgbClr val="333333"/>
                </a:solidFill>
                <a:latin typeface="NikoshBAN" panose="02000000000000000000" pitchFamily="2" charset="0"/>
                <a:cs typeface="NikoshBAN" panose="02000000000000000000" pitchFamily="2" charset="0"/>
              </a:rPr>
            </a:br>
            <a:r>
              <a:rPr lang="as-IN" sz="3200" dirty="0">
                <a:solidFill>
                  <a:srgbClr val="333333"/>
                </a:solidFill>
                <a:latin typeface="NikoshBAN" panose="02000000000000000000" pitchFamily="2" charset="0"/>
                <a:cs typeface="NikoshBAN" panose="02000000000000000000" pitchFamily="2" charset="0"/>
              </a:rPr>
              <a:t>খ. মুজিব </a:t>
            </a:r>
            <a:r>
              <a:rPr lang="as-IN" sz="3200" dirty="0" smtClean="0">
                <a:solidFill>
                  <a:srgbClr val="333333"/>
                </a:solidFill>
                <a:latin typeface="NikoshBAN" panose="02000000000000000000" pitchFamily="2" charset="0"/>
                <a:cs typeface="NikoshBAN" panose="02000000000000000000" pitchFamily="2" charset="0"/>
              </a:rPr>
              <a:t>আ</a:t>
            </a:r>
            <a:r>
              <a:rPr lang="en-US" sz="3200" dirty="0" smtClean="0">
                <a:solidFill>
                  <a:srgbClr val="333333"/>
                </a:solidFill>
                <a:latin typeface="NikoshBAN" panose="02000000000000000000" pitchFamily="2" charset="0"/>
                <a:cs typeface="NikoshBAN" panose="02000000000000000000" pitchFamily="2" charset="0"/>
              </a:rPr>
              <a:t>য়</a:t>
            </a:r>
            <a:r>
              <a:rPr lang="as-IN" sz="3200" dirty="0" smtClean="0">
                <a:solidFill>
                  <a:srgbClr val="333333"/>
                </a:solidFill>
                <a:latin typeface="NikoshBAN" panose="02000000000000000000" pitchFamily="2" charset="0"/>
                <a:cs typeface="NikoshBAN" panose="02000000000000000000" pitchFamily="2" charset="0"/>
              </a:rPr>
              <a:t> </a:t>
            </a:r>
            <a:r>
              <a:rPr lang="as-IN" sz="3200" dirty="0">
                <a:solidFill>
                  <a:srgbClr val="333333"/>
                </a:solidFill>
                <a:latin typeface="NikoshBAN" panose="02000000000000000000" pitchFamily="2" charset="0"/>
                <a:cs typeface="NikoshBAN" panose="02000000000000000000" pitchFamily="2" charset="0"/>
              </a:rPr>
              <a:t>ঘরে ফিরে </a:t>
            </a:r>
            <a:r>
              <a:rPr lang="as-IN" sz="3200" dirty="0" smtClean="0">
                <a:solidFill>
                  <a:srgbClr val="333333"/>
                </a:solidFill>
                <a:latin typeface="NikoshBAN" panose="02000000000000000000" pitchFamily="2" charset="0"/>
                <a:cs typeface="NikoshBAN" panose="02000000000000000000" pitchFamily="2" charset="0"/>
              </a:rPr>
              <a:t>আ</a:t>
            </a:r>
            <a:r>
              <a:rPr lang="en-US" sz="3200" dirty="0" smtClean="0">
                <a:solidFill>
                  <a:srgbClr val="333333"/>
                </a:solidFill>
                <a:latin typeface="NikoshBAN" panose="02000000000000000000" pitchFamily="2" charset="0"/>
                <a:cs typeface="NikoshBAN" panose="02000000000000000000" pitchFamily="2" charset="0"/>
              </a:rPr>
              <a:t>য় </a:t>
            </a:r>
            <a:r>
              <a:rPr lang="as-IN" sz="3200" dirty="0" smtClean="0">
                <a:solidFill>
                  <a:srgbClr val="333333"/>
                </a:solidFill>
                <a:latin typeface="NikoshBAN" panose="02000000000000000000" pitchFamily="2" charset="0"/>
                <a:cs typeface="NikoshBAN" panose="02000000000000000000" pitchFamily="2" charset="0"/>
              </a:rPr>
              <a:t>।’— </a:t>
            </a:r>
            <a:r>
              <a:rPr lang="as-IN" sz="3200" dirty="0">
                <a:solidFill>
                  <a:srgbClr val="333333"/>
                </a:solidFill>
                <a:latin typeface="NikoshBAN" panose="02000000000000000000" pitchFamily="2" charset="0"/>
                <a:cs typeface="NikoshBAN" panose="02000000000000000000" pitchFamily="2" charset="0"/>
              </a:rPr>
              <a:t>এই বাক্যের তাৎপর্য ব্যাখ্যা </a:t>
            </a:r>
            <a:r>
              <a:rPr lang="as-IN" sz="3200" dirty="0" smtClean="0">
                <a:solidFill>
                  <a:srgbClr val="333333"/>
                </a:solidFill>
                <a:latin typeface="NikoshBAN" panose="02000000000000000000" pitchFamily="2" charset="0"/>
                <a:cs typeface="NikoshBAN" panose="02000000000000000000" pitchFamily="2" charset="0"/>
              </a:rPr>
              <a:t>করো</a:t>
            </a:r>
            <a:r>
              <a:rPr lang="en-US" sz="3200" dirty="0" smtClean="0">
                <a:solidFill>
                  <a:srgbClr val="333333"/>
                </a:solidFill>
                <a:latin typeface="NikoshBAN" panose="02000000000000000000" pitchFamily="2" charset="0"/>
                <a:cs typeface="NikoshBAN" panose="02000000000000000000" pitchFamily="2" charset="0"/>
              </a:rPr>
              <a:t> </a:t>
            </a:r>
            <a:r>
              <a:rPr lang="as-IN" sz="3200" dirty="0" smtClean="0">
                <a:solidFill>
                  <a:srgbClr val="333333"/>
                </a:solidFill>
                <a:latin typeface="NikoshBAN" panose="02000000000000000000" pitchFamily="2" charset="0"/>
                <a:cs typeface="NikoshBAN" panose="02000000000000000000" pitchFamily="2" charset="0"/>
              </a:rPr>
              <a:t>।</a:t>
            </a:r>
            <a:endParaRPr lang="en-US" sz="3200" dirty="0"/>
          </a:p>
        </p:txBody>
      </p:sp>
      <p:sp>
        <p:nvSpPr>
          <p:cNvPr id="10" name="Rectangle 9"/>
          <p:cNvSpPr/>
          <p:nvPr/>
        </p:nvSpPr>
        <p:spPr>
          <a:xfrm>
            <a:off x="975360" y="5107901"/>
            <a:ext cx="12043954" cy="2246769"/>
          </a:xfrm>
          <a:prstGeom prst="rect">
            <a:avLst/>
          </a:prstGeom>
        </p:spPr>
        <p:txBody>
          <a:bodyPr wrap="square">
            <a:spAutoFit/>
          </a:bodyPr>
          <a:lstStyle/>
          <a:p>
            <a:r>
              <a:rPr lang="as-IN" sz="2800" dirty="0" smtClean="0">
                <a:solidFill>
                  <a:srgbClr val="333333"/>
                </a:solidFill>
                <a:latin typeface="NikoshBAN" panose="02000000000000000000" pitchFamily="2" charset="0"/>
                <a:cs typeface="NikoshBAN" panose="02000000000000000000" pitchFamily="2" charset="0"/>
              </a:rPr>
              <a:t>ক.</a:t>
            </a:r>
            <a:r>
              <a:rPr lang="en-US" sz="2800" dirty="0" err="1" smtClean="0">
                <a:solidFill>
                  <a:srgbClr val="333333"/>
                </a:solidFill>
                <a:latin typeface="NikoshBAN" panose="02000000000000000000" pitchFamily="2" charset="0"/>
                <a:cs typeface="NikoshBAN" panose="02000000000000000000" pitchFamily="2" charset="0"/>
              </a:rPr>
              <a:t>উঃ</a:t>
            </a:r>
            <a:r>
              <a:rPr lang="en-US" sz="2800" dirty="0" smtClean="0">
                <a:solidFill>
                  <a:srgbClr val="333333"/>
                </a:solidFill>
                <a:latin typeface="NikoshBAN" panose="02000000000000000000" pitchFamily="2" charset="0"/>
                <a:cs typeface="NikoshBAN" panose="02000000000000000000" pitchFamily="2" charset="0"/>
              </a:rPr>
              <a:t> </a:t>
            </a:r>
            <a:r>
              <a:rPr lang="as-IN" sz="2800" dirty="0" smtClean="0">
                <a:solidFill>
                  <a:srgbClr val="333333"/>
                </a:solidFill>
                <a:latin typeface="NikoshBAN" panose="02000000000000000000" pitchFamily="2" charset="0"/>
                <a:cs typeface="NikoshBAN" panose="02000000000000000000" pitchFamily="2" charset="0"/>
              </a:rPr>
              <a:t> </a:t>
            </a:r>
            <a:r>
              <a:rPr lang="as-IN" sz="2800" dirty="0">
                <a:solidFill>
                  <a:srgbClr val="333333"/>
                </a:solidFill>
                <a:latin typeface="NikoshBAN" panose="02000000000000000000" pitchFamily="2" charset="0"/>
                <a:cs typeface="NikoshBAN" panose="02000000000000000000" pitchFamily="2" charset="0"/>
              </a:rPr>
              <a:t>শিশুর মধুর হাসিতে বাঙালির ঘর ভরে ওঠে।</a:t>
            </a:r>
          </a:p>
          <a:p>
            <a:r>
              <a:rPr lang="as-IN" sz="2800" dirty="0" smtClean="0">
                <a:solidFill>
                  <a:srgbClr val="333333"/>
                </a:solidFill>
                <a:latin typeface="NikoshBAN" panose="02000000000000000000" pitchFamily="2" charset="0"/>
                <a:cs typeface="NikoshBAN" panose="02000000000000000000" pitchFamily="2" charset="0"/>
              </a:rPr>
              <a:t>খ</a:t>
            </a:r>
            <a:r>
              <a:rPr lang="as-IN" sz="2800" dirty="0">
                <a:solidFill>
                  <a:srgbClr val="333333"/>
                </a:solidFill>
                <a:latin typeface="NikoshBAN" panose="02000000000000000000" pitchFamily="2" charset="0"/>
                <a:cs typeface="NikoshBAN" panose="02000000000000000000" pitchFamily="2" charset="0"/>
              </a:rPr>
              <a:t>. </a:t>
            </a:r>
            <a:r>
              <a:rPr lang="en-US" sz="2800" dirty="0" err="1" smtClean="0">
                <a:solidFill>
                  <a:srgbClr val="333333"/>
                </a:solidFill>
                <a:latin typeface="NikoshBAN" panose="02000000000000000000" pitchFamily="2" charset="0"/>
                <a:cs typeface="NikoshBAN" panose="02000000000000000000" pitchFamily="2" charset="0"/>
              </a:rPr>
              <a:t>উঃ</a:t>
            </a:r>
            <a:r>
              <a:rPr lang="en-US" sz="2800" dirty="0" smtClean="0">
                <a:solidFill>
                  <a:srgbClr val="333333"/>
                </a:solidFill>
                <a:latin typeface="NikoshBAN" panose="02000000000000000000" pitchFamily="2" charset="0"/>
                <a:cs typeface="NikoshBAN" panose="02000000000000000000" pitchFamily="2" charset="0"/>
              </a:rPr>
              <a:t> </a:t>
            </a:r>
            <a:r>
              <a:rPr lang="as-IN" sz="2800" dirty="0" smtClean="0">
                <a:solidFill>
                  <a:srgbClr val="333333"/>
                </a:solidFill>
                <a:latin typeface="NikoshBAN" panose="02000000000000000000" pitchFamily="2" charset="0"/>
                <a:cs typeface="NikoshBAN" panose="02000000000000000000" pitchFamily="2" charset="0"/>
              </a:rPr>
              <a:t>বঙ্গবন্ধু </a:t>
            </a:r>
            <a:r>
              <a:rPr lang="as-IN" sz="2800" dirty="0">
                <a:solidFill>
                  <a:srgbClr val="333333"/>
                </a:solidFill>
                <a:latin typeface="NikoshBAN" panose="02000000000000000000" pitchFamily="2" charset="0"/>
                <a:cs typeface="NikoshBAN" panose="02000000000000000000" pitchFamily="2" charset="0"/>
              </a:rPr>
              <a:t>শেখ মুজিবুর রহমান বাঙালি জাতির গর্ব ও অহংকার বলে তাঁকে বারবার ফিরে আসার তাগিদ দেওয়া </a:t>
            </a:r>
            <a:r>
              <a:rPr lang="as-IN" sz="2800" dirty="0" smtClean="0">
                <a:solidFill>
                  <a:srgbClr val="333333"/>
                </a:solidFill>
                <a:latin typeface="NikoshBAN" panose="02000000000000000000" pitchFamily="2" charset="0"/>
                <a:cs typeface="NikoshBAN" panose="02000000000000000000" pitchFamily="2" charset="0"/>
              </a:rPr>
              <a:t>হ</a:t>
            </a:r>
            <a:r>
              <a:rPr lang="en-US" sz="2800" dirty="0" err="1" smtClean="0">
                <a:solidFill>
                  <a:srgbClr val="333333"/>
                </a:solidFill>
                <a:latin typeface="NikoshBAN" panose="02000000000000000000" pitchFamily="2" charset="0"/>
                <a:cs typeface="NikoshBAN" panose="02000000000000000000" pitchFamily="2" charset="0"/>
              </a:rPr>
              <a:t>য়ে</a:t>
            </a:r>
            <a:r>
              <a:rPr lang="as-IN" sz="2800" dirty="0" smtClean="0">
                <a:solidFill>
                  <a:srgbClr val="333333"/>
                </a:solidFill>
                <a:latin typeface="NikoshBAN" panose="02000000000000000000" pitchFamily="2" charset="0"/>
                <a:cs typeface="NikoshBAN" panose="02000000000000000000" pitchFamily="2" charset="0"/>
              </a:rPr>
              <a:t>ছে।</a:t>
            </a:r>
            <a:r>
              <a:rPr lang="en-US" sz="2800" dirty="0">
                <a:latin typeface="NikoshBAN" panose="02000000000000000000" pitchFamily="2" charset="0"/>
                <a:cs typeface="NikoshBAN" panose="02000000000000000000" pitchFamily="2" charset="0"/>
              </a:rPr>
              <a:t> </a:t>
            </a:r>
            <a:r>
              <a:rPr lang="as-IN" sz="2800" dirty="0" smtClean="0">
                <a:solidFill>
                  <a:srgbClr val="333333"/>
                </a:solidFill>
                <a:latin typeface="NikoshBAN" panose="02000000000000000000" pitchFamily="2" charset="0"/>
                <a:cs typeface="NikoshBAN" panose="02000000000000000000" pitchFamily="2" charset="0"/>
              </a:rPr>
              <a:t>বাঙালি </a:t>
            </a:r>
            <a:r>
              <a:rPr lang="as-IN" sz="2800" dirty="0">
                <a:solidFill>
                  <a:srgbClr val="333333"/>
                </a:solidFill>
                <a:latin typeface="NikoshBAN" panose="02000000000000000000" pitchFamily="2" charset="0"/>
                <a:cs typeface="NikoshBAN" panose="02000000000000000000" pitchFamily="2" charset="0"/>
              </a:rPr>
              <a:t>জাতিকে শত্রুমুক্ত করার প্রয়াস একজন বাঙালিই করেছেন। তিনি সর্বকালের সর্বশ্রেষ্ঠ বাঙালি জাতির পিতা বঙ্গবন্ধু শেখ মুজিবুর রহমান। তাই কবি এই চিরচেনা মানুষটিকে স্বাধীন বাংলায় ফিরে আসার আহ্বান করেছেন।</a:t>
            </a:r>
            <a:endParaRPr lang="en-US" sz="2800" dirty="0">
              <a:latin typeface="NikoshBAN" panose="02000000000000000000" pitchFamily="2" charset="0"/>
              <a:cs typeface="NikoshBAN" panose="02000000000000000000" pitchFamily="2" charset="0"/>
            </a:endParaRPr>
          </a:p>
        </p:txBody>
      </p:sp>
      <p:pic>
        <p:nvPicPr>
          <p:cNvPr id="12" name="Content Placeholder 5">
            <a:extLst>
              <a:ext uri="{FF2B5EF4-FFF2-40B4-BE49-F238E27FC236}">
                <a16:creationId xmlns:a16="http://schemas.microsoft.com/office/drawing/2014/main" xmlns="" id="{C5F3FC9D-5188-42BB-A9ED-F091637E09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1683" y="588111"/>
            <a:ext cx="3810000" cy="3227837"/>
          </a:xfrm>
          <a:prstGeom prst="rect">
            <a:avLst/>
          </a:prstGeom>
          <a:ln>
            <a:noFill/>
          </a:ln>
          <a:effectLst>
            <a:glow rad="228600">
              <a:schemeClr val="accent4">
                <a:satMod val="175000"/>
                <a:alpha val="40000"/>
              </a:schemeClr>
            </a:glow>
            <a:softEdge rad="112500"/>
          </a:effectLst>
        </p:spPr>
      </p:pic>
    </p:spTree>
    <p:extLst>
      <p:ext uri="{BB962C8B-B14F-4D97-AF65-F5344CB8AC3E}">
        <p14:creationId xmlns:p14="http://schemas.microsoft.com/office/powerpoint/2010/main" val="388012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8"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4" name="Rectangle 3"/>
          <p:cNvSpPr/>
          <p:nvPr/>
        </p:nvSpPr>
        <p:spPr>
          <a:xfrm>
            <a:off x="627743" y="1919510"/>
            <a:ext cx="12217400" cy="5262979"/>
          </a:xfrm>
          <a:prstGeom prst="rect">
            <a:avLst/>
          </a:prstGeom>
        </p:spPr>
        <p:txBody>
          <a:bodyPr wrap="square">
            <a:spAutoFit/>
          </a:bodyPr>
          <a:lstStyle/>
          <a:p>
            <a:pPr algn="just"/>
            <a:r>
              <a:rPr lang="as-IN" sz="2800" dirty="0" smtClean="0">
                <a:solidFill>
                  <a:srgbClr val="333333"/>
                </a:solidFill>
                <a:latin typeface="NikoshBAN" panose="02000000000000000000" pitchFamily="2" charset="0"/>
                <a:cs typeface="NikoshBAN" panose="02000000000000000000" pitchFamily="2" charset="0"/>
              </a:rPr>
              <a:t>উত্তর </a:t>
            </a:r>
            <a:r>
              <a:rPr lang="as-IN" sz="2800" dirty="0">
                <a:solidFill>
                  <a:srgbClr val="333333"/>
                </a:solidFill>
                <a:latin typeface="NikoshBAN" panose="02000000000000000000" pitchFamily="2" charset="0"/>
                <a:cs typeface="NikoshBAN" panose="02000000000000000000" pitchFamily="2" charset="0"/>
              </a:rPr>
              <a:t>: 'মধুমতি' গ্রামটি যেন 'মুজিব' কবিতার স্বাধীন বাংলা মন্তব্যটি যথার্থ।</a:t>
            </a:r>
          </a:p>
          <a:p>
            <a:pPr algn="just"/>
            <a:r>
              <a:rPr lang="as-IN" sz="2800" dirty="0">
                <a:solidFill>
                  <a:srgbClr val="333333"/>
                </a:solidFill>
                <a:latin typeface="NikoshBAN" panose="02000000000000000000" pitchFamily="2" charset="0"/>
                <a:cs typeface="NikoshBAN" panose="02000000000000000000" pitchFamily="2" charset="0"/>
              </a:rPr>
              <a:t>কারণ উদ্দীপকের রশিদ সাহেব একক প্রচেষ্টায় মধুমতি গ্রামের শিক্ষার অধিকারবঞ্চিত মানুষকে ঐক্যবদ্ধ করে গ্রামটিকে একটি আদর্শ গ্রামে পরিণত করেন। তাঁর অবর্তমানেও গ্রামের সবাই তাঁর কীর্তির কথা শ্রদ্ধাভরে স্মরণ করে।</a:t>
            </a:r>
          </a:p>
          <a:p>
            <a:pPr algn="just"/>
            <a:r>
              <a:rPr lang="as-IN" sz="2800" dirty="0">
                <a:solidFill>
                  <a:srgbClr val="333333"/>
                </a:solidFill>
                <a:latin typeface="NikoshBAN" panose="02000000000000000000" pitchFamily="2" charset="0"/>
                <a:cs typeface="NikoshBAN" panose="02000000000000000000" pitchFamily="2" charset="0"/>
              </a:rPr>
              <a:t>'মুজিব' কবিতার বঙ্গবন্ধু শেখ মুজিবুর রহমানের দেশপ্রেমের কথা কবি রোকনুজ্জামান খান গভীর মমতার সঙ্গে তুলে ধরেছেন। আমাদের জীবনের সব স্তরে প্রতিমুহূর্তেই তাঁর উপস্থিতি অনুভব করা যায়। সবুজ শ্যামল বাংলার মাঠ-নদীতীর বালুচরে তাঁর উপস্থিতি, সোনালি ফসল ভরা মাঠ দেখে মনে হয় মুজিবের হাসি। আবার শিশুদের কলহাস্যে বাঙালির ঘর যখন আনন্দ মুখর হয়ে ওঠে, তখন তাঁদের মাঝেই চিরশিশুরূপে মুজিবকে খুঁজে পাওয়া যায়। তিনি এই স্বাধীন দেশের স্থপতি, জাতির জনক। এই দেশকে ভালোবাসতেন বলেই তিনি সংগ্রাম করেছেন। তাঁর একক নেতৃত্বই জাতির মনে জাগিয়েছিল স্বাধীনতার স্বপ্ন, মুক্তি সংগ্রামের প্রেরণা। সোনার বাংলা গড়ার কাজে মৃত্যুর পূর্বমুহূত পর্যন্ত তিনি আত্মনিয়োগ করেছেন। তাই যত দিন বাঙালি থাকবে, তত দিন তারা বঙ্গবন্ধুকে কাছে পাওয়ার জন্য আকুল হবে।</a:t>
            </a:r>
            <a:endParaRPr lang="as-IN" sz="2800" b="0" i="0" dirty="0">
              <a:solidFill>
                <a:srgbClr val="333333"/>
              </a:solidFill>
              <a:effectLst/>
              <a:latin typeface="NikoshBAN" panose="02000000000000000000" pitchFamily="2" charset="0"/>
              <a:cs typeface="NikoshBAN" panose="02000000000000000000" pitchFamily="2" charset="0"/>
            </a:endParaRPr>
          </a:p>
        </p:txBody>
      </p:sp>
      <p:pic>
        <p:nvPicPr>
          <p:cNvPr id="5" name="Picture 2" descr="C:\Users\HARUNSIR\Downloads\7.jpg"/>
          <p:cNvPicPr>
            <a:picLocks noChangeAspect="1" noChangeArrowheads="1"/>
          </p:cNvPicPr>
          <p:nvPr/>
        </p:nvPicPr>
        <p:blipFill>
          <a:blip r:embed="rId2"/>
          <a:srcRect/>
          <a:stretch>
            <a:fillRect/>
          </a:stretch>
        </p:blipFill>
        <p:spPr bwMode="auto">
          <a:xfrm>
            <a:off x="9494157" y="479334"/>
            <a:ext cx="3568701" cy="1752600"/>
          </a:xfrm>
          <a:prstGeom prst="rect">
            <a:avLst/>
          </a:prstGeom>
          <a:ln>
            <a:noFill/>
          </a:ln>
          <a:effectLst>
            <a:glow rad="228600">
              <a:schemeClr val="accent4">
                <a:satMod val="175000"/>
                <a:alpha val="40000"/>
              </a:schemeClr>
            </a:glow>
            <a:softEdge rad="112500"/>
          </a:effectLst>
        </p:spPr>
      </p:pic>
      <p:sp>
        <p:nvSpPr>
          <p:cNvPr id="2" name="Rectangle 1"/>
          <p:cNvSpPr/>
          <p:nvPr/>
        </p:nvSpPr>
        <p:spPr>
          <a:xfrm>
            <a:off x="687615" y="583212"/>
            <a:ext cx="8356600" cy="1077218"/>
          </a:xfrm>
          <a:prstGeom prst="rect">
            <a:avLst/>
          </a:prstGeom>
          <a:solidFill>
            <a:srgbClr val="FFFF00"/>
          </a:solidFill>
        </p:spPr>
        <p:txBody>
          <a:bodyPr wrap="square">
            <a:spAutoFit/>
          </a:bodyPr>
          <a:lstStyle/>
          <a:p>
            <a:pPr algn="ctr"/>
            <a:r>
              <a:rPr lang="as-IN" sz="3200" dirty="0">
                <a:solidFill>
                  <a:srgbClr val="333333"/>
                </a:solidFill>
                <a:latin typeface="NikoshBAN" panose="02000000000000000000" pitchFamily="2" charset="0"/>
                <a:cs typeface="NikoshBAN" panose="02000000000000000000" pitchFamily="2" charset="0"/>
              </a:rPr>
              <a:t>ঘ. 'মধুমতি' গ্রামটি যেন মুজিব কবিতার স্বাধীন বাংলার </a:t>
            </a:r>
            <a:r>
              <a:rPr lang="as-IN" sz="3200" dirty="0" smtClean="0">
                <a:solidFill>
                  <a:srgbClr val="333333"/>
                </a:solidFill>
                <a:latin typeface="NikoshBAN" panose="02000000000000000000" pitchFamily="2" charset="0"/>
                <a:cs typeface="NikoshBAN" panose="02000000000000000000" pitchFamily="2" charset="0"/>
              </a:rPr>
              <a:t>কথাটির </a:t>
            </a:r>
            <a:endParaRPr lang="en-US" sz="3200" dirty="0" smtClean="0">
              <a:solidFill>
                <a:srgbClr val="333333"/>
              </a:solidFill>
              <a:latin typeface="NikoshBAN" panose="02000000000000000000" pitchFamily="2" charset="0"/>
              <a:cs typeface="NikoshBAN" panose="02000000000000000000" pitchFamily="2" charset="0"/>
            </a:endParaRPr>
          </a:p>
          <a:p>
            <a:pPr algn="ctr"/>
            <a:r>
              <a:rPr lang="en-US" sz="3200" dirty="0" smtClean="0">
                <a:solidFill>
                  <a:srgbClr val="333333"/>
                </a:solidFill>
                <a:latin typeface="NikoshBAN" panose="02000000000000000000" pitchFamily="2" charset="0"/>
                <a:cs typeface="NikoshBAN" panose="02000000000000000000" pitchFamily="2" charset="0"/>
              </a:rPr>
              <a:t>    </a:t>
            </a:r>
            <a:r>
              <a:rPr lang="as-IN" sz="3200" dirty="0" smtClean="0">
                <a:solidFill>
                  <a:srgbClr val="333333"/>
                </a:solidFill>
                <a:latin typeface="NikoshBAN" panose="02000000000000000000" pitchFamily="2" charset="0"/>
                <a:cs typeface="NikoshBAN" panose="02000000000000000000" pitchFamily="2" charset="0"/>
              </a:rPr>
              <a:t>সার্থকতা </a:t>
            </a:r>
            <a:r>
              <a:rPr lang="as-IN" sz="3200" dirty="0">
                <a:solidFill>
                  <a:srgbClr val="333333"/>
                </a:solidFill>
                <a:latin typeface="NikoshBAN" panose="02000000000000000000" pitchFamily="2" charset="0"/>
                <a:cs typeface="NikoshBAN" panose="02000000000000000000" pitchFamily="2" charset="0"/>
              </a:rPr>
              <a:t>প্রমাণ করে।</a:t>
            </a:r>
            <a:endParaRPr lang="as-IN" sz="3200" dirty="0">
              <a:solidFill>
                <a:srgbClr val="333333"/>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0164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308" y="490871"/>
            <a:ext cx="12902084" cy="6901602"/>
          </a:xfrm>
          <a:prstGeom prst="rect">
            <a:avLst/>
          </a:prstGeom>
          <a:effectLst>
            <a:glow rad="228600">
              <a:schemeClr val="accent2">
                <a:satMod val="175000"/>
                <a:alpha val="40000"/>
              </a:schemeClr>
            </a:glow>
          </a:effectLst>
        </p:spPr>
      </p:pic>
      <p:sp>
        <p:nvSpPr>
          <p:cNvPr id="5" name="Round Single Corner Rectangle 4"/>
          <p:cNvSpPr/>
          <p:nvPr/>
        </p:nvSpPr>
        <p:spPr>
          <a:xfrm>
            <a:off x="1815922" y="5589432"/>
            <a:ext cx="9912482" cy="858208"/>
          </a:xfrm>
          <a:prstGeom prst="flowChartAlternateProcess">
            <a:avLst/>
          </a:prstGeom>
          <a:noFill/>
          <a:ln w="38100">
            <a:noFill/>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lIns="117564" tIns="58782" rIns="117564" bIns="58782" anchor="ctr">
            <a:prstTxWarp prst="textPlain">
              <a:avLst/>
            </a:prstTxWarp>
          </a:bodyPr>
          <a:lstStyle/>
          <a:p>
            <a:pPr algn="ctr">
              <a:defRPr/>
            </a:pPr>
            <a:r>
              <a:rPr lang="en-US" sz="4000" b="1" spc="50" dirty="0" err="1"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ক্লাসের</a:t>
            </a:r>
            <a:r>
              <a:rPr lang="en-US" sz="4000" b="1" spc="50" dirty="0"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 </a:t>
            </a:r>
            <a:r>
              <a:rPr lang="en-US" sz="4000" b="1" spc="50" dirty="0" err="1"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সবাইকে</a:t>
            </a:r>
            <a:r>
              <a:rPr lang="en-US" sz="4000" b="1" spc="50" dirty="0"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 </a:t>
            </a:r>
            <a:r>
              <a:rPr lang="en-US" sz="4000" b="1" spc="50" dirty="0" err="1"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ধন্যবাদ</a:t>
            </a:r>
            <a:r>
              <a:rPr lang="en-US" sz="4000" b="1" spc="50" dirty="0"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 </a:t>
            </a:r>
            <a:r>
              <a:rPr lang="en-US" sz="4000" b="1" spc="50" dirty="0" err="1"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জানিয়ে</a:t>
            </a:r>
            <a:r>
              <a:rPr lang="en-US" sz="4000" b="1" spc="50" dirty="0"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 </a:t>
            </a:r>
            <a:r>
              <a:rPr lang="en-US" sz="4000" b="1" spc="50" dirty="0" err="1"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শেষ</a:t>
            </a:r>
            <a:r>
              <a:rPr lang="en-US" sz="4000" b="1" spc="50" dirty="0"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 </a:t>
            </a:r>
            <a:r>
              <a:rPr lang="en-US" sz="4000" b="1" spc="50" dirty="0" err="1"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করছি</a:t>
            </a:r>
            <a:endParaRPr lang="en-US" sz="4000" b="1" spc="50" dirty="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endParaRPr>
          </a:p>
        </p:txBody>
      </p:sp>
      <p:sp>
        <p:nvSpPr>
          <p:cNvPr id="6"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7"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Tree>
    <p:extLst>
      <p:ext uri="{BB962C8B-B14F-4D97-AF65-F5344CB8AC3E}">
        <p14:creationId xmlns:p14="http://schemas.microsoft.com/office/powerpoint/2010/main" val="270184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53493" y="682392"/>
            <a:ext cx="6930239" cy="463561"/>
          </a:xfrm>
          <a:prstGeom prst="rect">
            <a:avLst/>
          </a:prstGeom>
          <a:noFill/>
        </p:spPr>
        <p:txBody>
          <a:bodyPr wrap="square" rtlCol="0">
            <a:prstTxWarp prst="textPlain">
              <a:avLst/>
            </a:prstTxWarp>
            <a:spAutoFit/>
          </a:bodyPr>
          <a:lstStyle/>
          <a:p>
            <a:pPr algn="ctr"/>
            <a:r>
              <a:rPr lang="en-US" sz="2824" dirty="0" err="1">
                <a:ln w="0"/>
                <a:effectLst>
                  <a:outerShdw blurRad="38100" dist="19050" dir="2700000" algn="tl" rotWithShape="0">
                    <a:schemeClr val="dk1">
                      <a:alpha val="40000"/>
                    </a:schemeClr>
                  </a:outerShdw>
                </a:effectLst>
                <a:latin typeface="NikoshBAN"/>
                <a:cs typeface="NikoshBAN" pitchFamily="2" charset="0"/>
              </a:rPr>
              <a:t>নিচের</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a:t>
            </a:r>
            <a:endParaRPr lang="en-US" sz="2824" dirty="0">
              <a:ln w="0"/>
              <a:effectLst>
                <a:outerShdw blurRad="38100" dist="19050" dir="2700000" algn="tl" rotWithShape="0">
                  <a:schemeClr val="dk1">
                    <a:alpha val="40000"/>
                  </a:schemeClr>
                </a:outerShdw>
              </a:effectLst>
              <a:latin typeface="NikoshBAN"/>
              <a:cs typeface="NikoshBAN" pitchFamily="2" charset="0"/>
            </a:endParaRPr>
          </a:p>
        </p:txBody>
      </p:sp>
      <p:sp>
        <p:nvSpPr>
          <p:cNvPr id="13"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14"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8" name="Rectangle 7"/>
          <p:cNvSpPr/>
          <p:nvPr/>
        </p:nvSpPr>
        <p:spPr>
          <a:xfrm>
            <a:off x="5287057" y="4443268"/>
            <a:ext cx="2544244" cy="1077218"/>
          </a:xfrm>
          <a:prstGeom prst="rect">
            <a:avLst/>
          </a:prstGeom>
        </p:spPr>
        <p:txBody>
          <a:bodyPr wrap="square">
            <a:spAutoFit/>
          </a:bodyPr>
          <a:lstStyle/>
          <a:p>
            <a:pPr algn="ctr"/>
            <a:r>
              <a:rPr lang="bn-BD" sz="3200" dirty="0">
                <a:ln w="0"/>
                <a:effectLst>
                  <a:outerShdw blurRad="38100" dist="19050" dir="2700000" algn="tl" rotWithShape="0">
                    <a:schemeClr val="dk1">
                      <a:alpha val="40000"/>
                    </a:schemeClr>
                  </a:outerShdw>
                </a:effectLst>
                <a:latin typeface="NikoshBAN" pitchFamily="2" charset="0"/>
                <a:cs typeface="NikoshBAN" pitchFamily="2" charset="0"/>
              </a:rPr>
              <a:t>তাঁর ডাক নাম খোকা </a:t>
            </a:r>
            <a:endParaRPr lang="en-US" sz="32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4250" y="1400119"/>
            <a:ext cx="3348184" cy="2791701"/>
          </a:xfrm>
          <a:prstGeom prst="ellipse">
            <a:avLst/>
          </a:prstGeom>
          <a:ln w="190500" cap="rnd">
            <a:solidFill>
              <a:srgbClr val="FFFF00"/>
            </a:solidFill>
            <a:prstDash val="solid"/>
          </a:ln>
          <a:effectLst>
            <a:glow rad="228600">
              <a:schemeClr val="accent6">
                <a:satMod val="175000"/>
                <a:alpha val="40000"/>
              </a:schemeClr>
            </a:glow>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1" name="Picture 10" descr="gopalgonj20140607091614.jpg"/>
          <p:cNvPicPr>
            <a:picLocks noChangeAspect="1"/>
          </p:cNvPicPr>
          <p:nvPr/>
        </p:nvPicPr>
        <p:blipFill>
          <a:blip r:embed="rId3"/>
          <a:stretch>
            <a:fillRect/>
          </a:stretch>
        </p:blipFill>
        <p:spPr>
          <a:xfrm>
            <a:off x="8807863" y="2639307"/>
            <a:ext cx="3998249" cy="2590094"/>
          </a:xfrm>
          <a:prstGeom prst="rect">
            <a:avLst/>
          </a:prstGeom>
          <a:ln>
            <a:noFill/>
          </a:ln>
          <a:effectLst>
            <a:glow rad="228600">
              <a:schemeClr val="accent4">
                <a:satMod val="175000"/>
                <a:alpha val="40000"/>
              </a:schemeClr>
            </a:glow>
            <a:softEdge rad="112500"/>
          </a:effectLst>
        </p:spPr>
      </p:pic>
      <p:sp>
        <p:nvSpPr>
          <p:cNvPr id="12" name="TextBox 11"/>
          <p:cNvSpPr txBox="1"/>
          <p:nvPr/>
        </p:nvSpPr>
        <p:spPr>
          <a:xfrm>
            <a:off x="8407360" y="5317690"/>
            <a:ext cx="4679473" cy="107721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bn-BD"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বঙ্গবন্ধু ১৯২০ সালের ১৭ মার্চ টুঙ্গিপ</a:t>
            </a:r>
            <a:r>
              <a:rPr lang="en-US"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a:t>
            </a:r>
            <a:r>
              <a:rPr lang="bn-BD"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ড়া গ্রামে জন্মগ্রহণ করেন ।</a:t>
            </a:r>
            <a:endParaRPr lang="en-US"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905" y="2761910"/>
            <a:ext cx="3733800" cy="2588679"/>
          </a:xfrm>
          <a:prstGeom prst="rect">
            <a:avLst/>
          </a:prstGeom>
          <a:ln>
            <a:noFill/>
          </a:ln>
          <a:effectLst>
            <a:glow rad="228600">
              <a:schemeClr val="accent4">
                <a:satMod val="175000"/>
                <a:alpha val="40000"/>
              </a:schemeClr>
            </a:glow>
            <a:softEdge rad="112500"/>
          </a:effectLst>
        </p:spPr>
      </p:pic>
      <p:sp>
        <p:nvSpPr>
          <p:cNvPr id="16" name="TextBox 15"/>
          <p:cNvSpPr txBox="1"/>
          <p:nvPr/>
        </p:nvSpPr>
        <p:spPr>
          <a:xfrm>
            <a:off x="715057" y="5654855"/>
            <a:ext cx="4572000" cy="107721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bn-BD"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তাঁর বাবার নাম শেখ লুৎফর রহমান ও মায়ের নাম সায়েরা খাতুন ।</a:t>
            </a:r>
            <a:endParaRPr lang="en-US"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84490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65531" y="546868"/>
            <a:ext cx="6930239" cy="463561"/>
          </a:xfrm>
          <a:prstGeom prst="rect">
            <a:avLst/>
          </a:prstGeom>
          <a:noFill/>
        </p:spPr>
        <p:txBody>
          <a:bodyPr wrap="square" rtlCol="0">
            <a:prstTxWarp prst="textPlain">
              <a:avLst/>
            </a:prstTxWarp>
            <a:spAutoFit/>
          </a:bodyPr>
          <a:lstStyle/>
          <a:p>
            <a:pPr algn="ctr"/>
            <a:r>
              <a:rPr lang="en-US" sz="2824" dirty="0" err="1">
                <a:ln w="0"/>
                <a:effectLst>
                  <a:outerShdw blurRad="38100" dist="19050" dir="2700000" algn="tl" rotWithShape="0">
                    <a:schemeClr val="dk1">
                      <a:alpha val="40000"/>
                    </a:schemeClr>
                  </a:outerShdw>
                </a:effectLst>
                <a:latin typeface="NikoshBAN"/>
                <a:cs typeface="NikoshBAN" pitchFamily="2" charset="0"/>
              </a:rPr>
              <a:t>নিচের</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a:t>
            </a:r>
            <a:endParaRPr lang="en-US" sz="2824" dirty="0">
              <a:ln w="0"/>
              <a:effectLst>
                <a:outerShdw blurRad="38100" dist="19050" dir="2700000" algn="tl" rotWithShape="0">
                  <a:schemeClr val="dk1">
                    <a:alpha val="40000"/>
                  </a:schemeClr>
                </a:outerShdw>
              </a:effectLst>
              <a:latin typeface="NikoshBAN"/>
              <a:cs typeface="NikoshBAN" pitchFamily="2" charset="0"/>
            </a:endParaRPr>
          </a:p>
        </p:txBody>
      </p:sp>
      <p:sp>
        <p:nvSpPr>
          <p:cNvPr id="7"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8"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9" name="TextBox 8"/>
          <p:cNvSpPr txBox="1"/>
          <p:nvPr/>
        </p:nvSpPr>
        <p:spPr>
          <a:xfrm>
            <a:off x="880246" y="3369515"/>
            <a:ext cx="3657600" cy="830997"/>
          </a:xfrm>
          <a:prstGeom prst="rect">
            <a:avLst/>
          </a:prstGeom>
          <a:noFill/>
        </p:spPr>
        <p:txBody>
          <a:bodyPr wrap="square" rtlCol="0">
            <a:spAutoFit/>
          </a:bodyPr>
          <a:lstStyle/>
          <a:p>
            <a:pPr algn="ctr"/>
            <a:r>
              <a:rPr lang="bn-BD" sz="2400" dirty="0" smtClean="0">
                <a:solidFill>
                  <a:srgbClr val="660033"/>
                </a:solidFill>
                <a:latin typeface="NikoshBAN" pitchFamily="2" charset="0"/>
                <a:cs typeface="NikoshBAN" pitchFamily="2" charset="0"/>
              </a:rPr>
              <a:t>তাঁর শিক্ষাজীবন শুরু ৭ বছর বয়সে গিমাডাঙ্গা প্রাইমারি স্কুলে।</a:t>
            </a:r>
            <a:endParaRPr lang="en-US" sz="2400" dirty="0">
              <a:solidFill>
                <a:srgbClr val="660033"/>
              </a:solidFill>
              <a:latin typeface="NikoshBAN" pitchFamily="2" charset="0"/>
              <a:cs typeface="NikoshBAN" pitchFamily="2" charset="0"/>
            </a:endParaRPr>
          </a:p>
        </p:txBody>
      </p:sp>
      <p:pic>
        <p:nvPicPr>
          <p:cNvPr id="10" name="Picture 9" descr="38760530.jpg"/>
          <p:cNvPicPr>
            <a:picLocks noChangeAspect="1"/>
          </p:cNvPicPr>
          <p:nvPr/>
        </p:nvPicPr>
        <p:blipFill>
          <a:blip r:embed="rId2"/>
          <a:stretch>
            <a:fillRect/>
          </a:stretch>
        </p:blipFill>
        <p:spPr>
          <a:xfrm>
            <a:off x="856237" y="1394600"/>
            <a:ext cx="3404478" cy="1755892"/>
          </a:xfrm>
          <a:prstGeom prst="rect">
            <a:avLst/>
          </a:prstGeom>
          <a:ln>
            <a:noFill/>
          </a:ln>
          <a:effectLst>
            <a:glow rad="228600">
              <a:schemeClr val="accent2">
                <a:satMod val="175000"/>
                <a:alpha val="40000"/>
              </a:schemeClr>
            </a:glow>
            <a:softEdge rad="112500"/>
          </a:effectLst>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9926" y="1295848"/>
            <a:ext cx="3515480" cy="1747362"/>
          </a:xfrm>
          <a:prstGeom prst="rect">
            <a:avLst/>
          </a:prstGeom>
          <a:effectLst>
            <a:glow rad="228600">
              <a:schemeClr val="accent2">
                <a:satMod val="175000"/>
                <a:alpha val="40000"/>
              </a:schemeClr>
            </a:glow>
          </a:effectLst>
        </p:spPr>
      </p:pic>
      <p:sp>
        <p:nvSpPr>
          <p:cNvPr id="14" name="TextBox 13"/>
          <p:cNvSpPr txBox="1"/>
          <p:nvPr/>
        </p:nvSpPr>
        <p:spPr>
          <a:xfrm>
            <a:off x="8395413" y="3150492"/>
            <a:ext cx="3927216" cy="954107"/>
          </a:xfrm>
          <a:prstGeom prst="rect">
            <a:avLst/>
          </a:prstGeom>
          <a:no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2800" dirty="0" smtClean="0">
                <a:solidFill>
                  <a:srgbClr val="000000"/>
                </a:solidFill>
                <a:latin typeface="NikoshLightBAN" pitchFamily="2" charset="0"/>
                <a:cs typeface="NikoshLightBAN" pitchFamily="2" charset="0"/>
              </a:rPr>
              <a:t>তিনি মাধ্যমিক শিক্ষা লাভ করেন গোপালগঞ্জ মিশন হাই স্কুল থেকে।</a:t>
            </a:r>
            <a:endParaRPr lang="en-US" sz="2800" dirty="0">
              <a:solidFill>
                <a:srgbClr val="000000"/>
              </a:solidFill>
              <a:latin typeface="NikoshLightBAN" pitchFamily="2" charset="0"/>
              <a:cs typeface="NikoshLightBAN" pitchFamily="2"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348" y="4506370"/>
            <a:ext cx="3394881" cy="1635079"/>
          </a:xfrm>
          <a:prstGeom prst="rect">
            <a:avLst/>
          </a:prstGeom>
          <a:effectLst>
            <a:glow rad="228600">
              <a:schemeClr val="accent2">
                <a:satMod val="175000"/>
                <a:alpha val="40000"/>
              </a:schemeClr>
            </a:glow>
          </a:effectLst>
        </p:spPr>
      </p:pic>
      <p:sp>
        <p:nvSpPr>
          <p:cNvPr id="16" name="TextBox 15"/>
          <p:cNvSpPr txBox="1"/>
          <p:nvPr/>
        </p:nvSpPr>
        <p:spPr>
          <a:xfrm>
            <a:off x="880246" y="6420450"/>
            <a:ext cx="3657600" cy="830997"/>
          </a:xfrm>
          <a:prstGeom prst="rect">
            <a:avLst/>
          </a:prstGeom>
          <a:no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4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দুই বছর পর তিনি গোপালগঞ্জ পাবলিক স্কুলে ভর্তি হন ।</a:t>
            </a:r>
            <a:endParaRPr lang="en-US" sz="24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7" name="TextBox 16"/>
          <p:cNvSpPr txBox="1"/>
          <p:nvPr/>
        </p:nvSpPr>
        <p:spPr>
          <a:xfrm>
            <a:off x="7922001" y="6348019"/>
            <a:ext cx="5213427" cy="830997"/>
          </a:xfrm>
          <a:prstGeom prst="rect">
            <a:avLst/>
          </a:prstGeom>
          <a:no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2400" dirty="0" smtClean="0">
                <a:ln w="0"/>
                <a:solidFill>
                  <a:schemeClr val="tx1"/>
                </a:solidFill>
                <a:effectLst>
                  <a:outerShdw blurRad="38100" dist="19050" dir="2700000" algn="tl" rotWithShape="0">
                    <a:schemeClr val="dk1">
                      <a:alpha val="40000"/>
                    </a:schemeClr>
                  </a:outerShdw>
                </a:effectLst>
                <a:latin typeface="NikoshLightBAN" pitchFamily="2" charset="0"/>
                <a:cs typeface="NikoshLightBAN" pitchFamily="2" charset="0"/>
              </a:rPr>
              <a:t>কলকাতার ইসলামিয়া কলেজ থেকে  বিএ পাশ করে তিনি ঢাকা বিশ্ববিদ্যালয়ে আইন বিভাগে ভর্তি হন।</a:t>
            </a:r>
            <a:endParaRPr lang="en-US" sz="2400" dirty="0">
              <a:ln w="0"/>
              <a:solidFill>
                <a:schemeClr val="tx1"/>
              </a:solidFill>
              <a:effectLst>
                <a:outerShdw blurRad="38100" dist="19050" dir="2700000" algn="tl" rotWithShape="0">
                  <a:schemeClr val="dk1">
                    <a:alpha val="40000"/>
                  </a:schemeClr>
                </a:outerShdw>
              </a:effectLst>
              <a:latin typeface="NikoshLightBAN" pitchFamily="2" charset="0"/>
              <a:cs typeface="NikoshLightBAN" pitchFamily="2" charset="0"/>
            </a:endParaRPr>
          </a:p>
        </p:txBody>
      </p:sp>
      <p:pic>
        <p:nvPicPr>
          <p:cNvPr id="18" name="Picture 17" descr="ISLAMIA.jpeg"/>
          <p:cNvPicPr>
            <a:picLocks noChangeAspect="1"/>
          </p:cNvPicPr>
          <p:nvPr/>
        </p:nvPicPr>
        <p:blipFill>
          <a:blip r:embed="rId5"/>
          <a:stretch>
            <a:fillRect/>
          </a:stretch>
        </p:blipFill>
        <p:spPr>
          <a:xfrm>
            <a:off x="8305253" y="4211881"/>
            <a:ext cx="3857717" cy="2028856"/>
          </a:xfrm>
          <a:prstGeom prst="rect">
            <a:avLst/>
          </a:prstGeom>
          <a:ln>
            <a:noFill/>
          </a:ln>
          <a:effectLst>
            <a:glow rad="228600">
              <a:schemeClr val="accent2">
                <a:satMod val="175000"/>
                <a:alpha val="40000"/>
              </a:schemeClr>
            </a:glow>
            <a:softEdge rad="112500"/>
          </a:effectLst>
        </p:spPr>
      </p:pic>
      <p:pic>
        <p:nvPicPr>
          <p:cNvPr id="19" name="Picture 18">
            <a:extLst>
              <a:ext uri="{FF2B5EF4-FFF2-40B4-BE49-F238E27FC236}">
                <a16:creationId xmlns="" xmlns:a16="http://schemas.microsoft.com/office/drawing/2014/main" id="{0705ABFF-BB6A-4A7F-8B91-D719C1A3F1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96144" y="2453778"/>
            <a:ext cx="3263840" cy="2870131"/>
          </a:xfrm>
          <a:prstGeom prst="ellipse">
            <a:avLst/>
          </a:prstGeom>
          <a:ln w="190500" cap="rnd">
            <a:solidFill>
              <a:srgbClr val="FF0000"/>
            </a:solidFill>
            <a:prstDash val="solid"/>
          </a:ln>
          <a:effectLst>
            <a:glow rad="228600">
              <a:schemeClr val="accent4">
                <a:satMod val="175000"/>
                <a:alpha val="40000"/>
              </a:schemeClr>
            </a:glow>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5047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strVal val="#ppt_w*0.70"/>
                                          </p:val>
                                        </p:tav>
                                        <p:tav tm="100000">
                                          <p:val>
                                            <p:strVal val="#ppt_w"/>
                                          </p:val>
                                        </p:tav>
                                      </p:tavLst>
                                    </p:anim>
                                    <p:anim calcmode="lin" valueType="num">
                                      <p:cBhvr>
                                        <p:cTn id="16" dur="1000" fill="hold"/>
                                        <p:tgtEl>
                                          <p:spTgt spid="13"/>
                                        </p:tgtEl>
                                        <p:attrNameLst>
                                          <p:attrName>ppt_h</p:attrName>
                                        </p:attrNameLst>
                                      </p:cBhvr>
                                      <p:tavLst>
                                        <p:tav tm="0">
                                          <p:val>
                                            <p:strVal val="#ppt_h"/>
                                          </p:val>
                                        </p:tav>
                                        <p:tav tm="100000">
                                          <p:val>
                                            <p:strVal val="#ppt_h"/>
                                          </p:val>
                                        </p:tav>
                                      </p:tavLst>
                                    </p:anim>
                                    <p:animEffect transition="in" filter="fade">
                                      <p:cBhvr>
                                        <p:cTn id="17" dur="1000"/>
                                        <p:tgtEl>
                                          <p:spTgt spid="13"/>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1000" fill="hold"/>
                                        <p:tgtEl>
                                          <p:spTgt spid="14"/>
                                        </p:tgtEl>
                                        <p:attrNameLst>
                                          <p:attrName>ppt_w</p:attrName>
                                        </p:attrNameLst>
                                      </p:cBhvr>
                                      <p:tavLst>
                                        <p:tav tm="0">
                                          <p:val>
                                            <p:strVal val="#ppt_w*0.70"/>
                                          </p:val>
                                        </p:tav>
                                        <p:tav tm="100000">
                                          <p:val>
                                            <p:strVal val="#ppt_w"/>
                                          </p:val>
                                        </p:tav>
                                      </p:tavLst>
                                    </p:anim>
                                    <p:anim calcmode="lin" valueType="num">
                                      <p:cBhvr>
                                        <p:cTn id="21" dur="1000" fill="hold"/>
                                        <p:tgtEl>
                                          <p:spTgt spid="14"/>
                                        </p:tgtEl>
                                        <p:attrNameLst>
                                          <p:attrName>ppt_h</p:attrName>
                                        </p:attrNameLst>
                                      </p:cBhvr>
                                      <p:tavLst>
                                        <p:tav tm="0">
                                          <p:val>
                                            <p:strVal val="#ppt_h"/>
                                          </p:val>
                                        </p:tav>
                                        <p:tav tm="100000">
                                          <p:val>
                                            <p:strVal val="#ppt_h"/>
                                          </p:val>
                                        </p:tav>
                                      </p:tavLst>
                                    </p:anim>
                                    <p:animEffect transition="in" filter="fade">
                                      <p:cBhvr>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trips(downLeft)">
                                      <p:cBhvr>
                                        <p:cTn id="27" dur="500"/>
                                        <p:tgtEl>
                                          <p:spTgt spid="15"/>
                                        </p:tgtEl>
                                      </p:cBhvr>
                                    </p:animEffect>
                                  </p:childTnLst>
                                </p:cTn>
                              </p:par>
                              <p:par>
                                <p:cTn id="28" presetID="18" presetClass="entr" presetSubtype="12"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trips(downLeft)">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53493" y="682392"/>
            <a:ext cx="6930239" cy="463561"/>
          </a:xfrm>
          <a:prstGeom prst="rect">
            <a:avLst/>
          </a:prstGeom>
          <a:noFill/>
        </p:spPr>
        <p:txBody>
          <a:bodyPr wrap="square" rtlCol="0">
            <a:prstTxWarp prst="textPlain">
              <a:avLst/>
            </a:prstTxWarp>
            <a:spAutoFit/>
          </a:bodyPr>
          <a:lstStyle/>
          <a:p>
            <a:pPr algn="ctr"/>
            <a:r>
              <a:rPr lang="en-US" sz="2824" dirty="0" err="1">
                <a:ln w="0"/>
                <a:effectLst>
                  <a:outerShdw blurRad="38100" dist="19050" dir="2700000" algn="tl" rotWithShape="0">
                    <a:schemeClr val="dk1">
                      <a:alpha val="40000"/>
                    </a:schemeClr>
                  </a:outerShdw>
                </a:effectLst>
                <a:latin typeface="NikoshBAN"/>
                <a:cs typeface="NikoshBAN" pitchFamily="2" charset="0"/>
              </a:rPr>
              <a:t>নিচের</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a:t>
            </a:r>
            <a:endParaRPr lang="en-US" sz="2824" dirty="0">
              <a:ln w="0"/>
              <a:effectLst>
                <a:outerShdw blurRad="38100" dist="19050" dir="2700000" algn="tl" rotWithShape="0">
                  <a:schemeClr val="dk1">
                    <a:alpha val="40000"/>
                  </a:schemeClr>
                </a:outerShdw>
              </a:effectLst>
              <a:latin typeface="NikoshBAN"/>
              <a:cs typeface="NikoshBAN" pitchFamily="2" charset="0"/>
            </a:endParaRPr>
          </a:p>
        </p:txBody>
      </p:sp>
      <p:sp>
        <p:nvSpPr>
          <p:cNvPr id="7"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8"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2" name="Rectangle 1"/>
          <p:cNvSpPr/>
          <p:nvPr/>
        </p:nvSpPr>
        <p:spPr>
          <a:xfrm>
            <a:off x="1021492" y="4811700"/>
            <a:ext cx="5843765" cy="1815882"/>
          </a:xfrm>
          <a:prstGeom prst="rect">
            <a:avLst/>
          </a:prstGeom>
        </p:spPr>
        <p:txBody>
          <a:bodyPr wrap="square">
            <a:spAutoFit/>
          </a:bodyPr>
          <a:lstStyle/>
          <a:p>
            <a:r>
              <a:rPr lang="as-IN" sz="2800" dirty="0">
                <a:solidFill>
                  <a:srgbClr val="202124"/>
                </a:solidFill>
                <a:latin typeface="NikoshBAN" panose="02000000000000000000" pitchFamily="2" charset="0"/>
                <a:cs typeface="NikoshBAN" panose="02000000000000000000" pitchFamily="2" charset="0"/>
              </a:rPr>
              <a:t>শেখ মুজিবুর রহমান (১৭ই মার্চ ১৯২০ – ১৫ই আগস্ট ১৯৭৫), সংক্ষিপ্তাকারে শেখ মুজিব বা বঙ্গবন্ধু, ছিলেন বাংলাদেশের প্রথম রাষ্ট্রপতি ও দক্ষিণ এশিয়ার অন্যতম প্রভাবশালী রাজনৈতিক ব্যক্তিত্ব।</a:t>
            </a:r>
            <a:endParaRPr lang="en-US" sz="2800" dirty="0">
              <a:latin typeface="NikoshBAN" panose="02000000000000000000" pitchFamily="2" charset="0"/>
              <a:cs typeface="NikoshBAN" panose="02000000000000000000" pitchFamily="2" charset="0"/>
            </a:endParaRPr>
          </a:p>
        </p:txBody>
      </p:sp>
      <p:sp>
        <p:nvSpPr>
          <p:cNvPr id="3" name="Rectangle 2"/>
          <p:cNvSpPr/>
          <p:nvPr/>
        </p:nvSpPr>
        <p:spPr>
          <a:xfrm>
            <a:off x="8066900" y="4967699"/>
            <a:ext cx="4277133" cy="391517"/>
          </a:xfrm>
          <a:prstGeom prst="rect">
            <a:avLst/>
          </a:prstGeom>
        </p:spPr>
        <p:txBody>
          <a:bodyPr wrap="none">
            <a:spAutoFit/>
          </a:bodyPr>
          <a:lstStyle/>
          <a:p>
            <a:r>
              <a:rPr lang="as-IN" dirty="0"/>
              <a:t>শেখ মুজিবুর রহমান নামটি কে </a:t>
            </a:r>
            <a:r>
              <a:rPr lang="as-IN" dirty="0" smtClean="0"/>
              <a:t>রাখেন</a:t>
            </a:r>
            <a:r>
              <a:rPr lang="en-US" dirty="0" smtClean="0"/>
              <a:t> ।</a:t>
            </a:r>
            <a:endParaRPr lang="en-US" dirty="0"/>
          </a:p>
        </p:txBody>
      </p:sp>
      <p:sp>
        <p:nvSpPr>
          <p:cNvPr id="5" name="Rectangle 4"/>
          <p:cNvSpPr/>
          <p:nvPr/>
        </p:nvSpPr>
        <p:spPr>
          <a:xfrm>
            <a:off x="7770878" y="5509221"/>
            <a:ext cx="4705671" cy="690702"/>
          </a:xfrm>
          <a:prstGeom prst="rect">
            <a:avLst/>
          </a:prstGeom>
        </p:spPr>
        <p:txBody>
          <a:bodyPr wrap="square">
            <a:spAutoFit/>
          </a:bodyPr>
          <a:lstStyle/>
          <a:p>
            <a:pPr algn="ctr"/>
            <a:r>
              <a:rPr lang="as-IN" dirty="0">
                <a:solidFill>
                  <a:srgbClr val="202124"/>
                </a:solidFill>
                <a:latin typeface="arial" panose="020B0604020202020204" pitchFamily="34" charset="0"/>
              </a:rPr>
              <a:t>তার নানা শেখ আবদুল মজিদ তার নামকরণ করেন “শেখ মুজিবুর রহমান”।</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0178" y="1816127"/>
            <a:ext cx="4929365" cy="2576835"/>
          </a:xfrm>
          <a:prstGeom prst="rect">
            <a:avLst/>
          </a:prstGeom>
          <a:effectLst>
            <a:glow rad="228600">
              <a:schemeClr val="accent4">
                <a:satMod val="175000"/>
                <a:alpha val="40000"/>
              </a:schemeClr>
            </a:glow>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3919" y="1843285"/>
            <a:ext cx="4619625" cy="2670658"/>
          </a:xfrm>
          <a:prstGeom prst="rect">
            <a:avLst/>
          </a:prstGeom>
          <a:ln>
            <a:noFill/>
          </a:ln>
          <a:effectLst>
            <a:glow rad="228600">
              <a:schemeClr val="accent4">
                <a:satMod val="175000"/>
                <a:alpha val="40000"/>
              </a:schemeClr>
            </a:glow>
            <a:softEdge rad="112500"/>
          </a:effectLst>
        </p:spPr>
      </p:pic>
    </p:spTree>
    <p:extLst>
      <p:ext uri="{BB962C8B-B14F-4D97-AF65-F5344CB8AC3E}">
        <p14:creationId xmlns:p14="http://schemas.microsoft.com/office/powerpoint/2010/main" val="146610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53493" y="682392"/>
            <a:ext cx="6930239" cy="463561"/>
          </a:xfrm>
          <a:prstGeom prst="rect">
            <a:avLst/>
          </a:prstGeom>
          <a:noFill/>
        </p:spPr>
        <p:txBody>
          <a:bodyPr wrap="square" rtlCol="0">
            <a:prstTxWarp prst="textPlain">
              <a:avLst/>
            </a:prstTxWarp>
            <a:spAutoFit/>
          </a:bodyPr>
          <a:lstStyle/>
          <a:p>
            <a:pPr algn="ctr"/>
            <a:r>
              <a:rPr lang="en-US" sz="2824" dirty="0" err="1">
                <a:ln w="0"/>
                <a:effectLst>
                  <a:outerShdw blurRad="38100" dist="19050" dir="2700000" algn="tl" rotWithShape="0">
                    <a:schemeClr val="dk1">
                      <a:alpha val="40000"/>
                    </a:schemeClr>
                  </a:outerShdw>
                </a:effectLst>
                <a:latin typeface="NikoshBAN"/>
                <a:cs typeface="NikoshBAN" pitchFamily="2" charset="0"/>
              </a:rPr>
              <a:t>নিচের</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a:t>
            </a:r>
            <a:endParaRPr lang="en-US" sz="2824" dirty="0">
              <a:ln w="0"/>
              <a:effectLst>
                <a:outerShdw blurRad="38100" dist="19050" dir="2700000" algn="tl" rotWithShape="0">
                  <a:schemeClr val="dk1">
                    <a:alpha val="40000"/>
                  </a:schemeClr>
                </a:outerShdw>
              </a:effectLst>
              <a:latin typeface="NikoshBAN"/>
              <a:cs typeface="NikoshBAN" pitchFamily="2" charset="0"/>
            </a:endParaRPr>
          </a:p>
        </p:txBody>
      </p:sp>
      <p:sp>
        <p:nvSpPr>
          <p:cNvPr id="7"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8"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2" name="Rectangle 1"/>
          <p:cNvSpPr/>
          <p:nvPr/>
        </p:nvSpPr>
        <p:spPr>
          <a:xfrm>
            <a:off x="1320801" y="4158037"/>
            <a:ext cx="4513942" cy="3108543"/>
          </a:xfrm>
          <a:prstGeom prst="rect">
            <a:avLst/>
          </a:prstGeom>
        </p:spPr>
        <p:txBody>
          <a:bodyPr wrap="square">
            <a:spAutoFit/>
          </a:bodyPr>
          <a:lstStyle/>
          <a:p>
            <a:r>
              <a:rPr lang="as-IN" sz="2800" dirty="0">
                <a:solidFill>
                  <a:srgbClr val="121212"/>
                </a:solidFill>
                <a:latin typeface="NikoshBAN" panose="02000000000000000000" pitchFamily="2" charset="0"/>
                <a:cs typeface="NikoshBAN" panose="02000000000000000000" pitchFamily="2" charset="0"/>
              </a:rPr>
              <a:t>১। ‘মুজিব বর্ষ’ </a:t>
            </a:r>
            <a:r>
              <a:rPr lang="as-IN" sz="2800" dirty="0" smtClean="0">
                <a:solidFill>
                  <a:srgbClr val="121212"/>
                </a:solidFill>
                <a:latin typeface="NikoshBAN" panose="02000000000000000000" pitchFamily="2" charset="0"/>
                <a:cs typeface="NikoshBAN" panose="02000000000000000000" pitchFamily="2" charset="0"/>
              </a:rPr>
              <a:t>কী</a:t>
            </a:r>
            <a:r>
              <a:rPr lang="en-US" sz="2800" dirty="0" smtClean="0">
                <a:solidFill>
                  <a:srgbClr val="121212"/>
                </a:solidFill>
                <a:latin typeface="NikoshBAN" panose="02000000000000000000" pitchFamily="2" charset="0"/>
                <a:cs typeface="NikoshBAN" panose="02000000000000000000" pitchFamily="2" charset="0"/>
              </a:rPr>
              <a:t> </a:t>
            </a:r>
            <a:r>
              <a:rPr lang="as-IN" sz="2800" dirty="0" smtClean="0">
                <a:solidFill>
                  <a:srgbClr val="121212"/>
                </a:solidFill>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
            </a:r>
            <a:br>
              <a:rPr lang="as-IN" sz="2800" dirty="0">
                <a:latin typeface="NikoshBAN" panose="02000000000000000000" pitchFamily="2" charset="0"/>
                <a:cs typeface="NikoshBAN" panose="02000000000000000000" pitchFamily="2" charset="0"/>
              </a:rPr>
            </a:br>
            <a:r>
              <a:rPr lang="as-IN" sz="2800" dirty="0">
                <a:solidFill>
                  <a:srgbClr val="121212"/>
                </a:solidFill>
                <a:latin typeface="NikoshBAN" panose="02000000000000000000" pitchFamily="2" charset="0"/>
                <a:cs typeface="NikoshBAN" panose="02000000000000000000" pitchFamily="2" charset="0"/>
              </a:rPr>
              <a:t>উত্তর: বঙ্গবন্ধু শেখ মুজিবুর রহমানের জন্মশতবার্ষিকী (জন্ম ১৭ মার্চ ১৯২০</a:t>
            </a:r>
            <a:r>
              <a:rPr lang="as-IN" sz="2800" dirty="0" smtClean="0">
                <a:solidFill>
                  <a:srgbClr val="121212"/>
                </a:solidFill>
                <a:latin typeface="NikoshBAN" panose="02000000000000000000" pitchFamily="2" charset="0"/>
                <a:cs typeface="NikoshBAN" panose="02000000000000000000" pitchFamily="2" charset="0"/>
              </a:rPr>
              <a:t>)</a:t>
            </a:r>
            <a:r>
              <a:rPr lang="en-US" sz="2800" dirty="0" smtClean="0">
                <a:solidFill>
                  <a:srgbClr val="121212"/>
                </a:solidFill>
                <a:latin typeface="NikoshBAN" panose="02000000000000000000" pitchFamily="2" charset="0"/>
                <a:cs typeface="NikoshBAN" panose="02000000000000000000" pitchFamily="2" charset="0"/>
              </a:rPr>
              <a:t> </a:t>
            </a:r>
            <a:r>
              <a:rPr lang="as-IN" sz="2800" dirty="0" smtClean="0">
                <a:solidFill>
                  <a:srgbClr val="121212"/>
                </a:solidFill>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
            </a:r>
            <a:br>
              <a:rPr lang="as-IN" sz="2800" dirty="0">
                <a:latin typeface="NikoshBAN" panose="02000000000000000000" pitchFamily="2" charset="0"/>
                <a:cs typeface="NikoshBAN" panose="02000000000000000000" pitchFamily="2" charset="0"/>
              </a:rPr>
            </a:br>
            <a:r>
              <a:rPr lang="as-IN" sz="2800" dirty="0">
                <a:solidFill>
                  <a:srgbClr val="121212"/>
                </a:solidFill>
                <a:latin typeface="NikoshBAN" panose="02000000000000000000" pitchFamily="2" charset="0"/>
                <a:cs typeface="NikoshBAN" panose="02000000000000000000" pitchFamily="2" charset="0"/>
              </a:rPr>
              <a:t>২। মুজিব বর্ষের সময়কাল কত?</a:t>
            </a:r>
            <a:r>
              <a:rPr lang="as-IN" sz="2800" dirty="0">
                <a:latin typeface="NikoshBAN" panose="02000000000000000000" pitchFamily="2" charset="0"/>
                <a:cs typeface="NikoshBAN" panose="02000000000000000000" pitchFamily="2" charset="0"/>
              </a:rPr>
              <a:t/>
            </a:r>
            <a:br>
              <a:rPr lang="as-IN" sz="2800" dirty="0">
                <a:latin typeface="NikoshBAN" panose="02000000000000000000" pitchFamily="2" charset="0"/>
                <a:cs typeface="NikoshBAN" panose="02000000000000000000" pitchFamily="2" charset="0"/>
              </a:rPr>
            </a:br>
            <a:r>
              <a:rPr lang="as-IN" sz="2800" dirty="0">
                <a:solidFill>
                  <a:srgbClr val="121212"/>
                </a:solidFill>
                <a:latin typeface="NikoshBAN" panose="02000000000000000000" pitchFamily="2" charset="0"/>
                <a:cs typeface="NikoshBAN" panose="02000000000000000000" pitchFamily="2" charset="0"/>
              </a:rPr>
              <a:t>উত্তর: ১৭ মার্চ ২০২০—১৭ মার্চ </a:t>
            </a:r>
            <a:r>
              <a:rPr lang="as-IN" sz="2800" dirty="0" smtClean="0">
                <a:solidFill>
                  <a:srgbClr val="121212"/>
                </a:solidFill>
                <a:latin typeface="NikoshBAN" panose="02000000000000000000" pitchFamily="2" charset="0"/>
                <a:cs typeface="NikoshBAN" panose="02000000000000000000" pitchFamily="2" charset="0"/>
              </a:rPr>
              <a:t>২০২১</a:t>
            </a:r>
            <a:r>
              <a:rPr lang="en-US" sz="2800" dirty="0" smtClean="0">
                <a:solidFill>
                  <a:srgbClr val="121212"/>
                </a:solidFill>
                <a:latin typeface="NikoshBAN" panose="02000000000000000000" pitchFamily="2" charset="0"/>
                <a:cs typeface="NikoshBAN" panose="02000000000000000000" pitchFamily="2" charset="0"/>
              </a:rPr>
              <a:t> </a:t>
            </a:r>
            <a:r>
              <a:rPr lang="as-IN" sz="2800" dirty="0" smtClean="0">
                <a:solidFill>
                  <a:srgbClr val="121212"/>
                </a:solidFill>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
            </a:r>
            <a:br>
              <a:rPr lang="as-IN" sz="2800" dirty="0">
                <a:latin typeface="NikoshBAN" panose="02000000000000000000" pitchFamily="2" charset="0"/>
                <a:cs typeface="NikoshBAN" panose="02000000000000000000" pitchFamily="2" charset="0"/>
              </a:rPr>
            </a:br>
            <a:r>
              <a:rPr lang="as-IN" sz="2800" dirty="0">
                <a:solidFill>
                  <a:srgbClr val="121212"/>
                </a:solidFill>
                <a:latin typeface="NikoshBAN" panose="02000000000000000000" pitchFamily="2" charset="0"/>
                <a:cs typeface="NikoshBAN" panose="02000000000000000000" pitchFamily="2" charset="0"/>
              </a:rPr>
              <a:t>৩। ‘মুজিব বর্ষ’ ঘোষণা করেন </a:t>
            </a:r>
            <a:r>
              <a:rPr lang="as-IN" sz="2800" dirty="0" smtClean="0">
                <a:solidFill>
                  <a:srgbClr val="121212"/>
                </a:solidFill>
                <a:latin typeface="NikoshBAN" panose="02000000000000000000" pitchFamily="2" charset="0"/>
                <a:cs typeface="NikoshBAN" panose="02000000000000000000" pitchFamily="2" charset="0"/>
              </a:rPr>
              <a:t>কে</a:t>
            </a:r>
            <a:r>
              <a:rPr lang="en-US" sz="2800" dirty="0" smtClean="0">
                <a:solidFill>
                  <a:srgbClr val="121212"/>
                </a:solidFill>
                <a:latin typeface="NikoshBAN" panose="02000000000000000000" pitchFamily="2" charset="0"/>
                <a:cs typeface="NikoshBAN" panose="02000000000000000000" pitchFamily="2" charset="0"/>
              </a:rPr>
              <a:t> </a:t>
            </a:r>
            <a:r>
              <a:rPr lang="as-IN" sz="2800" dirty="0" smtClean="0">
                <a:solidFill>
                  <a:srgbClr val="121212"/>
                </a:solidFill>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
            </a:r>
            <a:br>
              <a:rPr lang="as-IN" sz="2800" dirty="0">
                <a:latin typeface="NikoshBAN" panose="02000000000000000000" pitchFamily="2" charset="0"/>
                <a:cs typeface="NikoshBAN" panose="02000000000000000000" pitchFamily="2" charset="0"/>
              </a:rPr>
            </a:br>
            <a:r>
              <a:rPr lang="as-IN" sz="2800" dirty="0">
                <a:solidFill>
                  <a:srgbClr val="121212"/>
                </a:solidFill>
                <a:latin typeface="NikoshBAN" panose="02000000000000000000" pitchFamily="2" charset="0"/>
                <a:cs typeface="NikoshBAN" panose="02000000000000000000" pitchFamily="2" charset="0"/>
              </a:rPr>
              <a:t>উত্তর: প্রধানমন্ত্রী শেখ </a:t>
            </a:r>
            <a:r>
              <a:rPr lang="as-IN" sz="2800" dirty="0" smtClean="0">
                <a:solidFill>
                  <a:srgbClr val="121212"/>
                </a:solidFill>
                <a:latin typeface="NikoshBAN" panose="02000000000000000000" pitchFamily="2" charset="0"/>
                <a:cs typeface="NikoshBAN" panose="02000000000000000000" pitchFamily="2" charset="0"/>
              </a:rPr>
              <a:t>হাসিনা</a:t>
            </a:r>
            <a:r>
              <a:rPr lang="en-US" sz="2800" dirty="0" smtClean="0">
                <a:solidFill>
                  <a:srgbClr val="121212"/>
                </a:solidFill>
                <a:latin typeface="NikoshBAN" panose="02000000000000000000" pitchFamily="2" charset="0"/>
                <a:cs typeface="NikoshBAN" panose="02000000000000000000" pitchFamily="2" charset="0"/>
              </a:rPr>
              <a:t> </a:t>
            </a:r>
            <a:r>
              <a:rPr lang="as-IN" sz="2800" dirty="0" smtClean="0">
                <a:solidFill>
                  <a:srgbClr val="121212"/>
                </a:solidFill>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sp>
        <p:nvSpPr>
          <p:cNvPr id="3" name="Rectangle 2"/>
          <p:cNvSpPr/>
          <p:nvPr/>
        </p:nvSpPr>
        <p:spPr>
          <a:xfrm>
            <a:off x="7545332" y="4289924"/>
            <a:ext cx="4876800" cy="3046988"/>
          </a:xfrm>
          <a:prstGeom prst="rect">
            <a:avLst/>
          </a:prstGeom>
        </p:spPr>
        <p:txBody>
          <a:bodyPr wrap="square">
            <a:spAutoFit/>
          </a:bodyPr>
          <a:lstStyle/>
          <a:p>
            <a:r>
              <a:rPr lang="en-US" sz="3200" dirty="0">
                <a:solidFill>
                  <a:srgbClr val="121212"/>
                </a:solidFill>
                <a:latin typeface="NikoshBAN" panose="02000000000000000000" pitchFamily="2" charset="0"/>
                <a:cs typeface="NikoshBAN" panose="02000000000000000000" pitchFamily="2" charset="0"/>
              </a:rPr>
              <a:t>৪</a:t>
            </a:r>
            <a:r>
              <a:rPr lang="as-IN" sz="3200" dirty="0" smtClean="0">
                <a:solidFill>
                  <a:srgbClr val="121212"/>
                </a:solidFill>
                <a:latin typeface="NikoshBAN" panose="02000000000000000000" pitchFamily="2" charset="0"/>
                <a:cs typeface="NikoshBAN" panose="02000000000000000000" pitchFamily="2" charset="0"/>
              </a:rPr>
              <a:t>। </a:t>
            </a:r>
            <a:r>
              <a:rPr lang="as-IN" sz="3200" dirty="0">
                <a:solidFill>
                  <a:srgbClr val="121212"/>
                </a:solidFill>
                <a:latin typeface="NikoshBAN" panose="02000000000000000000" pitchFamily="2" charset="0"/>
                <a:cs typeface="NikoshBAN" panose="02000000000000000000" pitchFamily="2" charset="0"/>
              </a:rPr>
              <a:t>মুজিব শব্দের অর্থ </a:t>
            </a:r>
            <a:r>
              <a:rPr lang="as-IN" sz="3200" dirty="0" smtClean="0">
                <a:solidFill>
                  <a:srgbClr val="121212"/>
                </a:solidFill>
                <a:latin typeface="NikoshBAN" panose="02000000000000000000" pitchFamily="2" charset="0"/>
                <a:cs typeface="NikoshBAN" panose="02000000000000000000" pitchFamily="2" charset="0"/>
              </a:rPr>
              <a:t>কী</a:t>
            </a:r>
            <a:r>
              <a:rPr lang="en-US" sz="3200" dirty="0" smtClean="0">
                <a:solidFill>
                  <a:srgbClr val="121212"/>
                </a:solidFill>
                <a:latin typeface="NikoshBAN" panose="02000000000000000000" pitchFamily="2" charset="0"/>
                <a:cs typeface="NikoshBAN" panose="02000000000000000000" pitchFamily="2" charset="0"/>
              </a:rPr>
              <a:t> </a:t>
            </a:r>
            <a:r>
              <a:rPr lang="as-IN" sz="3200" dirty="0" smtClean="0">
                <a:solidFill>
                  <a:srgbClr val="121212"/>
                </a:solidFill>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
            </a:r>
            <a:br>
              <a:rPr lang="as-IN" sz="3200" dirty="0">
                <a:latin typeface="NikoshBAN" panose="02000000000000000000" pitchFamily="2" charset="0"/>
                <a:cs typeface="NikoshBAN" panose="02000000000000000000" pitchFamily="2" charset="0"/>
              </a:rPr>
            </a:br>
            <a:r>
              <a:rPr lang="as-IN" sz="3200" dirty="0">
                <a:solidFill>
                  <a:srgbClr val="121212"/>
                </a:solidFill>
                <a:latin typeface="NikoshBAN" panose="02000000000000000000" pitchFamily="2" charset="0"/>
                <a:cs typeface="NikoshBAN" panose="02000000000000000000" pitchFamily="2" charset="0"/>
              </a:rPr>
              <a:t>উত্তর: </a:t>
            </a:r>
            <a:r>
              <a:rPr lang="as-IN" sz="3200" dirty="0" smtClean="0">
                <a:solidFill>
                  <a:srgbClr val="121212"/>
                </a:solidFill>
                <a:latin typeface="NikoshBAN" panose="02000000000000000000" pitchFamily="2" charset="0"/>
                <a:cs typeface="NikoshBAN" panose="02000000000000000000" pitchFamily="2" charset="0"/>
              </a:rPr>
              <a:t>উত্তরদাতা</a:t>
            </a:r>
            <a:r>
              <a:rPr lang="en-US" sz="3200" dirty="0" smtClean="0">
                <a:solidFill>
                  <a:srgbClr val="121212"/>
                </a:solidFill>
                <a:latin typeface="NikoshBAN" panose="02000000000000000000" pitchFamily="2" charset="0"/>
                <a:cs typeface="NikoshBAN" panose="02000000000000000000" pitchFamily="2" charset="0"/>
              </a:rPr>
              <a:t> </a:t>
            </a:r>
            <a:r>
              <a:rPr lang="as-IN" sz="3200" dirty="0" smtClean="0">
                <a:solidFill>
                  <a:srgbClr val="121212"/>
                </a:solidFill>
                <a:latin typeface="NikoshBAN" panose="02000000000000000000" pitchFamily="2" charset="0"/>
                <a:cs typeface="NikoshBAN" panose="02000000000000000000" pitchFamily="2" charset="0"/>
              </a:rPr>
              <a:t>।</a:t>
            </a:r>
            <a:endParaRPr lang="en-US" sz="3200" dirty="0" smtClean="0">
              <a:solidFill>
                <a:srgbClr val="121212"/>
              </a:solidFill>
              <a:latin typeface="NikoshBAN" panose="02000000000000000000" pitchFamily="2" charset="0"/>
              <a:cs typeface="NikoshBAN" panose="02000000000000000000" pitchFamily="2" charset="0"/>
            </a:endParaRPr>
          </a:p>
          <a:p>
            <a:r>
              <a:rPr lang="en-US" sz="3200" dirty="0">
                <a:latin typeface="NikoshBAN" panose="02000000000000000000" pitchFamily="2" charset="0"/>
                <a:cs typeface="NikoshBAN" panose="02000000000000000000" pitchFamily="2" charset="0"/>
              </a:rPr>
              <a:t>৫</a:t>
            </a:r>
            <a:r>
              <a:rPr lang="as-IN"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বঙ্গবন্ধুর পিতার নাম </a:t>
            </a:r>
            <a:r>
              <a:rPr lang="as-IN" sz="3200" dirty="0" smtClean="0">
                <a:latin typeface="NikoshBAN" panose="02000000000000000000" pitchFamily="2" charset="0"/>
                <a:cs typeface="NikoshBAN" panose="02000000000000000000" pitchFamily="2" charset="0"/>
              </a:rPr>
              <a:t>কী</a:t>
            </a:r>
            <a:r>
              <a:rPr lang="en-US" sz="3200" dirty="0" smtClean="0">
                <a:latin typeface="NikoshBAN" panose="02000000000000000000" pitchFamily="2" charset="0"/>
                <a:cs typeface="NikoshBAN" panose="02000000000000000000" pitchFamily="2" charset="0"/>
              </a:rPr>
              <a:t> </a:t>
            </a:r>
            <a:r>
              <a:rPr lang="as-IN" sz="3200" dirty="0" smtClean="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
            </a:r>
            <a:br>
              <a:rPr lang="as-IN" sz="3200" dirty="0">
                <a:latin typeface="NikoshBAN" panose="02000000000000000000" pitchFamily="2" charset="0"/>
                <a:cs typeface="NikoshBAN" panose="02000000000000000000" pitchFamily="2" charset="0"/>
              </a:rPr>
            </a:br>
            <a:r>
              <a:rPr lang="as-IN" sz="3200" dirty="0">
                <a:latin typeface="NikoshBAN" panose="02000000000000000000" pitchFamily="2" charset="0"/>
                <a:cs typeface="NikoshBAN" panose="02000000000000000000" pitchFamily="2" charset="0"/>
              </a:rPr>
              <a:t>উত্তর: শেখ লুৎফর </a:t>
            </a:r>
            <a:r>
              <a:rPr lang="as-IN" sz="3200" dirty="0" smtClean="0">
                <a:latin typeface="NikoshBAN" panose="02000000000000000000" pitchFamily="2" charset="0"/>
                <a:cs typeface="NikoshBAN" panose="02000000000000000000" pitchFamily="2" charset="0"/>
              </a:rPr>
              <a:t>রহমান</a:t>
            </a:r>
            <a:r>
              <a:rPr lang="en-US" sz="3200" dirty="0" smtClean="0">
                <a:latin typeface="NikoshBAN" panose="02000000000000000000" pitchFamily="2" charset="0"/>
                <a:cs typeface="NikoshBAN" panose="02000000000000000000" pitchFamily="2" charset="0"/>
              </a:rPr>
              <a:t> </a:t>
            </a:r>
            <a:r>
              <a:rPr lang="as-IN" sz="3200" dirty="0" smtClean="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
            </a:r>
            <a:br>
              <a:rPr lang="as-IN" sz="3200" dirty="0">
                <a:latin typeface="NikoshBAN" panose="02000000000000000000" pitchFamily="2" charset="0"/>
                <a:cs typeface="NikoshBAN" panose="02000000000000000000" pitchFamily="2" charset="0"/>
              </a:rPr>
            </a:br>
            <a:r>
              <a:rPr lang="en-US" sz="3200" dirty="0">
                <a:latin typeface="NikoshBAN" panose="02000000000000000000" pitchFamily="2" charset="0"/>
                <a:cs typeface="NikoshBAN" panose="02000000000000000000" pitchFamily="2" charset="0"/>
              </a:rPr>
              <a:t>৬</a:t>
            </a:r>
            <a:r>
              <a:rPr lang="as-IN"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বঙ্গবন্ধুর মাতার নাম </a:t>
            </a:r>
            <a:r>
              <a:rPr lang="as-IN" sz="3200" dirty="0" smtClean="0">
                <a:latin typeface="NikoshBAN" panose="02000000000000000000" pitchFamily="2" charset="0"/>
                <a:cs typeface="NikoshBAN" panose="02000000000000000000" pitchFamily="2" charset="0"/>
              </a:rPr>
              <a:t>কী</a:t>
            </a:r>
            <a:r>
              <a:rPr lang="en-US" sz="3200" dirty="0" smtClean="0">
                <a:latin typeface="NikoshBAN" panose="02000000000000000000" pitchFamily="2" charset="0"/>
                <a:cs typeface="NikoshBAN" panose="02000000000000000000" pitchFamily="2" charset="0"/>
              </a:rPr>
              <a:t> </a:t>
            </a:r>
            <a:r>
              <a:rPr lang="as-IN" sz="3200" dirty="0" smtClean="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
            </a:r>
            <a:br>
              <a:rPr lang="as-IN" sz="3200" dirty="0">
                <a:latin typeface="NikoshBAN" panose="02000000000000000000" pitchFamily="2" charset="0"/>
                <a:cs typeface="NikoshBAN" panose="02000000000000000000" pitchFamily="2" charset="0"/>
              </a:rPr>
            </a:br>
            <a:r>
              <a:rPr lang="as-IN" sz="3200" dirty="0">
                <a:latin typeface="NikoshBAN" panose="02000000000000000000" pitchFamily="2" charset="0"/>
                <a:cs typeface="NikoshBAN" panose="02000000000000000000" pitchFamily="2" charset="0"/>
              </a:rPr>
              <a:t>উত্তর: সায়েরা </a:t>
            </a:r>
            <a:r>
              <a:rPr lang="as-IN" sz="3200" dirty="0" smtClean="0">
                <a:latin typeface="NikoshBAN" panose="02000000000000000000" pitchFamily="2" charset="0"/>
                <a:cs typeface="NikoshBAN" panose="02000000000000000000" pitchFamily="2" charset="0"/>
              </a:rPr>
              <a:t>খাতুন</a:t>
            </a:r>
            <a:r>
              <a:rPr lang="en-US" sz="3200" dirty="0" smtClean="0">
                <a:latin typeface="NikoshBAN" panose="02000000000000000000" pitchFamily="2" charset="0"/>
                <a:cs typeface="NikoshBAN" panose="02000000000000000000" pitchFamily="2" charset="0"/>
              </a:rPr>
              <a:t> </a:t>
            </a:r>
            <a:r>
              <a:rPr lang="as-IN"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pic>
        <p:nvPicPr>
          <p:cNvPr id="9" name="Picture 2" descr="C:\Users\HARUNSIR\Downloads\2.jpg"/>
          <p:cNvPicPr>
            <a:picLocks noChangeAspect="1" noChangeArrowheads="1"/>
          </p:cNvPicPr>
          <p:nvPr/>
        </p:nvPicPr>
        <p:blipFill>
          <a:blip r:embed="rId2"/>
          <a:srcRect/>
          <a:stretch>
            <a:fillRect/>
          </a:stretch>
        </p:blipFill>
        <p:spPr bwMode="auto">
          <a:xfrm>
            <a:off x="1045030" y="1389384"/>
            <a:ext cx="4582130" cy="2512571"/>
          </a:xfrm>
          <a:prstGeom prst="rect">
            <a:avLst/>
          </a:prstGeom>
          <a:ln>
            <a:noFill/>
          </a:ln>
          <a:effectLst>
            <a:softEdge rad="112500"/>
          </a:effec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8409" y="1389384"/>
            <a:ext cx="4332513" cy="2567731"/>
          </a:xfrm>
          <a:prstGeom prst="rect">
            <a:avLst/>
          </a:prstGeom>
          <a:ln>
            <a:noFill/>
          </a:ln>
          <a:effectLst>
            <a:softEdge rad="112500"/>
          </a:effectLst>
        </p:spPr>
      </p:pic>
      <p:sp>
        <p:nvSpPr>
          <p:cNvPr id="11" name="Rounded Rectangle 10"/>
          <p:cNvSpPr/>
          <p:nvPr/>
        </p:nvSpPr>
        <p:spPr>
          <a:xfrm>
            <a:off x="7469037" y="3357952"/>
            <a:ext cx="4071256" cy="599163"/>
          </a:xfrm>
          <a:prstGeom prst="roundRect">
            <a:avLst>
              <a:gd name="adj" fmla="val 0"/>
            </a:avLst>
          </a:prstGeom>
          <a:solidFill>
            <a:schemeClr val="bg1"/>
          </a:solidFill>
          <a:ln w="38100">
            <a:noFill/>
          </a:ln>
          <a:effectLst>
            <a:glow rad="139700">
              <a:schemeClr val="accent1">
                <a:satMod val="175000"/>
                <a:alpha val="40000"/>
              </a:schemeClr>
            </a:glow>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r>
              <a:rPr lang="en-US" sz="28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বঙ্গবন্ধুর</a:t>
            </a:r>
            <a:r>
              <a:rPr lang="en-US" sz="28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8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স্বদেশ</a:t>
            </a:r>
            <a:r>
              <a:rPr lang="en-US" sz="28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8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প্রত্যাবর্তন</a:t>
            </a:r>
            <a:r>
              <a:rPr lang="en-US" sz="28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8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দিবস</a:t>
            </a:r>
            <a:r>
              <a:rPr lang="en-US" sz="28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endParaRPr lang="en-US" sz="28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5045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6"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grpSp>
        <p:nvGrpSpPr>
          <p:cNvPr id="14" name="Group 13"/>
          <p:cNvGrpSpPr/>
          <p:nvPr/>
        </p:nvGrpSpPr>
        <p:grpSpPr>
          <a:xfrm>
            <a:off x="1578362" y="5283201"/>
            <a:ext cx="10457730" cy="2426931"/>
            <a:chOff x="1233377" y="5471886"/>
            <a:chExt cx="12297309" cy="2426931"/>
          </a:xfrm>
        </p:grpSpPr>
        <p:sp>
          <p:nvSpPr>
            <p:cNvPr id="15" name="Flowchart: Alternate Process 14"/>
            <p:cNvSpPr/>
            <p:nvPr/>
          </p:nvSpPr>
          <p:spPr>
            <a:xfrm>
              <a:off x="1233377" y="5471886"/>
              <a:ext cx="10697095" cy="1899920"/>
            </a:xfrm>
            <a:prstGeom prst="flowChartAlternateProcess">
              <a:avLst/>
            </a:prstGeom>
            <a:no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r>
                <a:rPr lang="en-US" sz="4600" dirty="0" smtClean="0">
                  <a:ln w="0"/>
                  <a:solidFill>
                    <a:schemeClr val="tx1"/>
                  </a:solidFill>
                  <a:effectLst>
                    <a:glow rad="228600">
                      <a:schemeClr val="accent4">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আজকের</a:t>
              </a:r>
              <a:r>
                <a:rPr lang="en-US"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পাঠ</a:t>
              </a:r>
              <a:endParaRPr lang="en-US" sz="36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algn="ctr"/>
              <a:r>
                <a:rPr lang="en-US" sz="10300" dirty="0" err="1" smtClean="0">
                  <a:ln w="0"/>
                  <a:solidFill>
                    <a:schemeClr val="tx1"/>
                  </a:solidFill>
                  <a:effectLst>
                    <a:glow rad="228600">
                      <a:schemeClr val="accent4">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মুজিব</a:t>
              </a:r>
              <a:r>
                <a:rPr lang="en-US" sz="10300" dirty="0" smtClean="0">
                  <a:ln w="0"/>
                  <a:solidFill>
                    <a:schemeClr val="tx1"/>
                  </a:solidFill>
                  <a:effectLst>
                    <a:glow rad="228600">
                      <a:schemeClr val="accent4">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sz="4000" dirty="0" smtClean="0">
                  <a:ln w="0"/>
                  <a:solidFill>
                    <a:schemeClr val="tx1"/>
                  </a:solidFill>
                  <a:effectLst>
                    <a:glow rad="228600">
                      <a:schemeClr val="accent4">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a:t>
              </a:r>
              <a:r>
                <a:rPr lang="en-US" sz="4000" dirty="0" err="1" smtClean="0">
                  <a:ln w="0"/>
                  <a:solidFill>
                    <a:schemeClr val="tx1"/>
                  </a:solidFill>
                  <a:effectLst>
                    <a:glow rad="228600">
                      <a:schemeClr val="accent4">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কবিতা</a:t>
              </a:r>
              <a:r>
                <a:rPr lang="en-US" sz="4000" dirty="0" smtClean="0">
                  <a:ln w="0"/>
                  <a:solidFill>
                    <a:schemeClr val="tx1"/>
                  </a:solidFill>
                  <a:effectLst>
                    <a:glow rad="228600">
                      <a:schemeClr val="accent4">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p>
          </p:txBody>
        </p:sp>
        <p:sp>
          <p:nvSpPr>
            <p:cNvPr id="16" name="Rectangle 15"/>
            <p:cNvSpPr/>
            <p:nvPr/>
          </p:nvSpPr>
          <p:spPr>
            <a:xfrm>
              <a:off x="9196737" y="6891746"/>
              <a:ext cx="4333949" cy="1007071"/>
            </a:xfrm>
            <a:prstGeom prst="rect">
              <a:avLst/>
            </a:prstGeom>
          </p:spPr>
          <p:txBody>
            <a:bodyPr wrap="none">
              <a:spAutoFit/>
            </a:bodyPr>
            <a:lstStyle/>
            <a:p>
              <a:pPr algn="ctr"/>
              <a:r>
                <a:rPr lang="en-US" sz="40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4000" dirty="0" err="1">
                  <a:ln w="0"/>
                  <a:effectLst>
                    <a:outerShdw blurRad="38100" dist="19050" dir="2700000" algn="tl" rotWithShape="0">
                      <a:schemeClr val="dk1">
                        <a:alpha val="40000"/>
                      </a:schemeClr>
                    </a:outerShdw>
                  </a:effectLst>
                  <a:latin typeface="NikoshBAN" pitchFamily="2" charset="0"/>
                  <a:cs typeface="NikoshBAN" pitchFamily="2" charset="0"/>
                </a:rPr>
                <a:t>রোকনুজ্জামান</a:t>
              </a:r>
              <a:r>
                <a:rPr lang="en-US" sz="40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4000" dirty="0" err="1">
                  <a:ln w="0"/>
                  <a:effectLst>
                    <a:outerShdw blurRad="38100" dist="19050" dir="2700000" algn="tl" rotWithShape="0">
                      <a:schemeClr val="dk1">
                        <a:alpha val="40000"/>
                      </a:schemeClr>
                    </a:outerShdw>
                  </a:effectLst>
                  <a:latin typeface="NikoshBAN" pitchFamily="2" charset="0"/>
                  <a:cs typeface="NikoshBAN" pitchFamily="2" charset="0"/>
                </a:rPr>
                <a:t>খান</a:t>
              </a:r>
              <a:r>
                <a:rPr lang="en-US" sz="4000" dirty="0">
                  <a:ln w="0"/>
                  <a:effectLst>
                    <a:outerShdw blurRad="38100" dist="19050" dir="2700000" algn="tl" rotWithShape="0">
                      <a:schemeClr val="dk1">
                        <a:alpha val="40000"/>
                      </a:schemeClr>
                    </a:outerShdw>
                  </a:effectLst>
                  <a:latin typeface="NikoshBAN" pitchFamily="2" charset="0"/>
                  <a:cs typeface="NikoshBAN" pitchFamily="2" charset="0"/>
                </a:rPr>
                <a:t>  </a:t>
              </a:r>
            </a:p>
            <a:p>
              <a:pPr algn="ctr"/>
              <a:endParaRPr lang="en-US" dirty="0">
                <a:ln w="0"/>
                <a:effectLst>
                  <a:glow rad="228600">
                    <a:schemeClr val="accent4">
                      <a:satMod val="175000"/>
                      <a:alpha val="40000"/>
                    </a:schemeClr>
                  </a:glow>
                  <a:outerShdw blurRad="38100" dist="19050" dir="2700000" algn="tl" rotWithShape="0">
                    <a:schemeClr val="dk1">
                      <a:alpha val="40000"/>
                    </a:schemeClr>
                  </a:outerShdw>
                </a:effectLst>
                <a:latin typeface="NikoshBAN" pitchFamily="2" charset="0"/>
                <a:cs typeface="NikoshBAN" pitchFamily="2" charset="0"/>
              </a:endParaRPr>
            </a:p>
          </p:txBody>
        </p:sp>
      </p:grpSp>
      <p:pic>
        <p:nvPicPr>
          <p:cNvPr id="10" name="Content Placeholder 3" descr="bangabandu 1.jpg"/>
          <p:cNvPicPr>
            <a:picLocks noChangeAspect="1"/>
          </p:cNvPicPr>
          <p:nvPr/>
        </p:nvPicPr>
        <p:blipFill>
          <a:blip r:embed="rId2"/>
          <a:srcRect/>
          <a:stretch>
            <a:fillRect/>
          </a:stretch>
        </p:blipFill>
        <p:spPr bwMode="auto">
          <a:xfrm>
            <a:off x="990600" y="762000"/>
            <a:ext cx="5265768" cy="4236720"/>
          </a:xfrm>
          <a:prstGeom prst="rect">
            <a:avLst/>
          </a:prstGeom>
          <a:ln>
            <a:noFill/>
          </a:ln>
          <a:effectLst>
            <a:glow rad="228600">
              <a:schemeClr val="accent6">
                <a:satMod val="175000"/>
                <a:alpha val="40000"/>
              </a:schemeClr>
            </a:glow>
            <a:softEdge rad="112500"/>
          </a:effectLst>
        </p:spPr>
      </p:pic>
      <p:pic>
        <p:nvPicPr>
          <p:cNvPr id="17" name="Picture 3" descr="C:\Users\HARUNSIR\Downloads\1.jpg"/>
          <p:cNvPicPr>
            <a:picLocks noChangeAspect="1" noChangeArrowheads="1"/>
          </p:cNvPicPr>
          <p:nvPr/>
        </p:nvPicPr>
        <p:blipFill>
          <a:blip r:embed="rId3"/>
          <a:srcRect/>
          <a:stretch>
            <a:fillRect/>
          </a:stretch>
        </p:blipFill>
        <p:spPr bwMode="auto">
          <a:xfrm>
            <a:off x="7074255" y="784860"/>
            <a:ext cx="5490029" cy="4191000"/>
          </a:xfrm>
          <a:prstGeom prst="rect">
            <a:avLst/>
          </a:prstGeom>
          <a:ln>
            <a:noFill/>
          </a:ln>
          <a:effectLst>
            <a:glow rad="228600">
              <a:schemeClr val="accent6">
                <a:satMod val="175000"/>
                <a:alpha val="40000"/>
              </a:schemeClr>
            </a:glow>
            <a:softEdge rad="112500"/>
          </a:effectLst>
        </p:spPr>
      </p:pic>
    </p:spTree>
    <p:extLst>
      <p:ext uri="{BB962C8B-B14F-4D97-AF65-F5344CB8AC3E}">
        <p14:creationId xmlns:p14="http://schemas.microsoft.com/office/powerpoint/2010/main" val="2516896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strVal val="#ppt_w+.3"/>
                                          </p:val>
                                        </p:tav>
                                        <p:tav tm="100000">
                                          <p:val>
                                            <p:strVal val="#ppt_w"/>
                                          </p:val>
                                        </p:tav>
                                      </p:tavLst>
                                    </p:anim>
                                    <p:anim calcmode="lin" valueType="num">
                                      <p:cBhvr>
                                        <p:cTn id="13" dur="1000" fill="hold"/>
                                        <p:tgtEl>
                                          <p:spTgt spid="17"/>
                                        </p:tgtEl>
                                        <p:attrNameLst>
                                          <p:attrName>ppt_h</p:attrName>
                                        </p:attrNameLst>
                                      </p:cBhvr>
                                      <p:tavLst>
                                        <p:tav tm="0">
                                          <p:val>
                                            <p:strVal val="#ppt_h"/>
                                          </p:val>
                                        </p:tav>
                                        <p:tav tm="100000">
                                          <p:val>
                                            <p:strVal val="#ppt_h"/>
                                          </p:val>
                                        </p:tav>
                                      </p:tavLst>
                                    </p:anim>
                                    <p:animEffect transition="in" filter="fade">
                                      <p:cBhvr>
                                        <p:cTn id="14" dur="10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8"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pic>
        <p:nvPicPr>
          <p:cNvPr id="4" name="Picture 2" descr="F:\New Upload Image\unnamed5.png"/>
          <p:cNvPicPr>
            <a:picLocks noChangeAspect="1" noChangeArrowheads="1"/>
          </p:cNvPicPr>
          <p:nvPr/>
        </p:nvPicPr>
        <p:blipFill>
          <a:blip r:embed="rId2">
            <a:lum/>
          </a:blip>
          <a:srcRect/>
          <a:stretch>
            <a:fillRect/>
          </a:stretch>
        </p:blipFill>
        <p:spPr bwMode="auto">
          <a:xfrm>
            <a:off x="500741" y="381000"/>
            <a:ext cx="12721773" cy="7010400"/>
          </a:xfrm>
          <a:prstGeom prst="rect">
            <a:avLst/>
          </a:prstGeom>
          <a:ln>
            <a:noFill/>
          </a:ln>
          <a:effectLst>
            <a:softEdge rad="112500"/>
          </a:effectLst>
        </p:spPr>
      </p:pic>
      <p:sp>
        <p:nvSpPr>
          <p:cNvPr id="5" name="Flowchart: Alternate Process 4"/>
          <p:cNvSpPr/>
          <p:nvPr/>
        </p:nvSpPr>
        <p:spPr>
          <a:xfrm>
            <a:off x="5281738" y="1163116"/>
            <a:ext cx="2579679" cy="624909"/>
          </a:xfrm>
          <a:prstGeom prst="flowChartAlternateProcess">
            <a:avLst/>
          </a:prstGeom>
          <a:noFill/>
          <a:ln>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17554" tIns="58776" rIns="117554" bIns="58776" rtlCol="0" anchor="ctr">
            <a:prstTxWarp prst="textPlain">
              <a:avLst/>
            </a:prstTxWarp>
          </a:bodyPr>
          <a:lstStyle/>
          <a:p>
            <a:pPr algn="ctr"/>
            <a:r>
              <a:rPr lang="en-US" sz="6000" dirty="0" err="1"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শিখনফল</a:t>
            </a:r>
            <a:endParaRPr lang="en-US" sz="6000" dirty="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1034141" y="2535951"/>
            <a:ext cx="5537436" cy="707886"/>
          </a:xfrm>
          <a:prstGeom prst="rect">
            <a:avLst/>
          </a:prstGeom>
          <a:noFill/>
        </p:spPr>
        <p:txBody>
          <a:bodyPr wrap="square" rtlCol="0">
            <a:spAutoFit/>
          </a:bodyPr>
          <a:lstStyle/>
          <a:p>
            <a:r>
              <a:rPr lang="bn-BD"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এই পাঠ শেষে শিক্ষার্থীরা</a:t>
            </a:r>
            <a:endPar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9" name="TextBox 8"/>
          <p:cNvSpPr txBox="1"/>
          <p:nvPr/>
        </p:nvSpPr>
        <p:spPr>
          <a:xfrm>
            <a:off x="1850565" y="3502917"/>
            <a:ext cx="5420990" cy="646331"/>
          </a:xfrm>
          <a:prstGeom prst="rect">
            <a:avLst/>
          </a:prstGeom>
          <a:noFill/>
        </p:spPr>
        <p:txBody>
          <a:bodyPr wrap="square" rtlCol="0">
            <a:spAutoFit/>
          </a:bodyPr>
          <a:lstStyle/>
          <a:p>
            <a:r>
              <a:rPr lang="en-US" sz="3600" dirty="0"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১.  </a:t>
            </a:r>
            <a:r>
              <a:rPr lang="bn-BD" sz="3600" dirty="0"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কবি পরিচিতি বলতে পারবে</a:t>
            </a:r>
            <a:r>
              <a:rPr lang="en-US" sz="3600" dirty="0"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bn-BD" sz="3600" dirty="0"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a:t>
            </a:r>
          </a:p>
        </p:txBody>
      </p:sp>
      <p:sp>
        <p:nvSpPr>
          <p:cNvPr id="10" name="TextBox 9"/>
          <p:cNvSpPr txBox="1"/>
          <p:nvPr/>
        </p:nvSpPr>
        <p:spPr>
          <a:xfrm>
            <a:off x="1734450" y="4271899"/>
            <a:ext cx="10414007" cy="646331"/>
          </a:xfrm>
          <a:prstGeom prst="rect">
            <a:avLst/>
          </a:prstGeom>
          <a:noFill/>
        </p:spPr>
        <p:txBody>
          <a:bodyPr wrap="square" rtlCol="0">
            <a:spAutoFit/>
          </a:bodyPr>
          <a:lstStyle/>
          <a:p>
            <a:r>
              <a:rPr lang="en-US" sz="36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২. ‘</a:t>
            </a:r>
            <a:r>
              <a:rPr lang="bn-BD" sz="36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জাতির জনক বঙ্গবন্ধু শেখ মুজিবুর রহমান সম্পর্কে বলতে পারবে</a:t>
            </a:r>
            <a:r>
              <a:rPr lang="en-US" sz="36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bn-BD" sz="36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endParaRPr lang="en-US" sz="36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sp>
        <p:nvSpPr>
          <p:cNvPr id="12" name="TextBox 11"/>
          <p:cNvSpPr txBox="1"/>
          <p:nvPr/>
        </p:nvSpPr>
        <p:spPr>
          <a:xfrm>
            <a:off x="1734450" y="5091733"/>
            <a:ext cx="10414007" cy="584775"/>
          </a:xfrm>
          <a:prstGeom prst="rect">
            <a:avLst/>
          </a:prstGeom>
          <a:noFill/>
        </p:spPr>
        <p:txBody>
          <a:bodyPr wrap="square" rtlCol="0">
            <a:spAutoFit/>
          </a:bodyPr>
          <a:lstStyle/>
          <a:p>
            <a:r>
              <a:rPr lang="en-US" sz="32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৩. </a:t>
            </a:r>
            <a:r>
              <a:rPr lang="bn-BD" sz="32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মুজিব কবিতায় দেশ প্রেমের যে চিত্র ফুটে উঠেছে </a:t>
            </a:r>
            <a:r>
              <a:rPr lang="bn-BD" sz="32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তা </a:t>
            </a:r>
            <a:r>
              <a:rPr lang="bn-BD" sz="32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বর্ণনা </a:t>
            </a:r>
            <a:r>
              <a:rPr lang="bn-BD" sz="32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করতে পারবে</a:t>
            </a:r>
            <a:r>
              <a:rPr lang="en-US" sz="32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bn-BD" sz="32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endParaRPr lang="en-US" sz="32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9398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strVal val="#ppt_w*0.70"/>
                                          </p:val>
                                        </p:tav>
                                        <p:tav tm="100000">
                                          <p:val>
                                            <p:strVal val="#ppt_w"/>
                                          </p:val>
                                        </p:tav>
                                      </p:tavLst>
                                    </p:anim>
                                    <p:anim calcmode="lin" valueType="num">
                                      <p:cBhvr>
                                        <p:cTn id="18" dur="1000" fill="hold"/>
                                        <p:tgtEl>
                                          <p:spTgt spid="10"/>
                                        </p:tgtEl>
                                        <p:attrNameLst>
                                          <p:attrName>ppt_h</p:attrName>
                                        </p:attrNameLst>
                                      </p:cBhvr>
                                      <p:tavLst>
                                        <p:tav tm="0">
                                          <p:val>
                                            <p:strVal val="#ppt_h"/>
                                          </p:val>
                                        </p:tav>
                                        <p:tav tm="100000">
                                          <p:val>
                                            <p:strVal val="#ppt_h"/>
                                          </p:val>
                                        </p:tav>
                                      </p:tavLst>
                                    </p:anim>
                                    <p:animEffect transition="in" filter="fade">
                                      <p:cBhvr>
                                        <p:cTn id="19" dur="1000"/>
                                        <p:tgtEl>
                                          <p:spTgt spid="10"/>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strVal val="#ppt_w*0.70"/>
                                          </p:val>
                                        </p:tav>
                                        <p:tav tm="100000">
                                          <p:val>
                                            <p:strVal val="#ppt_w"/>
                                          </p:val>
                                        </p:tav>
                                      </p:tavLst>
                                    </p:anim>
                                    <p:anim calcmode="lin" valueType="num">
                                      <p:cBhvr>
                                        <p:cTn id="23" dur="1000" fill="hold"/>
                                        <p:tgtEl>
                                          <p:spTgt spid="12"/>
                                        </p:tgtEl>
                                        <p:attrNameLst>
                                          <p:attrName>ppt_h</p:attrName>
                                        </p:attrNameLst>
                                      </p:cBhvr>
                                      <p:tavLst>
                                        <p:tav tm="0">
                                          <p:val>
                                            <p:strVal val="#ppt_h"/>
                                          </p:val>
                                        </p:tav>
                                        <p:tav tm="100000">
                                          <p:val>
                                            <p:strVal val="#ppt_h"/>
                                          </p:val>
                                        </p:tav>
                                      </p:tavLst>
                                    </p:anim>
                                    <p:animEffect transition="in" filter="fade">
                                      <p:cBhvr>
                                        <p:cTn id="2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5"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6" name="TextBox 1" descr="Wallpaper04935"/>
          <p:cNvSpPr>
            <a:spLocks noChangeArrowheads="1"/>
          </p:cNvSpPr>
          <p:nvPr/>
        </p:nvSpPr>
        <p:spPr bwMode="auto">
          <a:xfrm>
            <a:off x="4481286" y="667657"/>
            <a:ext cx="3490278" cy="733251"/>
          </a:xfrm>
          <a:prstGeom prst="roundRect">
            <a:avLst>
              <a:gd name="adj" fmla="val 16667"/>
            </a:avLst>
          </a:prstGeom>
          <a:noFill/>
          <a:ln w="28575" algn="ctr">
            <a:noFill/>
            <a:round/>
            <a:headEnd/>
            <a:tailEnd/>
          </a:ln>
          <a:effectLst>
            <a:outerShdw dist="20000" dir="5400000" rotWithShape="0">
              <a:srgbClr val="000000">
                <a:alpha val="37999"/>
              </a:srgbClr>
            </a:outerShdw>
          </a:effectLst>
          <a:scene3d>
            <a:camera prst="orthographicFront"/>
            <a:lightRig rig="threePt" dir="t"/>
          </a:scene3d>
          <a:sp3d>
            <a:bevelT w="114300" prst="artDeco"/>
          </a:sp3d>
        </p:spPr>
        <p:txBody>
          <a:bodyPr lIns="117564" tIns="58782" rIns="117564" bIns="58782">
            <a:prstTxWarp prst="textPlain">
              <a:avLst/>
            </a:prstTxWarp>
            <a:spAutoFit/>
          </a:bodyPr>
          <a:lstStyle/>
          <a:p>
            <a:pPr algn="ctr">
              <a:defRPr/>
            </a:pPr>
            <a:r>
              <a:rPr lang="bn-BD" sz="4100" b="1" dirty="0">
                <a:ln w="0"/>
                <a:effectLst>
                  <a:outerShdw blurRad="38100" dist="19050" dir="2700000" algn="tl" rotWithShape="0">
                    <a:schemeClr val="dk1">
                      <a:alpha val="40000"/>
                    </a:schemeClr>
                  </a:outerShdw>
                </a:effectLst>
                <a:latin typeface="NikoshBAN" pitchFamily="2" charset="0"/>
                <a:cs typeface="NikoshBAN" pitchFamily="2" charset="0"/>
              </a:rPr>
              <a:t>কবি পরিচিতি</a:t>
            </a:r>
            <a:endParaRPr lang="en-US" sz="4100" b="1"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7" name="Picture 6" descr="KhanRokonuzzaman(Dadabhai)2.jpg"/>
          <p:cNvPicPr>
            <a:picLocks noChangeAspect="1"/>
          </p:cNvPicPr>
          <p:nvPr/>
        </p:nvPicPr>
        <p:blipFill>
          <a:blip r:embed="rId2"/>
          <a:srcRect/>
          <a:stretch>
            <a:fillRect/>
          </a:stretch>
        </p:blipFill>
        <p:spPr bwMode="auto">
          <a:xfrm>
            <a:off x="8824686" y="972457"/>
            <a:ext cx="2743200" cy="2054134"/>
          </a:xfrm>
          <a:prstGeom prst="ellipse">
            <a:avLst/>
          </a:prstGeom>
          <a:noFill/>
          <a:ln w="63500" cap="rnd">
            <a:no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1"/>
          <p:cNvSpPr>
            <a:spLocks noChangeArrowheads="1"/>
          </p:cNvSpPr>
          <p:nvPr/>
        </p:nvSpPr>
        <p:spPr bwMode="auto">
          <a:xfrm>
            <a:off x="8748486" y="3552967"/>
            <a:ext cx="2895600" cy="1016690"/>
          </a:xfrm>
          <a:prstGeom prst="roundRect">
            <a:avLst>
              <a:gd name="adj" fmla="val 16667"/>
            </a:avLst>
          </a:prstGeom>
          <a:noFill/>
          <a:ln w="57150" algn="ctr">
            <a:noFill/>
            <a:round/>
            <a:headEnd/>
            <a:tailEnd/>
          </a:ln>
          <a:effectLst>
            <a:outerShdw dist="20000" dir="5400000" rotWithShape="0">
              <a:srgbClr val="000000">
                <a:alpha val="37999"/>
              </a:srgbClr>
            </a:outerShdw>
          </a:effectLst>
          <a:scene3d>
            <a:camera prst="orthographicFront"/>
            <a:lightRig rig="threePt" dir="t"/>
          </a:scene3d>
          <a:sp3d>
            <a:bevelT w="114300" prst="artDeco"/>
          </a:sp3d>
        </p:spPr>
        <p:txBody>
          <a:bodyPr lIns="117564" tIns="58782" rIns="117564" bIns="58782">
            <a:prstTxWarp prst="textPlain">
              <a:avLst/>
            </a:prstTxWarp>
            <a:spAutoFit/>
          </a:bodyPr>
          <a:lstStyle/>
          <a:p>
            <a:pPr algn="ctr">
              <a:defRPr/>
            </a:pPr>
            <a:r>
              <a:rPr lang="bn-BD" sz="2600" b="1" dirty="0">
                <a:ln w="0"/>
                <a:effectLst>
                  <a:outerShdw blurRad="38100" dist="19050" dir="2700000" algn="tl" rotWithShape="0">
                    <a:schemeClr val="dk1">
                      <a:alpha val="40000"/>
                    </a:schemeClr>
                  </a:outerShdw>
                </a:effectLst>
                <a:latin typeface="NikoshBAN" pitchFamily="2" charset="0"/>
                <a:cs typeface="NikoshBAN" pitchFamily="2" charset="0"/>
              </a:rPr>
              <a:t>রোকনুজ্জামান খান</a:t>
            </a:r>
          </a:p>
          <a:p>
            <a:pPr algn="ctr">
              <a:defRPr/>
            </a:pPr>
            <a:r>
              <a:rPr lang="bn-BD" sz="2600" b="1" dirty="0">
                <a:ln w="0"/>
                <a:effectLst>
                  <a:outerShdw blurRad="38100" dist="19050" dir="2700000" algn="tl" rotWithShape="0">
                    <a:schemeClr val="dk1">
                      <a:alpha val="40000"/>
                    </a:schemeClr>
                  </a:outerShdw>
                </a:effectLst>
                <a:latin typeface="NikoshBAN" pitchFamily="2" charset="0"/>
                <a:cs typeface="NikoshBAN" pitchFamily="2" charset="0"/>
              </a:rPr>
              <a:t>(দাদা ভাই)  </a:t>
            </a:r>
            <a:endParaRPr lang="en-US" sz="2600" b="1"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9" name="TextBox 1"/>
          <p:cNvSpPr>
            <a:spLocks noChangeArrowheads="1"/>
          </p:cNvSpPr>
          <p:nvPr/>
        </p:nvSpPr>
        <p:spPr bwMode="auto">
          <a:xfrm>
            <a:off x="1204686" y="4061312"/>
            <a:ext cx="5831840" cy="1016690"/>
          </a:xfrm>
          <a:prstGeom prst="roundRect">
            <a:avLst>
              <a:gd name="adj" fmla="val 16667"/>
            </a:avLst>
          </a:prstGeom>
          <a:noFill/>
          <a:ln w="38100" algn="ctr">
            <a:noFill/>
            <a:round/>
            <a:headEnd/>
            <a:tailEnd/>
          </a:ln>
          <a:effectLst>
            <a:outerShdw dist="20000" dir="5400000" rotWithShape="0">
              <a:srgbClr val="000000">
                <a:alpha val="37999"/>
              </a:srgbClr>
            </a:outerShdw>
          </a:effectLst>
          <a:scene3d>
            <a:camera prst="orthographicFront"/>
            <a:lightRig rig="threePt" dir="t"/>
          </a:scene3d>
          <a:sp3d>
            <a:bevelT w="114300" prst="artDeco"/>
          </a:sp3d>
        </p:spPr>
        <p:txBody>
          <a:bodyPr lIns="117564" tIns="58782" rIns="117564" bIns="58782">
            <a:prstTxWarp prst="textPlain">
              <a:avLst/>
            </a:prstTxWarp>
            <a:spAutoFit/>
          </a:bodyPr>
          <a:lstStyle/>
          <a:p>
            <a:pPr algn="ctr">
              <a:defRPr/>
            </a:pPr>
            <a:r>
              <a:rPr lang="bn-BD" sz="2600" b="1" dirty="0">
                <a:ln w="0"/>
                <a:effectLst>
                  <a:outerShdw blurRad="38100" dist="19050" dir="2700000" algn="tl" rotWithShape="0">
                    <a:schemeClr val="dk1">
                      <a:alpha val="40000"/>
                    </a:schemeClr>
                  </a:outerShdw>
                </a:effectLst>
                <a:latin typeface="NikoshBAN" pitchFamily="2" charset="0"/>
                <a:cs typeface="NikoshBAN" pitchFamily="2" charset="0"/>
              </a:rPr>
              <a:t>১৯৬৮সালে বাংলা একাডেমি সাহিত্য পুরস্কার ১৯৯৪ সালে বাংলাদেশ শিশু একাডেমি পুরস্কার </a:t>
            </a:r>
            <a:endParaRPr lang="en-US" sz="2600" b="1"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0" name="TextBox 1"/>
          <p:cNvSpPr>
            <a:spLocks noChangeArrowheads="1"/>
          </p:cNvSpPr>
          <p:nvPr/>
        </p:nvSpPr>
        <p:spPr bwMode="auto">
          <a:xfrm>
            <a:off x="1280886" y="5620657"/>
            <a:ext cx="5831840" cy="1016690"/>
          </a:xfrm>
          <a:prstGeom prst="roundRect">
            <a:avLst>
              <a:gd name="adj" fmla="val 16667"/>
            </a:avLst>
          </a:prstGeom>
          <a:noFill/>
          <a:ln w="38100" algn="ctr">
            <a:noFill/>
            <a:round/>
            <a:headEnd/>
            <a:tailEnd/>
          </a:ln>
          <a:effectLst>
            <a:outerShdw dist="20000" dir="5400000" rotWithShape="0">
              <a:srgbClr val="000000">
                <a:alpha val="37999"/>
              </a:srgbClr>
            </a:outerShdw>
          </a:effectLst>
          <a:scene3d>
            <a:camera prst="orthographicFront"/>
            <a:lightRig rig="threePt" dir="t"/>
          </a:scene3d>
          <a:sp3d>
            <a:bevelT w="114300" prst="artDeco"/>
          </a:sp3d>
        </p:spPr>
        <p:txBody>
          <a:bodyPr lIns="117564" tIns="58782" rIns="117564" bIns="58782">
            <a:prstTxWarp prst="textPlain">
              <a:avLst/>
            </a:prstTxWarp>
            <a:spAutoFit/>
          </a:bodyPr>
          <a:lstStyle/>
          <a:p>
            <a:pPr>
              <a:defRPr/>
            </a:pPr>
            <a:r>
              <a:rPr lang="bn-BD" sz="2600" b="1" dirty="0">
                <a:ln w="0"/>
                <a:effectLst>
                  <a:outerShdw blurRad="38100" dist="19050" dir="2700000" algn="tl" rotWithShape="0">
                    <a:schemeClr val="dk1">
                      <a:alpha val="40000"/>
                    </a:schemeClr>
                  </a:outerShdw>
                </a:effectLst>
                <a:latin typeface="NikoshBAN" pitchFamily="2" charset="0"/>
                <a:cs typeface="NikoshBAN" pitchFamily="2" charset="0"/>
              </a:rPr>
              <a:t>১৯৯৮ সালে রাষ্ট্রীয় একুশে পদক,জসীম উদ্দিন সবরণপদক,পল হ্যারিস ফেলো সম্মানে ভূষিত হন।</a:t>
            </a:r>
            <a:endParaRPr lang="en-US" sz="2600" b="1"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1" name="TextBox 1"/>
          <p:cNvSpPr>
            <a:spLocks noChangeArrowheads="1"/>
          </p:cNvSpPr>
          <p:nvPr/>
        </p:nvSpPr>
        <p:spPr bwMode="auto">
          <a:xfrm>
            <a:off x="7864566" y="4966461"/>
            <a:ext cx="4663440" cy="1016690"/>
          </a:xfrm>
          <a:prstGeom prst="roundRect">
            <a:avLst>
              <a:gd name="adj" fmla="val 16667"/>
            </a:avLst>
          </a:prstGeom>
          <a:noFill/>
          <a:ln w="38100" algn="ctr">
            <a:noFill/>
            <a:round/>
            <a:headEnd/>
            <a:tailEnd/>
          </a:ln>
          <a:effectLst>
            <a:outerShdw dist="20000" dir="5400000" rotWithShape="0">
              <a:srgbClr val="000000">
                <a:alpha val="37999"/>
              </a:srgbClr>
            </a:outerShdw>
          </a:effectLst>
          <a:scene3d>
            <a:camera prst="orthographicFront"/>
            <a:lightRig rig="threePt" dir="t"/>
          </a:scene3d>
          <a:sp3d>
            <a:bevelT w="114300" prst="artDeco"/>
          </a:sp3d>
        </p:spPr>
        <p:txBody>
          <a:bodyPr lIns="117564" tIns="58782" rIns="117564" bIns="58782">
            <a:prstTxWarp prst="textPlain">
              <a:avLst/>
            </a:prstTxWarp>
            <a:spAutoFit/>
          </a:bodyPr>
          <a:lstStyle/>
          <a:p>
            <a:pPr algn="ctr">
              <a:defRPr/>
            </a:pPr>
            <a:r>
              <a:rPr lang="bn-BD" sz="2600" b="1" dirty="0">
                <a:ln w="0"/>
                <a:effectLst>
                  <a:outerShdw blurRad="38100" dist="19050" dir="2700000" algn="tl" rotWithShape="0">
                    <a:schemeClr val="dk1">
                      <a:alpha val="40000"/>
                    </a:schemeClr>
                  </a:outerShdw>
                </a:effectLst>
                <a:latin typeface="NikoshBAN" pitchFamily="2" charset="0"/>
                <a:cs typeface="NikoshBAN" pitchFamily="2" charset="0"/>
              </a:rPr>
              <a:t>মৃত্যু-১৯৯৯</a:t>
            </a:r>
            <a:r>
              <a:rPr lang="en-US" sz="2600" b="1"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600" b="1" dirty="0" err="1">
                <a:ln w="0"/>
                <a:effectLst>
                  <a:outerShdw blurRad="38100" dist="19050" dir="2700000" algn="tl" rotWithShape="0">
                    <a:schemeClr val="dk1">
                      <a:alpha val="40000"/>
                    </a:schemeClr>
                  </a:outerShdw>
                </a:effectLst>
                <a:latin typeface="NikoshBAN" pitchFamily="2" charset="0"/>
                <a:cs typeface="NikoshBAN" pitchFamily="2" charset="0"/>
              </a:rPr>
              <a:t>খ্রিঃ</a:t>
            </a:r>
            <a:r>
              <a:rPr lang="bn-BD" sz="2600" b="1" dirty="0">
                <a:ln w="0"/>
                <a:effectLst>
                  <a:outerShdw blurRad="38100" dist="19050" dir="2700000" algn="tl" rotWithShape="0">
                    <a:schemeClr val="dk1">
                      <a:alpha val="40000"/>
                    </a:schemeClr>
                  </a:outerShdw>
                </a:effectLst>
                <a:latin typeface="NikoshBAN" pitchFamily="2" charset="0"/>
                <a:cs typeface="NikoshBAN" pitchFamily="2" charset="0"/>
              </a:rPr>
              <a:t>, ২০০০ সালে স্বাধীনতা পুরস্কার (মরণোত্তর)</a:t>
            </a:r>
            <a:endParaRPr lang="en-US" sz="2600" b="1"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2" name="Rectangle 11"/>
          <p:cNvSpPr/>
          <p:nvPr/>
        </p:nvSpPr>
        <p:spPr>
          <a:xfrm>
            <a:off x="922746" y="1797712"/>
            <a:ext cx="7589520" cy="954107"/>
          </a:xfrm>
          <a:prstGeom prst="rect">
            <a:avLst/>
          </a:prstGeom>
        </p:spPr>
        <p:txBody>
          <a:bodyPr wrap="square">
            <a:spAutoFit/>
          </a:bodyPr>
          <a:lstStyle/>
          <a:p>
            <a:r>
              <a:rPr lang="en-US" sz="28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রোকনুজ্জামান</a:t>
            </a:r>
            <a:r>
              <a:rPr lang="en-US"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খান</a:t>
            </a:r>
            <a:r>
              <a:rPr lang="en-US"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১৯২৫ </a:t>
            </a:r>
            <a:r>
              <a:rPr lang="en-US" sz="28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সালে</a:t>
            </a:r>
            <a:r>
              <a:rPr lang="en-US"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ফরিদপুর</a:t>
            </a:r>
            <a:r>
              <a:rPr lang="en-US"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জেলার</a:t>
            </a:r>
            <a:r>
              <a:rPr lang="en-US"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পাংশা</a:t>
            </a:r>
            <a:r>
              <a:rPr lang="en-US"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উপজেলায়</a:t>
            </a:r>
            <a:r>
              <a:rPr lang="en-US"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জন্মগ্রহণ</a:t>
            </a:r>
            <a:r>
              <a:rPr lang="en-US" sz="28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করেন</a:t>
            </a:r>
            <a:r>
              <a:rPr lang="en-US" sz="28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28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তিনি</a:t>
            </a:r>
            <a:r>
              <a:rPr lang="en-US"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দাদা</a:t>
            </a:r>
            <a:r>
              <a:rPr lang="en-US"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ভাই</a:t>
            </a:r>
            <a:r>
              <a:rPr lang="en-US"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নামে</a:t>
            </a:r>
            <a:r>
              <a:rPr lang="en-US"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সমধিত</a:t>
            </a:r>
            <a:r>
              <a:rPr lang="en-US"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পরিচিত</a:t>
            </a:r>
            <a:r>
              <a:rPr lang="en-US"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p:txBody>
      </p:sp>
      <p:sp>
        <p:nvSpPr>
          <p:cNvPr id="13" name="Rectangle 12"/>
          <p:cNvSpPr/>
          <p:nvPr/>
        </p:nvSpPr>
        <p:spPr>
          <a:xfrm>
            <a:off x="1418205" y="2867956"/>
            <a:ext cx="6400800" cy="1077218"/>
          </a:xfrm>
          <a:prstGeom prst="rect">
            <a:avLst/>
          </a:prstGeom>
        </p:spPr>
        <p:txBody>
          <a:bodyPr>
            <a:spAutoFit/>
          </a:bodyPr>
          <a:lstStyle/>
          <a:p>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১৯৯৯ </a:t>
            </a:r>
            <a:r>
              <a:rPr lang="en-US" sz="32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সালে</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দেশের</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এ</a:t>
            </a:r>
            <a:r>
              <a:rPr lang="as-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a:t>
            </a:r>
            <a:r>
              <a:rPr lang="en-US"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প্রথিতযশা</a:t>
            </a:r>
            <a:r>
              <a:rPr lang="en-US"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শিশু</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সংগঠক</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পরলোকগমন</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করেন</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5369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2000"/>
                                        <p:tgtEl>
                                          <p:spTgt spid="1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ox(in)">
                                      <p:cBhvr>
                                        <p:cTn id="10" dur="2000"/>
                                        <p:tgtEl>
                                          <p:spTgt spid="1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2000"/>
                                        <p:tgtEl>
                                          <p:spTgt spid="9"/>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ox(in)">
                                      <p:cBhvr>
                                        <p:cTn id="16" dur="2000"/>
                                        <p:tgtEl>
                                          <p:spTgt spid="10"/>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in)">
                                      <p:cBhvr>
                                        <p:cTn id="19" dur="2000"/>
                                        <p:tgtEl>
                                          <p:spTgt spid="11"/>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2000"/>
                                        <p:tgtEl>
                                          <p:spTgt spid="8"/>
                                        </p:tgtEl>
                                      </p:cBhvr>
                                    </p:animEffect>
                                  </p:childTnLst>
                                </p:cTn>
                              </p:par>
                              <p:par>
                                <p:cTn id="23" presetID="4" presetClass="entr" presetSubtype="16"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ox(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439</TotalTime>
  <Words>1211</Words>
  <Application>Microsoft Office PowerPoint</Application>
  <PresentationFormat>Custom</PresentationFormat>
  <Paragraphs>129</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vt:lpstr>
      <vt:lpstr>Calibri</vt:lpstr>
      <vt:lpstr>Calibri Light</vt:lpstr>
      <vt:lpstr>NikoshBAN</vt:lpstr>
      <vt:lpstr>NikoshLightBAN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NCC  NCC</dc:creator>
  <cp:lastModifiedBy>HarunNCC</cp:lastModifiedBy>
  <cp:revision>79</cp:revision>
  <dcterms:created xsi:type="dcterms:W3CDTF">2021-09-12T12:50:30Z</dcterms:created>
  <dcterms:modified xsi:type="dcterms:W3CDTF">2022-04-17T10:06:21Z</dcterms:modified>
</cp:coreProperties>
</file>