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5BFA14E-7F70-48E4-8487-B0D351AA2CF0}"/>
              </a:ext>
            </a:extLst>
          </p:cNvPr>
          <p:cNvSpPr/>
          <p:nvPr/>
        </p:nvSpPr>
        <p:spPr>
          <a:xfrm>
            <a:off x="1295400" y="3048000"/>
            <a:ext cx="6773594" cy="15615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5400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F6B4461-D449-49F7-9424-8773C88CAD5C}"/>
              </a:ext>
            </a:extLst>
          </p:cNvPr>
          <p:cNvSpPr/>
          <p:nvPr/>
        </p:nvSpPr>
        <p:spPr>
          <a:xfrm>
            <a:off x="533400" y="990600"/>
            <a:ext cx="8305800" cy="18991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5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2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 X   ও Y 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দুজন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কর্মকর্তা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X 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প্রশাসনিক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কর্মকান্ডে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দক্ষতার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দুর্নীতিকে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ঘৃণা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অফিসের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সেবা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গ্রহণকারীদের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স্বচ্ছভাবে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দ্রুত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সেবা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থাকেন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.  Y 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দায়িত্ব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কালে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অবহেলা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অনিয়ম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অবৈধ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উপায়ে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উপার্জনসহ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বহুবিধ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অপকর্মে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জাড়িয়ে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পড়েন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ক।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সুশাসন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প্রত্যয়টি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প্রথম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কোন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ব্যবহার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খ।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জবাবদিহিতা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বলতে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বোঝায়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		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aseline="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600" baseline="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Y 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কর্মকান্ড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শাসন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প্রতিষ্ঠার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অন্তরায়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								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X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কর্মতৎপরতায়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প্রতিষ্ঠা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পাবে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রাষ্ট্রীয়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উন্নয়নে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	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bn-IN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38600"/>
            <a:ext cx="9144000" cy="281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স্বজনপ্রীতি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							1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				2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সমস্যাগুলো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	3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				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3581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3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মি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রাজু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উন্নয়নশীল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দেশের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নাগরিক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দীর্ঘদিন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দেশে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অস্থিতিশীলতার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কারণে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প্রতিষ্ঠানসমূহ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যথাযথভাবে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বিকশিত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হয়নি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সেখানে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আ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গণতান্ত্রিক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অনিয়ম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প্রশাসনে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চালিয়ে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2016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"/>
            <a:ext cx="9144000" cy="674030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4</a:t>
            </a: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আফ্রিকার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“ক”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দেশেটিতে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গণতান্ত্রিকভাবে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নির্বাচিত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সরকার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থাকলেও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দুর্নীতি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অদক্ষতা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ক্ষমতার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অপব্যবহার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কাঙ্কিত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ব.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2017</a:t>
            </a:r>
            <a:endParaRPr lang="en-US" sz="4400" dirty="0" smtClean="0"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ক।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সুশাসনের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			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				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aseline="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4400" baseline="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44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4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4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44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aseline="0" dirty="0" err="1" smtClean="0">
                <a:latin typeface="NikoshBAN" pitchFamily="2" charset="0"/>
                <a:cs typeface="NikoshBAN" pitchFamily="2" charset="0"/>
              </a:rPr>
              <a:t>পরিলক্ষিত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হয়?</a:t>
            </a:r>
            <a:r>
              <a:rPr lang="en-US" sz="44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						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ঘ।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বির্ণত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কাঙ্কিত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						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</a:t>
            </a:r>
            <a:endParaRPr kumimoji="0" lang="bn-I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bn-IN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54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54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5400" dirty="0" smtClean="0">
              <a:solidFill>
                <a:schemeClr val="tx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সবা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C:\Users\Soli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22444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5B36F9E-B8E4-4DA9-8084-0C880E508C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55"/>
            <a:ext cx="1463279" cy="244293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63F84A9C-7986-4E7B-8896-223A88B286B8}"/>
              </a:ext>
            </a:extLst>
          </p:cNvPr>
          <p:cNvSpPr txBox="1">
            <a:spLocks/>
          </p:cNvSpPr>
          <p:nvPr/>
        </p:nvSpPr>
        <p:spPr>
          <a:xfrm>
            <a:off x="1920240" y="478955"/>
            <a:ext cx="6766560" cy="15045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bn-BD" sz="7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39FA8D09-A450-4A95-A5FC-9A5B9AF010F5}"/>
              </a:ext>
            </a:extLst>
          </p:cNvPr>
          <p:cNvSpPr txBox="1">
            <a:spLocks/>
          </p:cNvSpPr>
          <p:nvPr/>
        </p:nvSpPr>
        <p:spPr>
          <a:xfrm>
            <a:off x="1920240" y="1983545"/>
            <a:ext cx="6918960" cy="45439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আলতাফ হোসেন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 রাষ্ট্রবিজ্ঞান বিভাগ</a:t>
            </a:r>
            <a:endParaRPr lang="bn-BD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(ICT</a:t>
            </a:r>
            <a:r>
              <a:rPr lang="en-US" sz="4800" dirty="0">
                <a:solidFill>
                  <a:schemeClr val="accent1"/>
                </a:solidFill>
              </a:rPr>
              <a:t>4</a:t>
            </a:r>
            <a:r>
              <a:rPr lang="bn-BD" sz="4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en-US" sz="44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marL="0" indent="0">
              <a:buNone/>
            </a:pP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7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D4CF79E-80D7-4BF0-AC82-0CABA6A39BAA}"/>
              </a:ext>
            </a:extLst>
          </p:cNvPr>
          <p:cNvSpPr/>
          <p:nvPr/>
        </p:nvSpPr>
        <p:spPr>
          <a:xfrm>
            <a:off x="1413805" y="787792"/>
            <a:ext cx="4072595" cy="1252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13B8F73-5DAB-4A8D-BA72-5ECD25C5A57B}"/>
              </a:ext>
            </a:extLst>
          </p:cNvPr>
          <p:cNvSpPr/>
          <p:nvPr/>
        </p:nvSpPr>
        <p:spPr>
          <a:xfrm>
            <a:off x="1413804" y="2180492"/>
            <a:ext cx="7425396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লেকচার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17</a:t>
            </a:r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/04/2022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35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16250C-7C13-4663-BCFD-20852CADE097}"/>
              </a:ext>
            </a:extLst>
          </p:cNvPr>
          <p:cNvSpPr/>
          <p:nvPr/>
        </p:nvSpPr>
        <p:spPr>
          <a:xfrm>
            <a:off x="1086731" y="309490"/>
            <a:ext cx="3766623" cy="1252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48AB695-770B-4F27-BE7A-9CB56EC65FFB}"/>
              </a:ext>
            </a:extLst>
          </p:cNvPr>
          <p:cNvSpPr/>
          <p:nvPr/>
        </p:nvSpPr>
        <p:spPr>
          <a:xfrm>
            <a:off x="717453" y="1842868"/>
            <a:ext cx="8071338" cy="47548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5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219200"/>
            <a:ext cx="9105378" cy="473975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সুশাসন প্রতিষ্ঠা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য়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সমস্যা সমাধানের উপায়ঃ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1। সংবিধানে মৌলিক অধিকারের সন্নিবেশ ও তা বাস্তবায়ন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2।মিডিয়া ও প্রচার মাধ্যমের ওপর সরকারি হস্তক্ষেপের অবসান :</a:t>
            </a: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3। সহিংসতা দূর ও রাজনৈতিক স্থির্তিশীলতার প্রতিষ্ঠা 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4। জবাবদিহিতা ও দায়বদ্ধতার নীতি প্রতিষ্ঠা 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40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5। স্বচ্ছ প্রশাসন গড়ে তোলা :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9144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7667484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400" dirty="0" smtClean="0"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6। নৈতিক মূল্যবোধ জাগ্রত করা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7। আ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নের শাসন প্রতিষ্ঠা করা 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8। বিচার বিভাগের স্বাধীনতা ও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নিরপেক্ষতা নিশ্চিতকরণ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9। সরকারের দক্ষতা বৃদ্ধি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10। দূর্নীতি প্রতিরোধ বা নিয়ন্ত্রণ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480131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11। সুযোগ্য নেতৃত্ব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12। সার্বভৌম ও কার্যকর আ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ই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নসভা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13। জন অংশগ্রহণের অনুকূল পরিবেশ সৃষ্টি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14। স্বাধীন কর্মকমিশন প্রতিষ্ঠা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15। স্বাধীন নির্বাচন কমিশন</a:t>
            </a:r>
            <a:endParaRPr kumimoji="0" lang="bn-I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16। স্বাধীন মানবাধিকার কমিশন গঠন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17। জনস্বার্থকে প্রাধান্য প্রদান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18। লক্ষ্য নি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র্ধা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রণ এবং অগ্রাধিকার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19। দারিদ্র্য দূরীকরণ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20। স্থানীয় সরকার কাঠামো শক্তিশালীকরণ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21। জনসচেতনতা বৃদ্ধি</a:t>
            </a:r>
            <a:endParaRPr kumimoji="0" lang="bn-I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63094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সৃজনশীল</a:t>
            </a:r>
            <a:r>
              <a:rPr lang="en-US" sz="4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প্রশ্ন</a:t>
            </a:r>
            <a:r>
              <a:rPr lang="en-US" sz="44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1।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জনাব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সাদিক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উন্নয়নশীল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দেশের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নাগরিক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স্বচ্ছতা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জবাবদিহিতার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অভাবে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নের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শাসন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সুনিশ্চিত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বর্তমানে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দেশটির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জনগণ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রাজনৈতিক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দলগুলো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গণতান্ত্রিক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উপায়ে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সমস্যার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চায়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সি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</a:t>
            </a:r>
            <a:r>
              <a:rPr lang="en-US" sz="3600" dirty="0" err="1" smtClean="0">
                <a:latin typeface="NikoshBAN" pitchFamily="2" charset="0"/>
                <a:ea typeface="Calibri" pitchFamily="34" charset="0"/>
                <a:cs typeface="NikoshBAN" pitchFamily="2" charset="0"/>
              </a:rPr>
              <a:t>বো</a:t>
            </a:r>
            <a:r>
              <a:rPr lang="en-US" sz="3600" dirty="0" smtClean="0">
                <a:latin typeface="NikoshBAN" pitchFamily="2" charset="0"/>
                <a:ea typeface="Calibri" pitchFamily="34" charset="0"/>
                <a:cs typeface="NikoshBAN" pitchFamily="2" charset="0"/>
              </a:rPr>
              <a:t>. 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ক।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আ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B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ন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						1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খ।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দায়িত্বশীল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বলতে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কী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বোঝায়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?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			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aseline="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600" baseline="0" dirty="0" err="1" smtClean="0">
                <a:latin typeface="NikoshBAN" pitchFamily="2" charset="0"/>
                <a:cs typeface="NikoshBAN" pitchFamily="2" charset="0"/>
              </a:rPr>
              <a:t>উদ্দীপকে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উল্লিখিত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সাদিকের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পাঠ্যব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		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ঘ।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জনাব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সাদিকের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দেশে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সমস্যাগুলো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সমাধানে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সুপারিশ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						4</a:t>
            </a:r>
            <a:endParaRPr kumimoji="0" lang="bn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447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</dc:creator>
  <cp:lastModifiedBy>RT</cp:lastModifiedBy>
  <cp:revision>41</cp:revision>
  <dcterms:created xsi:type="dcterms:W3CDTF">2006-08-16T00:00:00Z</dcterms:created>
  <dcterms:modified xsi:type="dcterms:W3CDTF">2022-04-17T09:25:32Z</dcterms:modified>
</cp:coreProperties>
</file>