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6"/>
  </p:notesMasterIdLst>
  <p:sldIdLst>
    <p:sldId id="263" r:id="rId4"/>
    <p:sldId id="269" r:id="rId5"/>
    <p:sldId id="301" r:id="rId6"/>
    <p:sldId id="300" r:id="rId7"/>
    <p:sldId id="259" r:id="rId8"/>
    <p:sldId id="258" r:id="rId9"/>
    <p:sldId id="260" r:id="rId10"/>
    <p:sldId id="257" r:id="rId11"/>
    <p:sldId id="256" r:id="rId12"/>
    <p:sldId id="262" r:id="rId13"/>
    <p:sldId id="265" r:id="rId14"/>
    <p:sldId id="31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9A06"/>
    <a:srgbClr val="889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49" autoAdjust="0"/>
  </p:normalViewPr>
  <p:slideViewPr>
    <p:cSldViewPr>
      <p:cViewPr varScale="1">
        <p:scale>
          <a:sx n="77" d="100"/>
          <a:sy n="77" d="100"/>
        </p:scale>
        <p:origin x="11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2750-EC6C-45A6-B2C2-9D1D15920C4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A04B7-D2A0-4905-A159-D5ECCD08B0C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701800"/>
            <a:ext cx="6908800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927350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701800"/>
            <a:ext cx="6908800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927350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350" y="0"/>
            <a:ext cx="9150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350" y="0"/>
            <a:ext cx="9150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51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1120"/>
            <a:ext cx="9274175" cy="678688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" y="0"/>
            <a:ext cx="9143365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6120" y="5562600"/>
            <a:ext cx="8394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তোমরা আমার সাথে সাথে  আঙ্গুল দিয়ে ধরে ধরে পড় । 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1665" y="381000"/>
            <a:ext cx="7532370" cy="460375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ছোট্ট সোনামণিরা তোমাদের  বইয়ের ২১</a:t>
            </a:r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নং পৃষ্ঠা খোল ।</a:t>
            </a:r>
            <a:endParaRPr lang="en-US" sz="2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2585" y="1066800"/>
            <a:ext cx="873823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RINKU\Downloads\download (17).jpg"/>
          <p:cNvPicPr>
            <a:picLocks noChangeAspect="1" noChangeArrowheads="1"/>
          </p:cNvPicPr>
          <p:nvPr/>
        </p:nvPicPr>
        <p:blipFill>
          <a:blip r:embed="rId1" cstate="print"/>
          <a:srcRect l="27879" t="29144" r="15151" b="12568"/>
          <a:stretch>
            <a:fillRect/>
          </a:stretch>
        </p:blipFill>
        <p:spPr bwMode="auto">
          <a:xfrm>
            <a:off x="1447800" y="2819400"/>
            <a:ext cx="4969192" cy="3383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52400" y="1524000"/>
            <a:ext cx="923163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একজন একজন করে বোর্ডে 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( ক , খ , গ , ঘ , ঙ   )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বর্ণগুলো লিখতে দেবো ও  সেই বর্ণটি পড়তে বলবো ।  প্রয়োজনে সহায়তা করবো ।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76200" y="0"/>
            <a:ext cx="3355340" cy="10407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400"/>
              <a:t>এ</a:t>
            </a:r>
            <a:r>
              <a:rPr lang="en-US" sz="4400">
                <a:latin typeface="Kalpurush" panose="02000600000000000000" charset="0"/>
                <a:cs typeface="Kalpurush" panose="02000600000000000000" charset="0"/>
              </a:rPr>
              <a:t>কক কাজ</a:t>
            </a:r>
            <a:endParaRPr lang="en-US" sz="4400">
              <a:latin typeface="Kalpurush" panose="02000600000000000000" charset="0"/>
              <a:cs typeface="Kalpurush" panose="0200060000000000000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image_53520_16196953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24765"/>
            <a:ext cx="9184640" cy="69221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108960" y="27305"/>
            <a:ext cx="12951460" cy="6830695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762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307205" y="715010"/>
            <a:ext cx="4836795" cy="3924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itle 1"/>
          <p:cNvSpPr txBox="1"/>
          <p:nvPr/>
        </p:nvSpPr>
        <p:spPr>
          <a:xfrm>
            <a:off x="990600" y="76200"/>
            <a:ext cx="3906520" cy="112522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50" endPos="85000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50" endPos="85000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5000" endA="50" endPos="85000" dir="5400000" sy="-10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" name="Picture 2" descr="Screenshot (38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1600200"/>
            <a:ext cx="6806565" cy="5172075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4307205" y="4876800"/>
            <a:ext cx="5372100" cy="18148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শ্রেণিঃ প্রথম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           বিষয়ঃ বাংলা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              পাঠঃ ২০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পাঠের অংশঃ ক থেকে ঙ পর্যন্ত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2"/>
          <p:cNvSpPr/>
          <p:nvPr/>
        </p:nvSpPr>
        <p:spPr>
          <a:xfrm>
            <a:off x="0" y="0"/>
            <a:ext cx="9265285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91440" y="613410"/>
            <a:ext cx="9166860" cy="6277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sz="3200" u="sng" dirty="0">
                <a:latin typeface="NikoshBAN" pitchFamily="2" charset="0"/>
                <a:cs typeface="NikoshBAN" pitchFamily="2" charset="0"/>
                <a:sym typeface="+mn-ea"/>
              </a:rPr>
              <a:t>শিখনফল </a:t>
            </a:r>
            <a:endParaRPr lang="en-US" sz="3200" u="sng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+mn-ea"/>
              </a:rPr>
              <a:t>** শোনাঃ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+mn-ea"/>
              </a:rPr>
              <a:t>- 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+mn-ea"/>
              </a:rPr>
              <a:t>বাক্যে ও শব্দে ব্যবহ্নত বর্ণমালা ধ্বণি মনোযোগ সহকারে শুনবে ও মনে রাখবে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+mn-ea"/>
              </a:rPr>
              <a:t>** বলাঃ- 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+mn-ea"/>
              </a:rPr>
              <a:t>বাক্যে ও শব্দে ব্যবহ্নত বাংলা বর্ণমালার ধ্বণি স্পষ্ট ও  শুদ্ধভাবে বলতে পারবে।</a:t>
            </a:r>
            <a:endParaRPr lang="en-US" sz="3200" u="sng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+mn-ea"/>
              </a:rPr>
              <a:t>**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+mn-ea"/>
              </a:rPr>
              <a:t>পড়াঃ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+mn-ea"/>
              </a:rPr>
              <a:t>-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  <a:sym typeface="+mn-ea"/>
              </a:rPr>
              <a:t>১। বাংলা বর্ণমালা স্পষ্ট ও শুদ্ধ উচ্চারণে পড়তে পারবে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  <a:sym typeface="+mn-ea"/>
              </a:rPr>
              <a:t>২। নিজের লেখা বর্ণ চিনে পড়তে পারবে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+mn-ea"/>
              </a:rPr>
              <a:t>** লেখাঃ</a:t>
            </a:r>
            <a:endParaRPr lang="en-US" sz="3200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  <a:sym typeface="+mn-ea"/>
              </a:rPr>
              <a:t>১। স্পষ্ট ও সঠিক আকৃতিতে বাংলা বর্ণমালা লিখতে পারবে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dirty="0">
                <a:latin typeface="NikoshBAN" pitchFamily="2" charset="0"/>
                <a:cs typeface="NikoshBAN" pitchFamily="2" charset="0"/>
                <a:sym typeface="+mn-ea"/>
              </a:rPr>
              <a:t> </a:t>
            </a:r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457200" y="3276600"/>
            <a:ext cx="7549515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4400" dirty="0">
                <a:sym typeface="+mn-ea"/>
              </a:rPr>
              <a:t>https://</a:t>
            </a:r>
            <a:r>
              <a:rPr lang="en-US" sz="4400" dirty="0">
                <a:sym typeface="+mn-ea"/>
                <a:hlinkClick r:id="" action="ppaction://hlinkshowjump?jump=nextslide">
                  <a:snd r:embed="rId1" name="wind.wav"/>
                </a:hlinkClick>
              </a:rPr>
              <a:t>www.youtube.com/watch?v=6hxvlqVdEf4&amp;t=44s</a:t>
            </a:r>
            <a:endParaRPr lang="en-US" sz="4400" dirty="0">
              <a:sym typeface="+mn-ea"/>
              <a:hlinkClick r:id="" action="ppaction://hlinkshowjump?jump=nextslide">
                <a:snd r:embed="rId1" name="wind.wav"/>
              </a:hlinkClick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685800" y="533400"/>
            <a:ext cx="77724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latin typeface="Kalpurush" panose="02000600000000000000" charset="0"/>
                <a:cs typeface="Kalpurush" panose="02000600000000000000" charset="0"/>
              </a:rPr>
              <a:t>   </a:t>
            </a:r>
            <a:r>
              <a:rPr lang="en-US" sz="4800">
                <a:latin typeface="Kalpurush" panose="02000600000000000000" charset="0"/>
                <a:cs typeface="Kalpurush" panose="02000600000000000000" charset="0"/>
              </a:rPr>
              <a:t> চলো, আমরা একটি ভিডিও দেখি</a:t>
            </a:r>
            <a:r>
              <a:rPr lang="en-US">
                <a:latin typeface="Kalpurush" panose="02000600000000000000" charset="0"/>
                <a:cs typeface="Kalpurush" panose="02000600000000000000" charset="0"/>
              </a:rPr>
              <a:t> </a:t>
            </a:r>
            <a:endParaRPr lang="en-US">
              <a:latin typeface="Kalpurush" panose="02000600000000000000" charset="0"/>
              <a:cs typeface="Kalpurush" panose="02000600000000000000" charset="0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0" y="0"/>
            <a:ext cx="9265285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6000" y="-152400"/>
            <a:ext cx="12178665" cy="707898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49500" y="5105400"/>
            <a:ext cx="4994275" cy="132207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8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লম</a:t>
            </a:r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ধরি</a:t>
            </a:r>
            <a:endParaRPr lang="en-US" sz="80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7845" y="2362200"/>
            <a:ext cx="2992755" cy="221488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985645" y="76200"/>
            <a:ext cx="10951845" cy="5835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আমার ছোট্ট সোনামণিরা বলতো এটি কিসের ছবি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1131570" y="2209800"/>
            <a:ext cx="3265170" cy="221488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dirty="0"/>
              <a:t> </a:t>
            </a:r>
            <a:endParaRPr lang="en-US" dirty="0"/>
          </a:p>
        </p:txBody>
      </p:sp>
      <p:pic>
        <p:nvPicPr>
          <p:cNvPr id="2" name="Picture 1" descr="0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5075" y="2239010"/>
            <a:ext cx="2740660" cy="233807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6" grpId="0" bldLvl="0" animBg="1"/>
      <p:bldP spid="7" grpId="0" bldLvl="0" animBg="1"/>
      <p:bldP spid="7" grpId="1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265285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4477385"/>
            <a:ext cx="5257800" cy="144526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8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</a:t>
            </a:r>
            <a:r>
              <a:rPr lang="en-US" sz="8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34200" y="1295400"/>
            <a:ext cx="1828800" cy="1862048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115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40" y="152400"/>
            <a:ext cx="8323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আমার প্রাণপ্রিয় সোনামণিরা  এখানে কি দেখতে পাচ্ছ ?</a:t>
            </a:r>
            <a:endParaRPr lang="en-US" sz="28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" y="1600200"/>
            <a:ext cx="1676400" cy="1862048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96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ln w="19050">
                <a:solidFill>
                  <a:schemeClr val="tx1"/>
                </a:solidFill>
              </a:ln>
            </a:endParaRPr>
          </a:p>
        </p:txBody>
      </p:sp>
      <p:pic>
        <p:nvPicPr>
          <p:cNvPr id="2" name="Picture 1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4320" y="1143000"/>
            <a:ext cx="3636645" cy="2599055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6" grpId="0" bldLvl="0" animBg="1"/>
      <p:bldP spid="23" grpId="0"/>
      <p:bldP spid="23" grpId="1"/>
      <p:bldP spid="2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67000" y="4876800"/>
            <a:ext cx="4745355" cy="132207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8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 ভাঙাই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0" y="2057400"/>
            <a:ext cx="1905000" cy="1861185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1500" dirty="0"/>
          </a:p>
        </p:txBody>
      </p:sp>
      <p:sp>
        <p:nvSpPr>
          <p:cNvPr id="22" name="Rectangle 21"/>
          <p:cNvSpPr/>
          <p:nvPr/>
        </p:nvSpPr>
        <p:spPr>
          <a:xfrm>
            <a:off x="62865" y="2057400"/>
            <a:ext cx="1918335" cy="1861185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1500" dirty="0"/>
          </a:p>
        </p:txBody>
      </p:sp>
      <p:sp>
        <p:nvSpPr>
          <p:cNvPr id="23" name="TextBox 22"/>
          <p:cNvSpPr txBox="1"/>
          <p:nvPr/>
        </p:nvSpPr>
        <p:spPr>
          <a:xfrm>
            <a:off x="3505200" y="533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এটি কিসের ছবি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7600" y="914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আমার সাথে বলো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3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0275" y="2057400"/>
            <a:ext cx="3971925" cy="2454910"/>
          </a:xfrm>
          <a:prstGeom prst="rect">
            <a:avLst/>
          </a:prstGeom>
        </p:spPr>
      </p:pic>
      <p:pic>
        <p:nvPicPr>
          <p:cNvPr id="7" name="Picture 6" descr="2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545" y="1905000"/>
            <a:ext cx="6290945" cy="4827905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22" grpId="0" bldLvl="0" animBg="1"/>
      <p:bldP spid="23" grpId="0"/>
      <p:bldP spid="23" grpId="1"/>
      <p:bldP spid="24" grpId="0"/>
      <p:bldP spid="2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44115" y="4800600"/>
            <a:ext cx="5274310" cy="1106805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 বানাই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34200" y="2133600"/>
            <a:ext cx="1524000" cy="156966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96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609600"/>
            <a:ext cx="4009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এবার আমার সাথে বলো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8200" y="2286000"/>
            <a:ext cx="1524000" cy="156966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96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0" y="1676400"/>
            <a:ext cx="3451860" cy="292227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23" grpId="0"/>
      <p:bldP spid="23" grpId="1"/>
      <p:bldP spid="2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2400" y="0"/>
            <a:ext cx="9373235" cy="64757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7975" y="4548505"/>
            <a:ext cx="8913495" cy="132207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+mn-ea"/>
              </a:rPr>
              <a:t>   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+mn-ea"/>
              </a:rPr>
              <a:t>ব্যা</a:t>
            </a:r>
            <a:r>
              <a:rPr lang="en-US" sz="54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+mn-ea"/>
              </a:rPr>
              <a:t>ঙ</a:t>
            </a:r>
            <a:r>
              <a:rPr lang="en-US" sz="5400" dirty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+mn-ea"/>
              </a:rPr>
              <a:t> ডাকে ,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+mn-ea"/>
              </a:rPr>
              <a:t>ঘ্যা</a:t>
            </a:r>
            <a:r>
              <a:rPr lang="en-US" sz="54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+mn-ea"/>
              </a:rPr>
              <a:t>ঙ</a:t>
            </a:r>
            <a:r>
              <a:rPr lang="en-US" sz="5400" dirty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+mn-ea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+mn-ea"/>
              </a:rPr>
              <a:t>ঘ্যা</a:t>
            </a:r>
            <a:r>
              <a:rPr lang="en-US" sz="54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+mn-ea"/>
              </a:rPr>
              <a:t>ঙ</a:t>
            </a:r>
            <a:r>
              <a:rPr lang="en-US" sz="6600" dirty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+mn-ea"/>
              </a:rPr>
              <a:t>!</a:t>
            </a:r>
            <a:endParaRPr lang="en-US" sz="6600" dirty="0">
              <a:ln w="190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  <a:sym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33528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10985" y="1660525"/>
            <a:ext cx="2720975" cy="221488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en-US" sz="13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dirty="0"/>
          </a:p>
        </p:txBody>
      </p:sp>
      <p:sp>
        <p:nvSpPr>
          <p:cNvPr id="23" name="Rectangle 22"/>
          <p:cNvSpPr/>
          <p:nvPr/>
        </p:nvSpPr>
        <p:spPr>
          <a:xfrm>
            <a:off x="39370" y="1676400"/>
            <a:ext cx="2094230" cy="221488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en-US" sz="13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dirty="0"/>
          </a:p>
        </p:txBody>
      </p:sp>
      <p:sp>
        <p:nvSpPr>
          <p:cNvPr id="24" name="TextBox 23"/>
          <p:cNvSpPr txBox="1"/>
          <p:nvPr/>
        </p:nvSpPr>
        <p:spPr>
          <a:xfrm>
            <a:off x="3505200" y="533400"/>
            <a:ext cx="3162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এটি কিসের ছবি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34235" y="914400"/>
            <a:ext cx="3580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আমার সাথে বলো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654"/>
          <p:cNvPicPr>
            <a:picLocks noChangeAspect="1"/>
          </p:cNvPicPr>
          <p:nvPr/>
        </p:nvPicPr>
        <p:blipFill>
          <a:blip r:embed="rId1"/>
          <a:srcRect l="35000" t="53258" r="6780" b="5628"/>
          <a:stretch>
            <a:fillRect/>
          </a:stretch>
        </p:blipFill>
        <p:spPr>
          <a:xfrm>
            <a:off x="2279650" y="1676400"/>
            <a:ext cx="3761740" cy="259715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6" grpId="0" bldLvl="0" animBg="1"/>
      <p:bldP spid="23" grpId="0" bldLvl="0" animBg="1"/>
      <p:bldP spid="24" grpId="0"/>
      <p:bldP spid="24" grpId="1"/>
      <p:bldP spid="25" grpId="0"/>
      <p:bldP spid="25" grpId="1"/>
    </p:bldLst>
  </p:timing>
</p:sld>
</file>

<file path=ppt/theme/theme1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1031</Words>
  <Application>WPS Presentation</Application>
  <PresentationFormat>On-screen Show (4:3)</PresentationFormat>
  <Paragraphs>75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SimSun</vt:lpstr>
      <vt:lpstr>Wingdings</vt:lpstr>
      <vt:lpstr>NikoshBAN</vt:lpstr>
      <vt:lpstr>Siyam Rupali</vt:lpstr>
      <vt:lpstr>Kalpurush</vt:lpstr>
      <vt:lpstr>Microsoft YaHei</vt:lpstr>
      <vt:lpstr>Arial Unicode MS</vt:lpstr>
      <vt:lpstr>Calibri</vt:lpstr>
      <vt:lpstr>Gear Drives</vt:lpstr>
      <vt:lpstr>1_Gear Drives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RINKU</dc:creator>
  <cp:lastModifiedBy>xxxxxxxxxxxxxxxxxxxx</cp:lastModifiedBy>
  <cp:revision>65</cp:revision>
  <dcterms:created xsi:type="dcterms:W3CDTF">2006-08-16T00:00:00Z</dcterms:created>
  <dcterms:modified xsi:type="dcterms:W3CDTF">2022-04-17T17:27:17Z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706769DB0D274843B9CC60DC7C03FE2B</vt:lpwstr>
  </property>
  <property fmtid="{D5CDD505-2E9C-101B-9397-08002B2CF9AE}" pid="3" name="KSOProductBuildVer">
    <vt:lpwstr>1033-11.2.0.11074</vt:lpwstr>
  </property>
</Properties>
</file>